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4" r:id="rId3"/>
    <p:sldId id="305" r:id="rId4"/>
    <p:sldId id="306" r:id="rId5"/>
    <p:sldId id="296" r:id="rId6"/>
    <p:sldId id="297" r:id="rId7"/>
    <p:sldId id="307" r:id="rId8"/>
    <p:sldId id="308" r:id="rId9"/>
    <p:sldId id="299" r:id="rId10"/>
    <p:sldId id="303" r:id="rId1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1" autoAdjust="0"/>
    <p:restoredTop sz="90678" autoAdjust="0"/>
  </p:normalViewPr>
  <p:slideViewPr>
    <p:cSldViewPr>
      <p:cViewPr varScale="1">
        <p:scale>
          <a:sx n="64" d="100"/>
          <a:sy n="64" d="100"/>
        </p:scale>
        <p:origin x="8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08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8E026-DD4A-428D-B585-1D96CDA396F5}" type="datetimeFigureOut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DACB9-0D9A-4D5A-A96A-D492CCE4E7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114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A72DB47-46B7-42F0-AD7E-882D72F72AFE}" type="datetimeFigureOut">
              <a:rPr lang="zh-TW" altLang="en-US"/>
              <a:pPr>
                <a:defRPr/>
              </a:pPr>
              <a:t>2015/10/14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13306879-1BCD-4880-9066-5284F2D8CD5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8362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99EB848-30DA-4EA3-AABD-8CF0DF66ECCF}" type="slidenum">
              <a:rPr lang="zh-TW" altLang="en-US"/>
              <a:pPr eaLnBrk="1" hangingPunct="1">
                <a:spcBef>
                  <a:spcPct val="0"/>
                </a:spcBef>
              </a:pPr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308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8A711-8CB8-472B-B990-0354A9F48353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13685" y="6292180"/>
            <a:ext cx="2895600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zh-TW" dirty="0" smtClean="0"/>
              <a:t>Taipei Veterans General Hospital</a:t>
            </a:r>
            <a:endParaRPr lang="zh-TW" altLang="en-US" dirty="0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78C81-0B5D-4C29-8C4C-1BFA60443FE5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726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72CED43-9714-4ABE-A67D-46FC6DBBEF24}" type="datetime1">
              <a:rPr lang="zh-TW" altLang="en-US" smtClean="0"/>
              <a:pPr>
                <a:defRPr/>
              </a:pPr>
              <a:t>2015/10/14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D82A2FB-02CE-4A34-8CB2-120E7C0D34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255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A662F-595D-43FE-96D4-6123A98771E2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D2097-D11E-42F4-BAF4-C4AE24E06F2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37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5816A-702B-4D42-B171-E332121AAC8B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57FE3-2440-4944-9379-C30A5B00252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004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21FF3-6F00-4BEA-867E-F8E698E25B97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44331-E245-443C-B177-91CEAD7197D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809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A1AF-71F3-4E2E-A4CE-8FBFED06230C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6B8E-A372-4A2B-9174-69BADF31399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648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D81C7-8072-4787-9FE0-8A7D772489E2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DD9E0-831C-4DB7-8241-70FC5EB88E0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547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63D8A-8EF0-4715-A248-8DAA89AD665F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AB615-1041-4ABE-BBD8-E2E4FE73209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80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F3A06-947A-416A-B4C2-AAAFDED68D22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1BF5B-61D3-45D4-BAD5-D0093CB96CD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97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8F6A4-214C-434B-8A6D-7936BD592186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A0E92-4C74-45C8-85CE-8FBAF8510CE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59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5D73-B343-456A-89BE-633263A43CC5}" type="datetime1">
              <a:rPr lang="zh-TW" altLang="en-US" smtClean="0"/>
              <a:t>2015/10/14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A014A-E48D-48B2-A492-43B6DE8D3A7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080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37AD95A-DA01-444E-BC13-D2A3DF316635}" type="datetime1">
              <a:rPr lang="zh-TW" altLang="en-US" smtClean="0"/>
              <a:pPr>
                <a:defRPr/>
              </a:pPr>
              <a:t>2015/10/14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zh-TW" smtClean="0"/>
              <a:t>Taipei Veterans General Hospital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1pPr>
          </a:lstStyle>
          <a:p>
            <a:fld id="{F74DE6A2-41C8-4780-A244-5F08A50728F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標楷體" pitchFamily="65" charset="-12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標楷體" panose="03000509000000000000" pitchFamily="65" charset="-12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 1"/>
          <p:cNvSpPr>
            <a:spLocks noGrp="1"/>
          </p:cNvSpPr>
          <p:nvPr>
            <p:ph type="ctrTitle"/>
          </p:nvPr>
        </p:nvSpPr>
        <p:spPr>
          <a:xfrm>
            <a:off x="6072" y="1772816"/>
            <a:ext cx="9144000" cy="1470025"/>
          </a:xfrm>
        </p:spPr>
        <p:txBody>
          <a:bodyPr/>
          <a:lstStyle/>
          <a:p>
            <a:r>
              <a:rPr lang="en-US" altLang="zh-TW" sz="4000" dirty="0"/>
              <a:t>Combine </a:t>
            </a:r>
            <a:r>
              <a:rPr lang="en-US" altLang="zh-TW" sz="4000" dirty="0" err="1"/>
              <a:t>semicontinuous</a:t>
            </a:r>
            <a:r>
              <a:rPr lang="en-US" altLang="zh-TW" sz="4000" dirty="0"/>
              <a:t> and interrupted sutures for </a:t>
            </a:r>
            <a:r>
              <a:rPr lang="en-US" altLang="zh-TW" sz="4000" dirty="0" smtClean="0"/>
              <a:t>hepatic arterial </a:t>
            </a:r>
            <a:r>
              <a:rPr lang="en-US" altLang="zh-TW" sz="4000" dirty="0" smtClean="0"/>
              <a:t>microvascular </a:t>
            </a:r>
            <a:r>
              <a:rPr lang="en-US" altLang="zh-TW" sz="4000" dirty="0" smtClean="0"/>
              <a:t>anastomosis</a:t>
            </a:r>
            <a:endParaRPr lang="zh-TW" altLang="zh-TW" sz="3600" dirty="0"/>
          </a:p>
        </p:txBody>
      </p:sp>
      <p:sp>
        <p:nvSpPr>
          <p:cNvPr id="3075" name="副標題 2"/>
          <p:cNvSpPr>
            <a:spLocks noGrp="1"/>
          </p:cNvSpPr>
          <p:nvPr>
            <p:ph type="subTitle" idx="1"/>
          </p:nvPr>
        </p:nvSpPr>
        <p:spPr>
          <a:xfrm>
            <a:off x="1481728" y="3933056"/>
            <a:ext cx="7668344" cy="1752600"/>
          </a:xfrm>
        </p:spPr>
        <p:txBody>
          <a:bodyPr/>
          <a:lstStyle/>
          <a:p>
            <a:pPr algn="r" eaLnBrk="1" hangingPunct="1"/>
            <a:r>
              <a:rPr lang="en-US" altLang="zh-TW" sz="2400" dirty="0" smtClean="0">
                <a:solidFill>
                  <a:schemeClr val="tx1"/>
                </a:solidFill>
              </a:rPr>
              <a:t>Fu-Yin Hsiao, Tien-Hsiang Wang</a:t>
            </a:r>
          </a:p>
          <a:p>
            <a:pPr algn="r" eaLnBrk="1" hangingPunct="1"/>
            <a:r>
              <a:rPr lang="en-US" altLang="zh-TW" sz="2400" dirty="0" smtClean="0">
                <a:solidFill>
                  <a:schemeClr val="tx1"/>
                </a:solidFill>
              </a:rPr>
              <a:t>Division </a:t>
            </a:r>
            <a:r>
              <a:rPr lang="en-US" altLang="zh-TW" sz="2400" dirty="0">
                <a:solidFill>
                  <a:schemeClr val="tx1"/>
                </a:solidFill>
              </a:rPr>
              <a:t>of Plastic and Reconstructive Surgery, Department of Surgery, Taipei Veterans General Hospital, Taipei, </a:t>
            </a:r>
            <a:r>
              <a:rPr lang="en-US" altLang="zh-TW" sz="2400" dirty="0" smtClean="0">
                <a:solidFill>
                  <a:schemeClr val="tx1"/>
                </a:solidFill>
              </a:rPr>
              <a:t>Taiwan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78C81-0B5D-4C29-8C4C-1BFA60443FE5}" type="slidenum">
              <a:rPr lang="zh-TW" altLang="en-US" smtClean="0"/>
              <a:pPr/>
              <a:t>1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Disclosure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 smtClean="0"/>
              <a:t>This study is support by “Taipei Veterans General Hospital-National Yang-Ming University Excellent Physician Scientists Cultivation Program, No. 104-V-B-097.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56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Posterior Wall Vascular Anastomosis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3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65819"/>
              </p:ext>
            </p:extLst>
          </p:nvPr>
        </p:nvGraphicFramePr>
        <p:xfrm>
          <a:off x="443866" y="1628800"/>
          <a:ext cx="8088574" cy="4526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14"/>
                <a:gridCol w="5040560"/>
              </a:tblGrid>
              <a:tr h="444732">
                <a:tc gridSpan="2"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Methods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425579">
                <a:tc>
                  <a:txBody>
                    <a:bodyPr/>
                    <a:lstStyle/>
                    <a:p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Turn-over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r>
                        <a:rPr lang="en-US" altLang="zh-TW" sz="2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consuming</a:t>
                      </a:r>
                    </a:p>
                    <a:p>
                      <a:r>
                        <a:rPr lang="en-US" altLang="zh-TW" sz="2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 in short vascular pedicle and small field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425579">
                <a:tc>
                  <a:txBody>
                    <a:bodyPr/>
                    <a:lstStyle/>
                    <a:p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way up</a:t>
                      </a:r>
                      <a:endParaRPr lang="zh-TW" altLang="en-US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consuming</a:t>
                      </a:r>
                    </a:p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depending</a:t>
                      </a:r>
                    </a:p>
                    <a:p>
                      <a:endParaRPr lang="zh-TW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1096599">
                <a:tc>
                  <a:txBody>
                    <a:bodyPr/>
                    <a:lstStyle/>
                    <a:p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Coupler Device</a:t>
                      </a:r>
                      <a:endParaRPr lang="zh-TW" altLang="en-US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</a:p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</a:t>
                      </a:r>
                      <a:r>
                        <a:rPr lang="en-US" altLang="zh-TW" sz="2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arterial </a:t>
                      </a:r>
                      <a:r>
                        <a:rPr lang="en-US" altLang="zh-TW" sz="28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anastomsis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908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Material and Methods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Including criteria: Patients received </a:t>
            </a:r>
            <a:r>
              <a:rPr lang="en-US" altLang="zh-TW" b="1" dirty="0" smtClean="0"/>
              <a:t>living donor liver transplantation</a:t>
            </a:r>
            <a:r>
              <a:rPr lang="en-US" altLang="zh-TW" dirty="0" smtClean="0"/>
              <a:t> in Taipei Veterans General Hospital.</a:t>
            </a:r>
          </a:p>
          <a:p>
            <a:r>
              <a:rPr lang="en-US" altLang="zh-TW" dirty="0" smtClean="0"/>
              <a:t>Surgical Technique: Combine </a:t>
            </a:r>
            <a:r>
              <a:rPr lang="en-US" altLang="zh-TW" dirty="0" err="1" smtClean="0"/>
              <a:t>semicontinuous</a:t>
            </a:r>
            <a:r>
              <a:rPr lang="en-US" altLang="zh-TW" dirty="0" smtClean="0"/>
              <a:t> and interrupted sutures were applied for </a:t>
            </a:r>
            <a:r>
              <a:rPr lang="en-US" altLang="zh-TW" b="1" dirty="0" smtClean="0"/>
              <a:t>hepatic arteries anastomosis</a:t>
            </a:r>
          </a:p>
          <a:p>
            <a:r>
              <a:rPr lang="en-US" altLang="zh-TW" dirty="0" smtClean="0"/>
              <a:t>Intraoperative Doppler examination to evaluate the flow of hepatic arteries.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40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Calibri" panose="020F0502020204030204" pitchFamily="34" charset="0"/>
              </a:rPr>
              <a:t>Combine </a:t>
            </a:r>
            <a:r>
              <a:rPr lang="en-US" altLang="zh-TW" dirty="0" err="1">
                <a:latin typeface="Calibri" panose="020F0502020204030204" pitchFamily="34" charset="0"/>
              </a:rPr>
              <a:t>semicontinuous</a:t>
            </a:r>
            <a:r>
              <a:rPr lang="en-US" altLang="zh-TW" dirty="0">
                <a:latin typeface="Calibri" panose="020F0502020204030204" pitchFamily="34" charset="0"/>
              </a:rPr>
              <a:t> and interrupted </a:t>
            </a:r>
            <a:r>
              <a:rPr lang="en-US" altLang="zh-TW" dirty="0" smtClean="0">
                <a:latin typeface="Calibri" panose="020F0502020204030204" pitchFamily="34" charset="0"/>
              </a:rPr>
              <a:t>sutures</a:t>
            </a:r>
            <a:endParaRPr lang="zh-TW" altLang="en-US" dirty="0">
              <a:latin typeface="Calibri" panose="020F0502020204030204" pitchFamily="34" charset="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5" t="35166" r="19115" b="13158"/>
          <a:stretch/>
        </p:blipFill>
        <p:spPr>
          <a:xfrm>
            <a:off x="437660" y="1484784"/>
            <a:ext cx="3955339" cy="24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9" t="31289" r="18962" b="10997"/>
          <a:stretch/>
        </p:blipFill>
        <p:spPr>
          <a:xfrm>
            <a:off x="4392999" y="1484784"/>
            <a:ext cx="3463993" cy="24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0" t="32769" r="20066" b="15565"/>
          <a:stretch/>
        </p:blipFill>
        <p:spPr>
          <a:xfrm>
            <a:off x="1247444" y="3932784"/>
            <a:ext cx="3756604" cy="24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6" t="32248" r="18493" b="16800"/>
          <a:stretch/>
        </p:blipFill>
        <p:spPr>
          <a:xfrm>
            <a:off x="5004048" y="3932784"/>
            <a:ext cx="3912230" cy="24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372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6</a:t>
            </a:fld>
            <a:endParaRPr lang="zh-TW" altLang="en-US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668" y="3607109"/>
            <a:ext cx="4885475" cy="2749241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14" y="329795"/>
            <a:ext cx="4270437" cy="283770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05" y="319381"/>
            <a:ext cx="4244748" cy="2821588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121114" y="2725470"/>
            <a:ext cx="4386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Anastomosis of posterior wall with continuous sutures</a:t>
            </a:r>
            <a:endParaRPr lang="zh-TW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697194" y="2750791"/>
            <a:ext cx="4386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Anastomosis of anterior wall with interrupted sutures</a:t>
            </a:r>
            <a:endParaRPr lang="zh-TW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403648" y="4156644"/>
            <a:ext cx="2737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Intra-operative Doppler examination</a:t>
            </a:r>
            <a:endParaRPr lang="zh-TW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47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Results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Total 4 patients underwent combine </a:t>
            </a:r>
            <a:r>
              <a:rPr lang="en-US" altLang="zh-TW" dirty="0" err="1"/>
              <a:t>semicontinuous</a:t>
            </a:r>
            <a:r>
              <a:rPr lang="en-US" altLang="zh-TW" dirty="0"/>
              <a:t> and interrupted </a:t>
            </a:r>
            <a:r>
              <a:rPr lang="en-US" altLang="zh-TW" dirty="0" smtClean="0"/>
              <a:t>sutures.</a:t>
            </a:r>
          </a:p>
          <a:p>
            <a:r>
              <a:rPr lang="en-US" altLang="zh-TW" dirty="0"/>
              <a:t>All artery anastomoses were completed </a:t>
            </a:r>
            <a:r>
              <a:rPr lang="en-US" altLang="zh-TW" dirty="0" smtClean="0"/>
              <a:t>successfully </a:t>
            </a:r>
            <a:r>
              <a:rPr lang="en-US" altLang="zh-TW" dirty="0"/>
              <a:t>and the postoperative courses </a:t>
            </a:r>
            <a:r>
              <a:rPr lang="en-US" altLang="zh-TW" dirty="0" smtClean="0"/>
              <a:t>were </a:t>
            </a:r>
            <a:r>
              <a:rPr lang="en-US" altLang="zh-TW" dirty="0"/>
              <a:t>smooth.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54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Discussion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917179"/>
              </p:ext>
            </p:extLst>
          </p:nvPr>
        </p:nvGraphicFramePr>
        <p:xfrm>
          <a:off x="323528" y="1196752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 of Anastomosis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Disadvantages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Interrupted sutures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Easily adjustment of lumen size</a:t>
                      </a:r>
                      <a:endParaRPr lang="en-US" altLang="zh-TW" sz="2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consuming</a:t>
                      </a:r>
                      <a:endParaRPr lang="zh-TW" altLang="en-US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</a:t>
                      </a:r>
                      <a:r>
                        <a:rPr lang="en-US" altLang="zh-TW" sz="2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sutures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 time</a:t>
                      </a:r>
                    </a:p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hemostatic</a:t>
                      </a:r>
                      <a:endParaRPr lang="zh-TW" altLang="en-US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Possible purse string constriction of the lumen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Hybrid</a:t>
                      </a:r>
                      <a:r>
                        <a:rPr lang="en-US" altLang="zh-TW" sz="2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sutures</a:t>
                      </a:r>
                      <a:endParaRPr lang="zh-TW" altLang="en-US" sz="2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 time</a:t>
                      </a:r>
                    </a:p>
                    <a:p>
                      <a:r>
                        <a:rPr lang="en-US" altLang="zh-TW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Easily adjustment of lumen size</a:t>
                      </a:r>
                      <a:endParaRPr lang="zh-TW" altLang="en-US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501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331640" y="5877272"/>
            <a:ext cx="7398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i="1" dirty="0" smtClean="0"/>
              <a:t>J </a:t>
            </a:r>
            <a:r>
              <a:rPr lang="en-US" altLang="zh-TW" i="1" dirty="0" err="1"/>
              <a:t>Reconstr</a:t>
            </a:r>
            <a:r>
              <a:rPr lang="en-US" altLang="zh-TW" i="1" dirty="0"/>
              <a:t> </a:t>
            </a:r>
            <a:r>
              <a:rPr lang="en-US" altLang="zh-TW" i="1" dirty="0" err="1"/>
              <a:t>Microsurg</a:t>
            </a:r>
            <a:r>
              <a:rPr lang="en-US" altLang="zh-TW" i="1" dirty="0"/>
              <a:t>.</a:t>
            </a:r>
            <a:r>
              <a:rPr lang="en-US" altLang="zh-TW" dirty="0"/>
              <a:t> 2006 Nov;22(8):617-23.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7"/>
            <a:ext cx="7394305" cy="266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3341628"/>
            <a:ext cx="8964488" cy="194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7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323528" y="2558798"/>
            <a:ext cx="4944788" cy="2644519"/>
          </a:xfrm>
          <a:custGeom>
            <a:avLst/>
            <a:gdLst>
              <a:gd name="connsiteX0" fmla="*/ 0 w 3412759"/>
              <a:gd name="connsiteY0" fmla="*/ 1076953 h 2153905"/>
              <a:gd name="connsiteX1" fmla="*/ 1706380 w 3412759"/>
              <a:gd name="connsiteY1" fmla="*/ 0 h 2153905"/>
              <a:gd name="connsiteX2" fmla="*/ 3412760 w 3412759"/>
              <a:gd name="connsiteY2" fmla="*/ 1076953 h 2153905"/>
              <a:gd name="connsiteX3" fmla="*/ 1706380 w 3412759"/>
              <a:gd name="connsiteY3" fmla="*/ 2153906 h 2153905"/>
              <a:gd name="connsiteX4" fmla="*/ 0 w 3412759"/>
              <a:gd name="connsiteY4" fmla="*/ 1076953 h 215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2759" h="2153905">
                <a:moveTo>
                  <a:pt x="0" y="1076953"/>
                </a:moveTo>
                <a:cubicBezTo>
                  <a:pt x="0" y="482168"/>
                  <a:pt x="763972" y="0"/>
                  <a:pt x="1706380" y="0"/>
                </a:cubicBezTo>
                <a:cubicBezTo>
                  <a:pt x="2648788" y="0"/>
                  <a:pt x="3412760" y="482168"/>
                  <a:pt x="3412760" y="1076953"/>
                </a:cubicBezTo>
                <a:cubicBezTo>
                  <a:pt x="3412760" y="1671738"/>
                  <a:pt x="2648788" y="2153906"/>
                  <a:pt x="1706380" y="2153906"/>
                </a:cubicBezTo>
                <a:cubicBezTo>
                  <a:pt x="763972" y="2153906"/>
                  <a:pt x="0" y="1671738"/>
                  <a:pt x="0" y="107695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667" tIns="371312" rIns="555667" bIns="371312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Aft>
                <a:spcPct val="35000"/>
              </a:spcAft>
            </a:pPr>
            <a:r>
              <a:rPr lang="en-US" altLang="zh-TW" sz="4400" dirty="0" err="1" smtClean="0">
                <a:solidFill>
                  <a:schemeClr val="tx1"/>
                </a:solidFill>
              </a:rPr>
              <a:t>Semicontinuous</a:t>
            </a:r>
            <a:r>
              <a:rPr lang="en-US" altLang="zh-TW" sz="4400" dirty="0" smtClean="0">
                <a:solidFill>
                  <a:schemeClr val="tx1"/>
                </a:solidFill>
              </a:rPr>
              <a:t> </a:t>
            </a:r>
            <a:r>
              <a:rPr lang="en-US" altLang="zh-TW" sz="4400" dirty="0">
                <a:solidFill>
                  <a:schemeClr val="tx1"/>
                </a:solidFill>
              </a:rPr>
              <a:t>and interrupted </a:t>
            </a:r>
            <a:r>
              <a:rPr lang="en-US" altLang="zh-TW" sz="4400" dirty="0" smtClean="0">
                <a:solidFill>
                  <a:schemeClr val="tx1"/>
                </a:solidFill>
              </a:rPr>
              <a:t>hybrid </a:t>
            </a:r>
            <a:r>
              <a:rPr lang="en-US" altLang="zh-TW" sz="4400" kern="1200" dirty="0" smtClean="0">
                <a:solidFill>
                  <a:schemeClr val="tx1"/>
                </a:solidFill>
                <a:effectLst/>
              </a:rPr>
              <a:t>suture</a:t>
            </a:r>
            <a:endParaRPr lang="zh-TW" altLang="en-US" sz="4400" kern="12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拱形 7"/>
          <p:cNvSpPr/>
          <p:nvPr/>
        </p:nvSpPr>
        <p:spPr>
          <a:xfrm>
            <a:off x="1835265" y="1600200"/>
            <a:ext cx="4529810" cy="4525963"/>
          </a:xfrm>
          <a:prstGeom prst="blockArc">
            <a:avLst>
              <a:gd name="adj1" fmla="val 17527788"/>
              <a:gd name="adj2" fmla="val 4119114"/>
              <a:gd name="adj3" fmla="val 5750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1250264"/>
              <a:satOff val="-16880"/>
              <a:lumOff val="-2745"/>
              <a:alphaOff val="0"/>
            </a:schemeClr>
          </a:fillRef>
          <a:effectRef idx="2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橢圓 8"/>
          <p:cNvSpPr/>
          <p:nvPr/>
        </p:nvSpPr>
        <p:spPr>
          <a:xfrm>
            <a:off x="5268316" y="1981738"/>
            <a:ext cx="1203787" cy="1154120"/>
          </a:xfrm>
          <a:prstGeom prst="ellipse">
            <a:avLst/>
          </a:prstGeom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手繪多邊形 9"/>
          <p:cNvSpPr/>
          <p:nvPr/>
        </p:nvSpPr>
        <p:spPr>
          <a:xfrm>
            <a:off x="6563411" y="2000295"/>
            <a:ext cx="1611315" cy="1117007"/>
          </a:xfrm>
          <a:custGeom>
            <a:avLst/>
            <a:gdLst>
              <a:gd name="connsiteX0" fmla="*/ 0 w 1544403"/>
              <a:gd name="connsiteY0" fmla="*/ 0 h 1117007"/>
              <a:gd name="connsiteX1" fmla="*/ 1544403 w 1544403"/>
              <a:gd name="connsiteY1" fmla="*/ 0 h 1117007"/>
              <a:gd name="connsiteX2" fmla="*/ 1544403 w 1544403"/>
              <a:gd name="connsiteY2" fmla="*/ 1117007 h 1117007"/>
              <a:gd name="connsiteX3" fmla="*/ 0 w 1544403"/>
              <a:gd name="connsiteY3" fmla="*/ 1117007 h 1117007"/>
              <a:gd name="connsiteX4" fmla="*/ 0 w 1544403"/>
              <a:gd name="connsiteY4" fmla="*/ 0 h 11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403" h="1117007">
                <a:moveTo>
                  <a:pt x="0" y="0"/>
                </a:moveTo>
                <a:lnTo>
                  <a:pt x="1544403" y="0"/>
                </a:lnTo>
                <a:lnTo>
                  <a:pt x="1544403" y="1117007"/>
                </a:lnTo>
                <a:lnTo>
                  <a:pt x="0" y="11170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7470" tIns="77470" rIns="77470" bIns="77470" numCol="1" spcCol="1270" anchor="ctr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r>
              <a:rPr lang="en-US" altLang="zh-TW" sz="6100" kern="1200" dirty="0" smtClean="0"/>
              <a:t>Safe</a:t>
            </a:r>
            <a:endParaRPr lang="zh-TW" altLang="en-US" sz="6100" kern="1200" dirty="0"/>
          </a:p>
        </p:txBody>
      </p:sp>
      <p:sp>
        <p:nvSpPr>
          <p:cNvPr id="11" name="橢圓 10"/>
          <p:cNvSpPr/>
          <p:nvPr/>
        </p:nvSpPr>
        <p:spPr>
          <a:xfrm>
            <a:off x="5733584" y="3294720"/>
            <a:ext cx="1203787" cy="1154120"/>
          </a:xfrm>
          <a:prstGeom prst="ellipse">
            <a:avLst/>
          </a:prstGeom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tint val="50000"/>
              <a:hueOff val="5376097"/>
              <a:satOff val="-7054"/>
              <a:lumOff val="-694"/>
              <a:alphaOff val="0"/>
            </a:schemeClr>
          </a:fillRef>
          <a:effectRef idx="2">
            <a:schemeClr val="accent3">
              <a:tint val="50000"/>
              <a:hueOff val="5376097"/>
              <a:satOff val="-7054"/>
              <a:lumOff val="-69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手繪多邊形 11"/>
          <p:cNvSpPr/>
          <p:nvPr/>
        </p:nvSpPr>
        <p:spPr>
          <a:xfrm>
            <a:off x="7035392" y="3311014"/>
            <a:ext cx="1611315" cy="1117007"/>
          </a:xfrm>
          <a:custGeom>
            <a:avLst/>
            <a:gdLst>
              <a:gd name="connsiteX0" fmla="*/ 0 w 1544403"/>
              <a:gd name="connsiteY0" fmla="*/ 0 h 1117007"/>
              <a:gd name="connsiteX1" fmla="*/ 1544403 w 1544403"/>
              <a:gd name="connsiteY1" fmla="*/ 0 h 1117007"/>
              <a:gd name="connsiteX2" fmla="*/ 1544403 w 1544403"/>
              <a:gd name="connsiteY2" fmla="*/ 1117007 h 1117007"/>
              <a:gd name="connsiteX3" fmla="*/ 0 w 1544403"/>
              <a:gd name="connsiteY3" fmla="*/ 1117007 h 1117007"/>
              <a:gd name="connsiteX4" fmla="*/ 0 w 1544403"/>
              <a:gd name="connsiteY4" fmla="*/ 0 h 11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403" h="1117007">
                <a:moveTo>
                  <a:pt x="0" y="0"/>
                </a:moveTo>
                <a:lnTo>
                  <a:pt x="1544403" y="0"/>
                </a:lnTo>
                <a:lnTo>
                  <a:pt x="1544403" y="1117007"/>
                </a:lnTo>
                <a:lnTo>
                  <a:pt x="0" y="11170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7470" tIns="77470" rIns="77470" bIns="77470" numCol="1" spcCol="1270" anchor="ctr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r>
              <a:rPr lang="en-US" altLang="zh-TW" sz="6100" kern="1200" dirty="0" smtClean="0"/>
              <a:t>Easy</a:t>
            </a:r>
            <a:endParaRPr lang="zh-TW" altLang="en-US" sz="6100" kern="1200" dirty="0"/>
          </a:p>
        </p:txBody>
      </p:sp>
      <p:sp>
        <p:nvSpPr>
          <p:cNvPr id="13" name="橢圓 12"/>
          <p:cNvSpPr/>
          <p:nvPr/>
        </p:nvSpPr>
        <p:spPr>
          <a:xfrm>
            <a:off x="5268316" y="4626258"/>
            <a:ext cx="1203787" cy="1154120"/>
          </a:xfrm>
          <a:prstGeom prst="ellipse">
            <a:avLst/>
          </a:prstGeom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tint val="50000"/>
              <a:hueOff val="10752195"/>
              <a:satOff val="-14108"/>
              <a:lumOff val="-1388"/>
              <a:alphaOff val="0"/>
            </a:schemeClr>
          </a:fillRef>
          <a:effectRef idx="2">
            <a:schemeClr val="accent3">
              <a:tint val="50000"/>
              <a:hueOff val="10752195"/>
              <a:satOff val="-14108"/>
              <a:lumOff val="-13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手繪多邊形 13"/>
          <p:cNvSpPr/>
          <p:nvPr/>
        </p:nvSpPr>
        <p:spPr>
          <a:xfrm>
            <a:off x="6563411" y="4649793"/>
            <a:ext cx="1611315" cy="1117007"/>
          </a:xfrm>
          <a:custGeom>
            <a:avLst/>
            <a:gdLst>
              <a:gd name="connsiteX0" fmla="*/ 0 w 1544403"/>
              <a:gd name="connsiteY0" fmla="*/ 0 h 1117007"/>
              <a:gd name="connsiteX1" fmla="*/ 1544403 w 1544403"/>
              <a:gd name="connsiteY1" fmla="*/ 0 h 1117007"/>
              <a:gd name="connsiteX2" fmla="*/ 1544403 w 1544403"/>
              <a:gd name="connsiteY2" fmla="*/ 1117007 h 1117007"/>
              <a:gd name="connsiteX3" fmla="*/ 0 w 1544403"/>
              <a:gd name="connsiteY3" fmla="*/ 1117007 h 1117007"/>
              <a:gd name="connsiteX4" fmla="*/ 0 w 1544403"/>
              <a:gd name="connsiteY4" fmla="*/ 0 h 11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403" h="1117007">
                <a:moveTo>
                  <a:pt x="0" y="0"/>
                </a:moveTo>
                <a:lnTo>
                  <a:pt x="1544403" y="0"/>
                </a:lnTo>
                <a:lnTo>
                  <a:pt x="1544403" y="1117007"/>
                </a:lnTo>
                <a:lnTo>
                  <a:pt x="0" y="11170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7470" tIns="77470" rIns="77470" bIns="77470" numCol="1" spcCol="1270" anchor="ctr" anchorCtr="0">
            <a:noAutofit/>
          </a:bodyPr>
          <a:lstStyle/>
          <a:p>
            <a:pPr lvl="0" algn="l" defTabSz="27114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</a:pPr>
            <a:r>
              <a:rPr lang="en-US" altLang="zh-TW" sz="6100" kern="1200" dirty="0" smtClean="0"/>
              <a:t>Fast</a:t>
            </a:r>
            <a:endParaRPr lang="zh-TW" altLang="en-US" sz="6100" kern="1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A2FB-02CE-4A34-8CB2-120E7C0D347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80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242</Words>
  <Application>Microsoft Office PowerPoint</Application>
  <PresentationFormat>如螢幕大小 (4:3)</PresentationFormat>
  <Paragraphs>57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新細明體</vt:lpstr>
      <vt:lpstr>標楷體</vt:lpstr>
      <vt:lpstr>Arial</vt:lpstr>
      <vt:lpstr>Calibri</vt:lpstr>
      <vt:lpstr>Times New Roman</vt:lpstr>
      <vt:lpstr>Office 佈景主題</vt:lpstr>
      <vt:lpstr>Combine semicontinuous and interrupted sutures for hepatic arterial microvascular anastomosis</vt:lpstr>
      <vt:lpstr>Disclosure</vt:lpstr>
      <vt:lpstr>Posterior Wall Vascular Anastomosis</vt:lpstr>
      <vt:lpstr>Material and Methods</vt:lpstr>
      <vt:lpstr>Combine semicontinuous and interrupted sutures</vt:lpstr>
      <vt:lpstr>PowerPoint 簡報</vt:lpstr>
      <vt:lpstr>Results</vt:lpstr>
      <vt:lpstr>Discussion</vt:lpstr>
      <vt:lpstr>PowerPoint 簡報</vt:lpstr>
      <vt:lpstr>PowerPoint 簡報</vt:lpstr>
    </vt:vector>
  </TitlesOfParts>
  <Company>台北榮民總醫院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Sarah</dc:creator>
  <cp:lastModifiedBy>蕭福尹</cp:lastModifiedBy>
  <cp:revision>107</cp:revision>
  <dcterms:created xsi:type="dcterms:W3CDTF">2013-10-22T00:10:08Z</dcterms:created>
  <dcterms:modified xsi:type="dcterms:W3CDTF">2015-10-14T11:26:53Z</dcterms:modified>
</cp:coreProperties>
</file>