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71" r:id="rId10"/>
    <p:sldId id="270" r:id="rId11"/>
    <p:sldId id="269" r:id="rId12"/>
    <p:sldId id="265" r:id="rId13"/>
    <p:sldId id="266" r:id="rId14"/>
    <p:sldId id="268" r:id="rId15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014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rgbClr val="FFFF0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>
            <a:normAutofit/>
          </a:bodyPr>
          <a:lstStyle>
            <a:lvl1pPr marL="0" marR="45720" indent="0" algn="r">
              <a:buNone/>
              <a:defRPr sz="36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dirty="0" smtClean="0"/>
              <a:t>Clique para editar o estilo do subtítulo mestre</a:t>
            </a:r>
            <a:endParaRPr kumimoji="0" lang="en-US" dirty="0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D931D-D637-4659-973C-A9EAFD46E03C}" type="datetimeFigureOut">
              <a:rPr lang="pt-BR" smtClean="0"/>
              <a:t>07/10/2015</a:t>
            </a:fld>
            <a:endParaRPr lang="pt-B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25493-B110-499F-B5A2-A5C6005A7313}" type="slidenum">
              <a:rPr lang="pt-BR" smtClean="0"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D931D-D637-4659-973C-A9EAFD46E03C}" type="datetimeFigureOut">
              <a:rPr lang="pt-BR" smtClean="0"/>
              <a:t>07/10/2015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25493-B110-499F-B5A2-A5C6005A7313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rgbClr val="FFFF0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dirty="0" smtClean="0"/>
              <a:t>Clique para editar o título mestre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>
            <a:normAutofit/>
          </a:bodyPr>
          <a:lstStyle>
            <a:lvl1pPr marL="0" indent="0">
              <a:buNone/>
              <a:defRPr sz="3600">
                <a:solidFill>
                  <a:schemeClr val="tx1"/>
                </a:solidFill>
                <a:latin typeface="+mj-lt"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dirty="0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D931D-D637-4659-973C-A9EAFD46E03C}" type="datetimeFigureOut">
              <a:rPr lang="pt-BR" smtClean="0"/>
              <a:t>07/10/2015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25493-B110-499F-B5A2-A5C6005A7313}" type="slidenum">
              <a:rPr lang="pt-BR" smtClean="0"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D931D-D637-4659-973C-A9EAFD46E03C}" type="datetimeFigureOut">
              <a:rPr lang="pt-BR" smtClean="0"/>
              <a:t>07/10/2015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25493-B110-499F-B5A2-A5C6005A7313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D931D-D637-4659-973C-A9EAFD46E03C}" type="datetimeFigureOut">
              <a:rPr lang="pt-BR" smtClean="0"/>
              <a:t>07/10/2015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25493-B110-499F-B5A2-A5C6005A7313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D931D-D637-4659-973C-A9EAFD46E03C}" type="datetimeFigureOut">
              <a:rPr lang="pt-BR" smtClean="0"/>
              <a:t>07/10/2015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25493-B110-499F-B5A2-A5C6005A7313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D931D-D637-4659-973C-A9EAFD46E03C}" type="datetimeFigureOut">
              <a:rPr lang="pt-BR" smtClean="0"/>
              <a:t>07/10/2015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25493-B110-499F-B5A2-A5C6005A7313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D931D-D637-4659-973C-A9EAFD46E03C}" type="datetimeFigureOut">
              <a:rPr lang="pt-BR" smtClean="0"/>
              <a:t>07/10/2015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25493-B110-499F-B5A2-A5C6005A7313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D931D-D637-4659-973C-A9EAFD46E03C}" type="datetimeFigureOut">
              <a:rPr lang="pt-BR" smtClean="0"/>
              <a:t>07/10/2015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1025493-B110-499F-B5A2-A5C6005A7313}" type="slidenum">
              <a:rPr lang="pt-BR" smtClean="0"/>
              <a:t>‹nº›</a:t>
            </a:fld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D931D-D637-4659-973C-A9EAFD46E03C}" type="datetimeFigureOut">
              <a:rPr lang="pt-BR" smtClean="0"/>
              <a:t>07/10/2015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25493-B110-499F-B5A2-A5C6005A7313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D931D-D637-4659-973C-A9EAFD46E03C}" type="datetimeFigureOut">
              <a:rPr lang="pt-BR" smtClean="0"/>
              <a:t>07/10/2015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25493-B110-499F-B5A2-A5C6005A7313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FBD931D-D637-4659-973C-A9EAFD46E03C}" type="datetimeFigureOut">
              <a:rPr lang="pt-BR" smtClean="0"/>
              <a:t>07/10/2015</a:t>
            </a:fld>
            <a:endParaRPr lang="pt-B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1025493-B110-499F-B5A2-A5C6005A7313}" type="slidenum">
              <a:rPr lang="pt-BR" smtClean="0"/>
              <a:t>‹nº›</a:t>
            </a:fld>
            <a:endParaRPr lang="pt-BR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33400" y="908720"/>
            <a:ext cx="7851648" cy="3312368"/>
          </a:xfrm>
        </p:spPr>
        <p:txBody>
          <a:bodyPr>
            <a:normAutofit/>
          </a:bodyPr>
          <a:lstStyle/>
          <a:p>
            <a:r>
              <a:rPr lang="en-US" sz="6400" dirty="0">
                <a:effectLst/>
              </a:rPr>
              <a:t>Triple Rhomboid Flap for Large Skin </a:t>
            </a:r>
            <a:r>
              <a:rPr lang="en-US" sz="6400" dirty="0" smtClean="0">
                <a:effectLst/>
              </a:rPr>
              <a:t>Defects</a:t>
            </a:r>
            <a:endParaRPr lang="pt-BR" sz="6400" dirty="0"/>
          </a:p>
        </p:txBody>
      </p:sp>
    </p:spTree>
    <p:extLst>
      <p:ext uri="{BB962C8B-B14F-4D97-AF65-F5344CB8AC3E}">
        <p14:creationId xmlns:p14="http://schemas.microsoft.com/office/powerpoint/2010/main" val="1588288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4016" y="3284984"/>
            <a:ext cx="7772400" cy="1362456"/>
          </a:xfrm>
        </p:spPr>
        <p:txBody>
          <a:bodyPr/>
          <a:lstStyle/>
          <a:p>
            <a:r>
              <a:rPr lang="pt-BR" sz="3600" i="1" dirty="0"/>
              <a:t>Larissa </a:t>
            </a:r>
            <a:r>
              <a:rPr lang="pt-BR" sz="3600" i="1" dirty="0" err="1"/>
              <a:t>Daroda</a:t>
            </a:r>
            <a:r>
              <a:rPr lang="pt-BR" sz="3600" i="1" dirty="0"/>
              <a:t>, MD</a:t>
            </a:r>
            <a:br>
              <a:rPr lang="pt-BR" sz="3600" i="1" dirty="0"/>
            </a:br>
            <a:r>
              <a:rPr lang="pt-BR" sz="3600" i="1" dirty="0"/>
              <a:t>Romeu </a:t>
            </a:r>
            <a:r>
              <a:rPr lang="pt-BR" sz="3600" i="1" dirty="0" err="1"/>
              <a:t>Daroda</a:t>
            </a:r>
            <a:r>
              <a:rPr lang="pt-BR" sz="3600" i="1" dirty="0"/>
              <a:t>, MD</a:t>
            </a:r>
            <a:br>
              <a:rPr lang="pt-BR" sz="3600" i="1" dirty="0"/>
            </a:br>
            <a:r>
              <a:rPr lang="pt-BR" sz="3600" i="1" dirty="0"/>
              <a:t>Carlos Eduardo Cruz, MD</a:t>
            </a:r>
            <a:br>
              <a:rPr lang="pt-BR" sz="3600" i="1" dirty="0"/>
            </a:br>
            <a:r>
              <a:rPr lang="pt-BR" sz="3600" i="1" dirty="0"/>
              <a:t>Eduardo  Carvalho, MD</a:t>
            </a:r>
            <a:br>
              <a:rPr lang="pt-BR" sz="3600" i="1" dirty="0"/>
            </a:br>
            <a:r>
              <a:rPr lang="pt-BR" sz="3600" i="1" dirty="0"/>
              <a:t>Andressa Barra, MD</a:t>
            </a:r>
            <a:r>
              <a:rPr lang="pt-BR" sz="3600" dirty="0"/>
              <a:t/>
            </a:r>
            <a:br>
              <a:rPr lang="pt-BR" sz="3600" dirty="0"/>
            </a:br>
            <a:endParaRPr lang="pt-BR" sz="3600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39552" y="4725144"/>
            <a:ext cx="7772400" cy="1509712"/>
          </a:xfrm>
        </p:spPr>
        <p:txBody>
          <a:bodyPr/>
          <a:lstStyle/>
          <a:p>
            <a:r>
              <a:rPr lang="pt-BR" dirty="0" smtClean="0"/>
              <a:t>NOTHING TO DISCLOSURE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16331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Objective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2164496"/>
          </a:xfrm>
        </p:spPr>
        <p:txBody>
          <a:bodyPr>
            <a:normAutofit/>
          </a:bodyPr>
          <a:lstStyle/>
          <a:p>
            <a:r>
              <a:rPr lang="en-US" dirty="0"/>
              <a:t>T</a:t>
            </a:r>
            <a:r>
              <a:rPr lang="en-US" dirty="0" smtClean="0"/>
              <a:t>o </a:t>
            </a:r>
            <a:r>
              <a:rPr lang="en-US" dirty="0"/>
              <a:t>demonstrate the applicability and results of </a:t>
            </a:r>
            <a:r>
              <a:rPr lang="en-US" dirty="0" smtClean="0"/>
              <a:t>the triple rhomboid </a:t>
            </a:r>
            <a:r>
              <a:rPr lang="en-US" dirty="0"/>
              <a:t>flap when used to cover large skin defects.</a:t>
            </a:r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6866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7772400" cy="1362456"/>
          </a:xfrm>
        </p:spPr>
        <p:txBody>
          <a:bodyPr/>
          <a:lstStyle/>
          <a:p>
            <a:r>
              <a:rPr lang="pt-BR" dirty="0" err="1" smtClean="0"/>
              <a:t>Materials</a:t>
            </a:r>
            <a:r>
              <a:rPr lang="pt-BR" dirty="0" smtClean="0"/>
              <a:t> </a:t>
            </a:r>
            <a:r>
              <a:rPr lang="pt-BR" dirty="0" err="1" smtClean="0"/>
              <a:t>and</a:t>
            </a:r>
            <a:r>
              <a:rPr lang="pt-BR" dirty="0" smtClean="0"/>
              <a:t> </a:t>
            </a:r>
            <a:r>
              <a:rPr lang="pt-BR" dirty="0" err="1" smtClean="0"/>
              <a:t>Methods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30352" y="1916832"/>
            <a:ext cx="8290120" cy="4608512"/>
          </a:xfrm>
        </p:spPr>
        <p:txBody>
          <a:bodyPr>
            <a:normAutofit lnSpcReduction="10000"/>
          </a:bodyPr>
          <a:lstStyle/>
          <a:p>
            <a:r>
              <a:rPr lang="pt-BR" dirty="0" err="1" smtClean="0"/>
              <a:t>Retrospective</a:t>
            </a:r>
            <a:r>
              <a:rPr lang="pt-BR" dirty="0" smtClean="0"/>
              <a:t> </a:t>
            </a:r>
            <a:r>
              <a:rPr lang="pt-BR" dirty="0" err="1" smtClean="0"/>
              <a:t>analysis</a:t>
            </a:r>
            <a:r>
              <a:rPr lang="pt-BR" dirty="0" smtClean="0"/>
              <a:t> </a:t>
            </a:r>
            <a:r>
              <a:rPr lang="pt-BR" dirty="0" err="1" smtClean="0"/>
              <a:t>of</a:t>
            </a:r>
            <a:r>
              <a:rPr lang="pt-BR" dirty="0" smtClean="0"/>
              <a:t> </a:t>
            </a:r>
            <a:r>
              <a:rPr lang="pt-BR" dirty="0" err="1" smtClean="0"/>
              <a:t>seven</a:t>
            </a:r>
            <a:r>
              <a:rPr lang="pt-BR" dirty="0" smtClean="0"/>
              <a:t> </a:t>
            </a:r>
            <a:r>
              <a:rPr lang="pt-BR" dirty="0" err="1" smtClean="0"/>
              <a:t>patients</a:t>
            </a:r>
            <a:r>
              <a:rPr lang="pt-BR" dirty="0" smtClean="0"/>
              <a:t> </a:t>
            </a:r>
            <a:r>
              <a:rPr lang="pt-BR" dirty="0" err="1" smtClean="0"/>
              <a:t>between</a:t>
            </a:r>
            <a:r>
              <a:rPr lang="pt-BR" dirty="0" smtClean="0"/>
              <a:t> 2010 </a:t>
            </a:r>
            <a:r>
              <a:rPr lang="pt-BR" dirty="0" err="1" smtClean="0"/>
              <a:t>and</a:t>
            </a:r>
            <a:r>
              <a:rPr lang="pt-BR" dirty="0" smtClean="0"/>
              <a:t> 2014</a:t>
            </a:r>
          </a:p>
          <a:p>
            <a:r>
              <a:rPr lang="en-US" dirty="0" smtClean="0"/>
              <a:t>Large </a:t>
            </a:r>
            <a:r>
              <a:rPr lang="en-US" dirty="0"/>
              <a:t>skin defects following oncological resections </a:t>
            </a:r>
            <a:endParaRPr lang="en-US" dirty="0" smtClean="0"/>
          </a:p>
          <a:p>
            <a:r>
              <a:rPr lang="en-US" dirty="0" smtClean="0"/>
              <a:t>Skin defects converted into </a:t>
            </a:r>
            <a:r>
              <a:rPr lang="en-US" dirty="0"/>
              <a:t>an hexagon with 120 degrees angles </a:t>
            </a:r>
            <a:endParaRPr lang="en-US" dirty="0" smtClean="0"/>
          </a:p>
          <a:p>
            <a:r>
              <a:rPr lang="en-US" dirty="0"/>
              <a:t>T</a:t>
            </a:r>
            <a:r>
              <a:rPr lang="en-US" dirty="0" smtClean="0"/>
              <a:t>hree </a:t>
            </a:r>
            <a:r>
              <a:rPr lang="en-US" dirty="0"/>
              <a:t>of its vertex originated three flaps, then transposed into the </a:t>
            </a:r>
            <a:r>
              <a:rPr lang="en-US" dirty="0" smtClean="0"/>
              <a:t>defects</a:t>
            </a:r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94569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7772400" cy="1362456"/>
          </a:xfrm>
        </p:spPr>
        <p:txBody>
          <a:bodyPr/>
          <a:lstStyle/>
          <a:p>
            <a:r>
              <a:rPr lang="pt-BR" dirty="0" err="1" smtClean="0"/>
              <a:t>Materials</a:t>
            </a:r>
            <a:r>
              <a:rPr lang="pt-BR" dirty="0" smtClean="0"/>
              <a:t> </a:t>
            </a:r>
            <a:r>
              <a:rPr lang="pt-BR" dirty="0" err="1" smtClean="0"/>
              <a:t>and</a:t>
            </a:r>
            <a:r>
              <a:rPr lang="pt-BR" dirty="0" smtClean="0"/>
              <a:t> </a:t>
            </a:r>
            <a:r>
              <a:rPr lang="pt-BR" dirty="0" err="1" smtClean="0"/>
              <a:t>Methods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30352" y="5517232"/>
            <a:ext cx="8290120" cy="1008112"/>
          </a:xfrm>
        </p:spPr>
        <p:txBody>
          <a:bodyPr>
            <a:normAutofit fontScale="55000" lnSpcReduction="20000"/>
          </a:bodyPr>
          <a:lstStyle/>
          <a:p>
            <a:r>
              <a:rPr lang="pt-BR" sz="5800" dirty="0" smtClean="0"/>
              <a:t>Figure 1 – Flap design</a:t>
            </a:r>
          </a:p>
          <a:p>
            <a:r>
              <a:rPr lang="pt-BR" dirty="0" err="1" smtClean="0"/>
              <a:t>Extracted</a:t>
            </a:r>
            <a:r>
              <a:rPr lang="pt-BR" dirty="0" smtClean="0"/>
              <a:t> </a:t>
            </a:r>
            <a:r>
              <a:rPr lang="pt-BR" dirty="0" err="1" smtClean="0"/>
              <a:t>from</a:t>
            </a:r>
            <a:r>
              <a:rPr lang="pt-BR" dirty="0" smtClean="0"/>
              <a:t> Baker, SR. Local Flaps in Facial </a:t>
            </a:r>
            <a:r>
              <a:rPr lang="pt-BR" dirty="0" err="1" smtClean="0"/>
              <a:t>Reconstruction</a:t>
            </a:r>
            <a:r>
              <a:rPr lang="pt-BR" dirty="0" smtClean="0"/>
              <a:t>. </a:t>
            </a:r>
            <a:r>
              <a:rPr lang="pt-BR" dirty="0" err="1" smtClean="0"/>
              <a:t>Elsevier</a:t>
            </a:r>
            <a:r>
              <a:rPr lang="pt-BR" dirty="0" smtClean="0"/>
              <a:t>, 2007</a:t>
            </a: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51" t="2752" r="7476" b="4851"/>
          <a:stretch/>
        </p:blipFill>
        <p:spPr>
          <a:xfrm>
            <a:off x="2339752" y="1772816"/>
            <a:ext cx="3672408" cy="359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853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7772400" cy="1362456"/>
          </a:xfrm>
        </p:spPr>
        <p:txBody>
          <a:bodyPr/>
          <a:lstStyle/>
          <a:p>
            <a:r>
              <a:rPr lang="pt-BR" dirty="0" err="1" smtClean="0"/>
              <a:t>Results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30352" y="1916832"/>
            <a:ext cx="8290120" cy="4608512"/>
          </a:xfrm>
        </p:spPr>
        <p:txBody>
          <a:bodyPr>
            <a:normAutofit/>
          </a:bodyPr>
          <a:lstStyle/>
          <a:p>
            <a:r>
              <a:rPr lang="en-US" dirty="0" smtClean="0"/>
              <a:t>Seven patients: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dirty="0" smtClean="0"/>
              <a:t>4 </a:t>
            </a:r>
            <a:r>
              <a:rPr lang="en-US" dirty="0" err="1" smtClean="0"/>
              <a:t>basall</a:t>
            </a:r>
            <a:r>
              <a:rPr lang="en-US" dirty="0" smtClean="0"/>
              <a:t> </a:t>
            </a:r>
            <a:r>
              <a:rPr lang="en-US" dirty="0"/>
              <a:t>cell carcinomas on the </a:t>
            </a:r>
            <a:r>
              <a:rPr lang="en-US" dirty="0" smtClean="0"/>
              <a:t>scalp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dirty="0" smtClean="0"/>
              <a:t>2 </a:t>
            </a:r>
            <a:r>
              <a:rPr lang="en-US" dirty="0"/>
              <a:t>squamous cell carcinomas on the scalp </a:t>
            </a:r>
            <a:endParaRPr lang="en-US" dirty="0" smtClean="0"/>
          </a:p>
          <a:p>
            <a:pPr marL="571500" indent="-571500">
              <a:buFont typeface="Arial" pitchFamily="34" charset="0"/>
              <a:buChar char="•"/>
            </a:pPr>
            <a:r>
              <a:rPr lang="en-US" dirty="0" smtClean="0"/>
              <a:t>1 metastatic </a:t>
            </a:r>
            <a:r>
              <a:rPr lang="en-US" dirty="0"/>
              <a:t>colon adenocarcinoma on the abdominal wall </a:t>
            </a:r>
            <a:r>
              <a:rPr lang="en-US" dirty="0" smtClean="0"/>
              <a:t>(8cm-diameter defect)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38708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7772400" cy="1362456"/>
          </a:xfrm>
        </p:spPr>
        <p:txBody>
          <a:bodyPr/>
          <a:lstStyle/>
          <a:p>
            <a:r>
              <a:rPr lang="pt-BR" dirty="0" err="1" smtClean="0"/>
              <a:t>Results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30352" y="1916832"/>
            <a:ext cx="8290120" cy="4608512"/>
          </a:xfrm>
        </p:spPr>
        <p:txBody>
          <a:bodyPr>
            <a:normAutofit/>
          </a:bodyPr>
          <a:lstStyle/>
          <a:p>
            <a:r>
              <a:rPr lang="en-US" dirty="0" smtClean="0"/>
              <a:t>In </a:t>
            </a:r>
            <a:r>
              <a:rPr lang="en-US" dirty="0"/>
              <a:t>two cases, small areas were not completely closed at first, but healed properly after 2-3 </a:t>
            </a:r>
            <a:r>
              <a:rPr lang="en-US" dirty="0" smtClean="0"/>
              <a:t>weeks. </a:t>
            </a:r>
          </a:p>
          <a:p>
            <a:r>
              <a:rPr lang="en-US" dirty="0" smtClean="0"/>
              <a:t>No </a:t>
            </a:r>
            <a:r>
              <a:rPr lang="en-US" dirty="0"/>
              <a:t>infection cases or alopecia areas were found in this series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Satisfatory</a:t>
            </a:r>
            <a:r>
              <a:rPr lang="en-US" dirty="0" smtClean="0"/>
              <a:t> aesthetic results.</a:t>
            </a:r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64209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7772400" cy="1362456"/>
          </a:xfrm>
        </p:spPr>
        <p:txBody>
          <a:bodyPr/>
          <a:lstStyle/>
          <a:p>
            <a:r>
              <a:rPr lang="pt-BR" dirty="0" err="1" smtClean="0"/>
              <a:t>Results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30352" y="5661248"/>
            <a:ext cx="8290120" cy="864096"/>
          </a:xfrm>
        </p:spPr>
        <p:txBody>
          <a:bodyPr>
            <a:normAutofit/>
          </a:bodyPr>
          <a:lstStyle/>
          <a:p>
            <a:r>
              <a:rPr lang="pt-BR" dirty="0" smtClean="0"/>
              <a:t>Figure </a:t>
            </a:r>
            <a:r>
              <a:rPr lang="pt-BR" dirty="0" smtClean="0"/>
              <a:t>2 </a:t>
            </a:r>
            <a:r>
              <a:rPr lang="pt-BR" dirty="0" smtClean="0"/>
              <a:t>– </a:t>
            </a:r>
            <a:r>
              <a:rPr lang="pt-BR" dirty="0" err="1" smtClean="0"/>
              <a:t>Scalp</a:t>
            </a:r>
            <a:r>
              <a:rPr lang="pt-BR" dirty="0" smtClean="0"/>
              <a:t> </a:t>
            </a:r>
            <a:r>
              <a:rPr lang="pt-BR" dirty="0" err="1" smtClean="0"/>
              <a:t>defect</a:t>
            </a:r>
            <a:r>
              <a:rPr lang="pt-BR" dirty="0" smtClean="0"/>
              <a:t> (7cm)</a:t>
            </a: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360" y="1782523"/>
            <a:ext cx="4907280" cy="3590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656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7772400" cy="1362456"/>
          </a:xfrm>
        </p:spPr>
        <p:txBody>
          <a:bodyPr/>
          <a:lstStyle/>
          <a:p>
            <a:r>
              <a:rPr lang="pt-BR" dirty="0" err="1" smtClean="0"/>
              <a:t>Results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30352" y="5517232"/>
            <a:ext cx="8290120" cy="1008112"/>
          </a:xfrm>
        </p:spPr>
        <p:txBody>
          <a:bodyPr>
            <a:normAutofit/>
          </a:bodyPr>
          <a:lstStyle/>
          <a:p>
            <a:r>
              <a:rPr lang="pt-BR" dirty="0" smtClean="0"/>
              <a:t>Figure 3 – Flap design </a:t>
            </a:r>
            <a:r>
              <a:rPr lang="pt-BR" dirty="0" err="1" smtClean="0"/>
              <a:t>and</a:t>
            </a:r>
            <a:r>
              <a:rPr lang="pt-BR" dirty="0" smtClean="0"/>
              <a:t> </a:t>
            </a:r>
            <a:r>
              <a:rPr lang="pt-BR" dirty="0" err="1" smtClean="0"/>
              <a:t>undermining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746355"/>
            <a:ext cx="4541872" cy="365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238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7772400" cy="1362456"/>
          </a:xfrm>
        </p:spPr>
        <p:txBody>
          <a:bodyPr/>
          <a:lstStyle/>
          <a:p>
            <a:r>
              <a:rPr lang="pt-BR" dirty="0" err="1" smtClean="0"/>
              <a:t>Results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30352" y="5733256"/>
            <a:ext cx="8290120" cy="792088"/>
          </a:xfrm>
        </p:spPr>
        <p:txBody>
          <a:bodyPr>
            <a:normAutofit/>
          </a:bodyPr>
          <a:lstStyle/>
          <a:p>
            <a:r>
              <a:rPr lang="pt-BR" dirty="0" smtClean="0"/>
              <a:t>Figure </a:t>
            </a:r>
            <a:r>
              <a:rPr lang="pt-BR" dirty="0" smtClean="0"/>
              <a:t>4 </a:t>
            </a:r>
            <a:r>
              <a:rPr lang="pt-BR" dirty="0" smtClean="0"/>
              <a:t>– </a:t>
            </a:r>
            <a:r>
              <a:rPr lang="pt-BR" dirty="0" err="1" smtClean="0"/>
              <a:t>Immediate</a:t>
            </a:r>
            <a:r>
              <a:rPr lang="pt-BR" dirty="0" smtClean="0"/>
              <a:t> post </a:t>
            </a:r>
            <a:r>
              <a:rPr lang="pt-BR" dirty="0" err="1" smtClean="0"/>
              <a:t>operative</a:t>
            </a:r>
            <a:r>
              <a:rPr lang="pt-BR" dirty="0" smtClean="0"/>
              <a:t> </a:t>
            </a:r>
            <a:r>
              <a:rPr lang="pt-BR" dirty="0" err="1" smtClean="0"/>
              <a:t>result</a:t>
            </a:r>
            <a:endParaRPr lang="pt-BR" dirty="0" smtClean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700808"/>
            <a:ext cx="4678244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040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7772400" cy="1362456"/>
          </a:xfrm>
        </p:spPr>
        <p:txBody>
          <a:bodyPr/>
          <a:lstStyle/>
          <a:p>
            <a:r>
              <a:rPr lang="pt-BR" dirty="0" err="1" smtClean="0"/>
              <a:t>Results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30352" y="5589240"/>
            <a:ext cx="8290120" cy="936104"/>
          </a:xfrm>
        </p:spPr>
        <p:txBody>
          <a:bodyPr>
            <a:normAutofit/>
          </a:bodyPr>
          <a:lstStyle/>
          <a:p>
            <a:r>
              <a:rPr lang="pt-BR" smtClean="0"/>
              <a:t>Figure </a:t>
            </a:r>
            <a:r>
              <a:rPr lang="pt-BR" smtClean="0"/>
              <a:t>5 </a:t>
            </a:r>
            <a:r>
              <a:rPr lang="pt-BR" dirty="0" smtClean="0"/>
              <a:t>– 3-month post </a:t>
            </a:r>
            <a:r>
              <a:rPr lang="pt-BR" dirty="0" err="1" smtClean="0"/>
              <a:t>operative</a:t>
            </a:r>
            <a:r>
              <a:rPr lang="pt-BR" dirty="0" smtClean="0"/>
              <a:t> </a:t>
            </a:r>
            <a:r>
              <a:rPr lang="pt-BR" dirty="0" err="1" smtClean="0"/>
              <a:t>result</a:t>
            </a:r>
            <a:endParaRPr lang="pt-BR" dirty="0" smtClean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1628800"/>
            <a:ext cx="4550657" cy="3754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848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7772400" cy="1362456"/>
          </a:xfrm>
        </p:spPr>
        <p:txBody>
          <a:bodyPr/>
          <a:lstStyle/>
          <a:p>
            <a:r>
              <a:rPr lang="pt-BR" dirty="0" err="1" smtClean="0"/>
              <a:t>Discussion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30352" y="1916832"/>
            <a:ext cx="8290120" cy="4608512"/>
          </a:xfrm>
        </p:spPr>
        <p:txBody>
          <a:bodyPr>
            <a:normAutofit/>
          </a:bodyPr>
          <a:lstStyle/>
          <a:p>
            <a:r>
              <a:rPr lang="en-US" dirty="0"/>
              <a:t>The triple rhomboid flap has been used since its initial report as an effective means of covering local defects.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79121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7772400" cy="1362456"/>
          </a:xfrm>
        </p:spPr>
        <p:txBody>
          <a:bodyPr/>
          <a:lstStyle/>
          <a:p>
            <a:r>
              <a:rPr lang="pt-BR" dirty="0" err="1" smtClean="0"/>
              <a:t>Discussion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30352" y="1916832"/>
            <a:ext cx="8290120" cy="4608512"/>
          </a:xfrm>
        </p:spPr>
        <p:txBody>
          <a:bodyPr>
            <a:normAutofit/>
          </a:bodyPr>
          <a:lstStyle/>
          <a:p>
            <a:r>
              <a:rPr lang="en-US" dirty="0"/>
              <a:t>One aesthetic advantage, when compared to skin grafts, is lack of alopecia and skin tone alterations.  </a:t>
            </a:r>
            <a:endParaRPr lang="en-US" dirty="0" smtClean="0"/>
          </a:p>
          <a:p>
            <a:r>
              <a:rPr lang="en-US" dirty="0" smtClean="0"/>
              <a:t>Furthermore</a:t>
            </a:r>
            <a:r>
              <a:rPr lang="en-US" dirty="0"/>
              <a:t>, the flap is designed to avoid scar contracture and to enable coverage of larger defects than it would be possible with a single rhomboid flap.</a:t>
            </a:r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70322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7772400" cy="1362456"/>
          </a:xfrm>
        </p:spPr>
        <p:txBody>
          <a:bodyPr/>
          <a:lstStyle/>
          <a:p>
            <a:r>
              <a:rPr lang="pt-BR" dirty="0" err="1" smtClean="0"/>
              <a:t>Significance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30352" y="1916832"/>
            <a:ext cx="8290120" cy="4608512"/>
          </a:xfrm>
        </p:spPr>
        <p:txBody>
          <a:bodyPr>
            <a:normAutofit/>
          </a:bodyPr>
          <a:lstStyle/>
          <a:p>
            <a:r>
              <a:rPr lang="en-US" dirty="0"/>
              <a:t>The triple rhomboid flap is an useful flap for large skin defects, with adequate aesthetic outcomes and few scar revisions.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09778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xo">
  <a:themeElements>
    <a:clrScheme name="Flux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ux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x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92</TotalTime>
  <Words>290</Words>
  <Application>Microsoft Office PowerPoint</Application>
  <PresentationFormat>Apresentação na tela (4:3)</PresentationFormat>
  <Paragraphs>37</Paragraphs>
  <Slides>14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Constantia</vt:lpstr>
      <vt:lpstr>Wingdings 2</vt:lpstr>
      <vt:lpstr>Fluxo</vt:lpstr>
      <vt:lpstr>Triple Rhomboid Flap for Large Skin Defects</vt:lpstr>
      <vt:lpstr>Larissa Daroda, MD Romeu Daroda, MD Carlos Eduardo Cruz, MD Eduardo  Carvalho, MD Andressa Barra, MD </vt:lpstr>
      <vt:lpstr>Objective</vt:lpstr>
      <vt:lpstr>Materials and Methods</vt:lpstr>
      <vt:lpstr>Materials and Methods</vt:lpstr>
      <vt:lpstr>Results</vt:lpstr>
      <vt:lpstr>Results</vt:lpstr>
      <vt:lpstr>Results</vt:lpstr>
      <vt:lpstr>Results</vt:lpstr>
      <vt:lpstr>Results</vt:lpstr>
      <vt:lpstr>Results</vt:lpstr>
      <vt:lpstr>Discussion</vt:lpstr>
      <vt:lpstr>Discussion</vt:lpstr>
      <vt:lpstr>Significance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Triple Rhomboid Flap for Large Skin Defects</dc:title>
  <dc:creator>2012</dc:creator>
  <cp:lastModifiedBy>LARISSA DARODA</cp:lastModifiedBy>
  <cp:revision>7</cp:revision>
  <dcterms:created xsi:type="dcterms:W3CDTF">2015-10-07T10:45:49Z</dcterms:created>
  <dcterms:modified xsi:type="dcterms:W3CDTF">2015-10-07T12:21:05Z</dcterms:modified>
</cp:coreProperties>
</file>