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7" r:id="rId2"/>
    <p:sldId id="258" r:id="rId3"/>
    <p:sldId id="259" r:id="rId4"/>
    <p:sldId id="265" r:id="rId5"/>
    <p:sldId id="260" r:id="rId6"/>
    <p:sldId id="264" r:id="rId7"/>
    <p:sldId id="261" r:id="rId8"/>
    <p:sldId id="266" r:id="rId9"/>
    <p:sldId id="267" r:id="rId10"/>
    <p:sldId id="268" r:id="rId11"/>
    <p:sldId id="269" r:id="rId12"/>
    <p:sldId id="270" r:id="rId13"/>
    <p:sldId id="271" r:id="rId14"/>
    <p:sldId id="262" r:id="rId15"/>
    <p:sldId id="27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5" d="100"/>
          <a:sy n="95" d="100"/>
        </p:scale>
        <p:origin x="-1224"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74A6B5-64C9-BB49-9F4B-A5BD90FC1EB5}" type="datetimeFigureOut">
              <a:rPr lang="en-US" smtClean="0"/>
              <a:t>8/10/15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024D56-8B16-9D4A-B2AE-191F3EDEA5AE}" type="slidenum">
              <a:rPr lang="en-US" smtClean="0"/>
              <a:t>‹#›</a:t>
            </a:fld>
            <a:endParaRPr lang="en-US"/>
          </a:p>
        </p:txBody>
      </p:sp>
    </p:spTree>
    <p:extLst>
      <p:ext uri="{BB962C8B-B14F-4D97-AF65-F5344CB8AC3E}">
        <p14:creationId xmlns:p14="http://schemas.microsoft.com/office/powerpoint/2010/main" val="5191252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ea typeface="MS PGothic" charset="0"/>
              </a:rPr>
              <a:t>Font size 44, </a:t>
            </a:r>
            <a:r>
              <a:rPr lang="en-US" dirty="0" smtClean="0">
                <a:latin typeface="Calibri" charset="0"/>
                <a:ea typeface="MS PGothic" charset="0"/>
              </a:rPr>
              <a:t>32,</a:t>
            </a:r>
            <a:r>
              <a:rPr lang="en-US" baseline="0" dirty="0" smtClean="0">
                <a:latin typeface="Calibri" charset="0"/>
                <a:ea typeface="MS PGothic" charset="0"/>
              </a:rPr>
              <a:t> 25</a:t>
            </a:r>
            <a:endParaRPr lang="en-US" dirty="0" smtClean="0">
              <a:latin typeface="Calibri" charset="0"/>
              <a:ea typeface="MS PGothic" charset="0"/>
            </a:endParaRP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charset="0"/>
                <a:cs typeface="MS PGothic" charset="0"/>
              </a:defRPr>
            </a:lvl1pPr>
            <a:lvl2pPr marL="742950" indent="-285750">
              <a:defRPr>
                <a:solidFill>
                  <a:schemeClr val="tx1"/>
                </a:solidFill>
                <a:latin typeface="Arial" charset="0"/>
                <a:ea typeface="MS PGothic" charset="0"/>
                <a:cs typeface="MS PGothic" charset="0"/>
              </a:defRPr>
            </a:lvl2pPr>
            <a:lvl3pPr marL="1143000" indent="-228600">
              <a:defRPr>
                <a:solidFill>
                  <a:schemeClr val="tx1"/>
                </a:solidFill>
                <a:latin typeface="Arial" charset="0"/>
                <a:ea typeface="MS PGothic" charset="0"/>
                <a:cs typeface="MS PGothic" charset="0"/>
              </a:defRPr>
            </a:lvl3pPr>
            <a:lvl4pPr marL="1600200" indent="-228600">
              <a:defRPr>
                <a:solidFill>
                  <a:schemeClr val="tx1"/>
                </a:solidFill>
                <a:latin typeface="Arial" charset="0"/>
                <a:ea typeface="MS PGothic" charset="0"/>
                <a:cs typeface="MS PGothic" charset="0"/>
              </a:defRPr>
            </a:lvl4pPr>
            <a:lvl5pPr marL="2057400" indent="-22860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fld id="{0541EB7D-490B-8046-8AE7-17A97F94FE01}" type="slidenum">
              <a:rPr lang="en-US">
                <a:latin typeface="Calibri" charset="0"/>
                <a:cs typeface="Arial" charset="0"/>
              </a:rPr>
              <a:pPr/>
              <a:t>1</a:t>
            </a:fld>
            <a:endParaRPr lang="en-US">
              <a:latin typeface="Calibri"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8F9DB3-5A56-6843-9BD8-5D44C3DFBE2B}"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2865908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8F9DB3-5A56-6843-9BD8-5D44C3DFBE2B}"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1135524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8F9DB3-5A56-6843-9BD8-5D44C3DFBE2B}"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39079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8F9DB3-5A56-6843-9BD8-5D44C3DFBE2B}"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328951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8F9DB3-5A56-6843-9BD8-5D44C3DFBE2B}" type="datetimeFigureOut">
              <a:rPr lang="en-US" smtClean="0"/>
              <a:t>8/10/15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720969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8F9DB3-5A56-6843-9BD8-5D44C3DFBE2B}" type="datetimeFigureOut">
              <a:rPr lang="en-US" smtClean="0"/>
              <a:t>8/10/15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2074374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8F9DB3-5A56-6843-9BD8-5D44C3DFBE2B}" type="datetimeFigureOut">
              <a:rPr lang="en-US" smtClean="0"/>
              <a:t>8/10/15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2971003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8F9DB3-5A56-6843-9BD8-5D44C3DFBE2B}"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1713715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8F9DB3-5A56-6843-9BD8-5D44C3DFBE2B}"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908703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8F9DB3-5A56-6843-9BD8-5D44C3DFBE2B}"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321856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8F9DB3-5A56-6843-9BD8-5D44C3DFBE2B}"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D71538-55B6-9843-A47E-0940F37C526D}" type="slidenum">
              <a:rPr lang="en-US" smtClean="0"/>
              <a:t>‹#›</a:t>
            </a:fld>
            <a:endParaRPr lang="en-US"/>
          </a:p>
        </p:txBody>
      </p:sp>
    </p:spTree>
    <p:extLst>
      <p:ext uri="{BB962C8B-B14F-4D97-AF65-F5344CB8AC3E}">
        <p14:creationId xmlns:p14="http://schemas.microsoft.com/office/powerpoint/2010/main" val="37120946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8F9DB3-5A56-6843-9BD8-5D44C3DFBE2B}" type="datetimeFigureOut">
              <a:rPr lang="en-US" smtClean="0"/>
              <a:t>8/10/15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71538-55B6-9843-A47E-0940F37C526D}" type="slidenum">
              <a:rPr lang="en-US" smtClean="0"/>
              <a:t>‹#›</a:t>
            </a:fld>
            <a:endParaRPr lang="en-US"/>
          </a:p>
        </p:txBody>
      </p:sp>
    </p:spTree>
    <p:extLst>
      <p:ext uri="{BB962C8B-B14F-4D97-AF65-F5344CB8AC3E}">
        <p14:creationId xmlns:p14="http://schemas.microsoft.com/office/powerpoint/2010/main" val="2431987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0" y="1667646"/>
            <a:ext cx="9144000" cy="2147118"/>
          </a:xfrm>
        </p:spPr>
        <p:txBody>
          <a:bodyPr>
            <a:normAutofit/>
          </a:bodyPr>
          <a:lstStyle/>
          <a:p>
            <a:r>
              <a:rPr lang="en-US" b="1" dirty="0" smtClean="0">
                <a:latin typeface="Calibri"/>
                <a:cs typeface="Calibri"/>
              </a:rPr>
              <a:t>WOUND HEALING GROWTH FACTORS META-ANALYSIS</a:t>
            </a:r>
            <a:br>
              <a:rPr lang="en-US" b="1" dirty="0" smtClean="0">
                <a:latin typeface="Calibri"/>
                <a:cs typeface="Calibri"/>
              </a:rPr>
            </a:br>
            <a:r>
              <a:rPr lang="en-US" b="1" i="1" dirty="0" smtClean="0">
                <a:latin typeface="Calibri"/>
                <a:cs typeface="Calibri"/>
              </a:rPr>
              <a:t>Do they work?</a:t>
            </a:r>
            <a:endParaRPr lang="en-US" i="1" dirty="0">
              <a:latin typeface="Calibri"/>
              <a:cs typeface="Calibri"/>
            </a:endParaRPr>
          </a:p>
        </p:txBody>
      </p:sp>
      <p:sp>
        <p:nvSpPr>
          <p:cNvPr id="3" name="Subtitle 2"/>
          <p:cNvSpPr>
            <a:spLocks noGrp="1"/>
          </p:cNvSpPr>
          <p:nvPr>
            <p:ph type="subTitle" idx="1"/>
          </p:nvPr>
        </p:nvSpPr>
        <p:spPr>
          <a:xfrm>
            <a:off x="1905000" y="4059547"/>
            <a:ext cx="5629275" cy="1752600"/>
          </a:xfrm>
        </p:spPr>
        <p:txBody>
          <a:bodyPr rtlCol="0">
            <a:normAutofit fontScale="70000" lnSpcReduction="20000"/>
          </a:bodyPr>
          <a:lstStyle/>
          <a:p>
            <a:r>
              <a:rPr lang="en-US" b="1" dirty="0">
                <a:solidFill>
                  <a:schemeClr val="tx1"/>
                </a:solidFill>
                <a:latin typeface="Arial Narrow" charset="0"/>
              </a:rPr>
              <a:t>YO KOK</a:t>
            </a:r>
            <a:r>
              <a:rPr lang="en-US" b="1" baseline="30000" dirty="0">
                <a:solidFill>
                  <a:schemeClr val="tx1"/>
                </a:solidFill>
                <a:latin typeface="Arial Narrow" charset="0"/>
              </a:rPr>
              <a:t>1</a:t>
            </a:r>
            <a:r>
              <a:rPr lang="en-US" b="1" dirty="0">
                <a:solidFill>
                  <a:schemeClr val="tx1"/>
                </a:solidFill>
                <a:latin typeface="Arial Narrow" charset="0"/>
              </a:rPr>
              <a:t>, C LOH</a:t>
            </a:r>
            <a:r>
              <a:rPr lang="en-US" b="1" baseline="30000" dirty="0">
                <a:solidFill>
                  <a:schemeClr val="tx1"/>
                </a:solidFill>
                <a:latin typeface="Arial Narrow" charset="0"/>
              </a:rPr>
              <a:t>1</a:t>
            </a:r>
            <a:r>
              <a:rPr lang="en-US" b="1" dirty="0">
                <a:solidFill>
                  <a:schemeClr val="tx1"/>
                </a:solidFill>
                <a:latin typeface="Arial Narrow" charset="0"/>
              </a:rPr>
              <a:t>, ZC LIANG</a:t>
            </a:r>
            <a:r>
              <a:rPr lang="en-US" b="1" baseline="30000" dirty="0">
                <a:solidFill>
                  <a:schemeClr val="tx1"/>
                </a:solidFill>
                <a:latin typeface="Arial Narrow" charset="0"/>
              </a:rPr>
              <a:t>2</a:t>
            </a:r>
            <a:r>
              <a:rPr lang="en-US" b="1" dirty="0">
                <a:solidFill>
                  <a:schemeClr val="tx1"/>
                </a:solidFill>
                <a:latin typeface="Arial Narrow" charset="0"/>
              </a:rPr>
              <a:t>, SS TAN</a:t>
            </a:r>
            <a:r>
              <a:rPr lang="en-US" b="1" baseline="30000" dirty="0">
                <a:solidFill>
                  <a:schemeClr val="tx1"/>
                </a:solidFill>
                <a:latin typeface="Arial Narrow" charset="0"/>
              </a:rPr>
              <a:t>1</a:t>
            </a:r>
            <a:r>
              <a:rPr lang="en-US" b="1" dirty="0">
                <a:solidFill>
                  <a:schemeClr val="tx1"/>
                </a:solidFill>
                <a:latin typeface="Arial Narrow" charset="0"/>
              </a:rPr>
              <a:t>, T GOH</a:t>
            </a:r>
            <a:r>
              <a:rPr lang="en-US" b="1" baseline="30000" dirty="0">
                <a:solidFill>
                  <a:schemeClr val="tx1"/>
                </a:solidFill>
                <a:latin typeface="Arial Narrow" charset="0"/>
              </a:rPr>
              <a:t>1</a:t>
            </a:r>
            <a:endParaRPr lang="en-US" baseline="30000" dirty="0">
              <a:solidFill>
                <a:schemeClr val="tx1"/>
              </a:solidFill>
              <a:latin typeface="Arial Narrow" charset="0"/>
            </a:endParaRPr>
          </a:p>
          <a:p>
            <a:r>
              <a:rPr lang="en-US" altLang="zh-TW" dirty="0">
                <a:solidFill>
                  <a:schemeClr val="tx1"/>
                </a:solidFill>
                <a:latin typeface="Arial Narrow" charset="0"/>
                <a:ea typeface="PMingLiU" charset="0"/>
                <a:cs typeface="PMingLiU" charset="0"/>
              </a:rPr>
              <a:t> </a:t>
            </a:r>
            <a:r>
              <a:rPr lang="en-US" baseline="30000" dirty="0">
                <a:solidFill>
                  <a:schemeClr val="tx1"/>
                </a:solidFill>
                <a:latin typeface="Arial Narrow" charset="0"/>
              </a:rPr>
              <a:t>1</a:t>
            </a:r>
            <a:r>
              <a:rPr lang="en-US" dirty="0">
                <a:solidFill>
                  <a:schemeClr val="tx1"/>
                </a:solidFill>
                <a:latin typeface="Arial Narrow" charset="0"/>
              </a:rPr>
              <a:t>Department of Plastic, Reconstructive and Aesthetic Surgery, Singapore General Hospital</a:t>
            </a:r>
          </a:p>
          <a:p>
            <a:r>
              <a:rPr lang="en-US" baseline="30000" dirty="0">
                <a:solidFill>
                  <a:schemeClr val="tx1"/>
                </a:solidFill>
                <a:latin typeface="Arial Narrow" charset="0"/>
              </a:rPr>
              <a:t>2</a:t>
            </a:r>
            <a:r>
              <a:rPr lang="en-US" dirty="0">
                <a:solidFill>
                  <a:schemeClr val="tx1"/>
                </a:solidFill>
                <a:latin typeface="Arial Narrow" charset="0"/>
              </a:rPr>
              <a:t>Dept of Orthopedics, National University of Singapore Hospital</a:t>
            </a:r>
          </a:p>
        </p:txBody>
      </p:sp>
      <p:pic>
        <p:nvPicPr>
          <p:cNvPr id="15364" name="Picture 2" descr="http://thefullertonheritage.com/wp-content/uploads/2012/03/SG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6388" y="5905500"/>
            <a:ext cx="21859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5-10-06 at 1.02.08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020686"/>
          </a:xfrm>
          <a:prstGeom prst="rect">
            <a:avLst/>
          </a:prstGeom>
        </p:spPr>
      </p:pic>
    </p:spTree>
    <p:extLst>
      <p:ext uri="{BB962C8B-B14F-4D97-AF65-F5344CB8AC3E}">
        <p14:creationId xmlns:p14="http://schemas.microsoft.com/office/powerpoint/2010/main" val="27908795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2206"/>
            <a:ext cx="8229600" cy="1143000"/>
          </a:xfrm>
        </p:spPr>
        <p:txBody>
          <a:bodyPr>
            <a:noAutofit/>
          </a:bodyPr>
          <a:lstStyle/>
          <a:p>
            <a:r>
              <a:rPr lang="en-US" b="1" dirty="0">
                <a:latin typeface="Calibri"/>
                <a:cs typeface="Calibri"/>
              </a:rPr>
              <a:t>Disclosure of Relevant Financial Interests for All Authors </a:t>
            </a:r>
            <a:r>
              <a:rPr lang="en-US" b="1" dirty="0" smtClean="0">
                <a:effectLst/>
                <a:latin typeface="Calibri"/>
                <a:cs typeface="Calibri"/>
              </a:rPr>
              <a:t/>
            </a:r>
            <a:br>
              <a:rPr lang="en-US" b="1" dirty="0" smtClean="0">
                <a:effectLst/>
                <a:latin typeface="Calibri"/>
                <a:cs typeface="Calibri"/>
              </a:rPr>
            </a:br>
            <a:endParaRPr lang="en-US" b="1" dirty="0">
              <a:latin typeface="Calibri"/>
              <a:cs typeface="Calibri"/>
            </a:endParaRPr>
          </a:p>
        </p:txBody>
      </p:sp>
      <p:sp>
        <p:nvSpPr>
          <p:cNvPr id="3" name="Content Placeholder 2"/>
          <p:cNvSpPr>
            <a:spLocks noGrp="1"/>
          </p:cNvSpPr>
          <p:nvPr>
            <p:ph idx="1"/>
          </p:nvPr>
        </p:nvSpPr>
        <p:spPr>
          <a:xfrm>
            <a:off x="457200" y="2123072"/>
            <a:ext cx="8229600" cy="4525963"/>
          </a:xfrm>
        </p:spPr>
        <p:txBody>
          <a:bodyPr>
            <a:normAutofit/>
          </a:bodyPr>
          <a:lstStyle/>
          <a:p>
            <a:r>
              <a:rPr lang="en-US" dirty="0" smtClean="0"/>
              <a:t>Nothing to Disclose</a:t>
            </a:r>
            <a:endParaRPr lang="en-US" dirty="0"/>
          </a:p>
        </p:txBody>
      </p:sp>
    </p:spTree>
    <p:extLst>
      <p:ext uri="{BB962C8B-B14F-4D97-AF65-F5344CB8AC3E}">
        <p14:creationId xmlns:p14="http://schemas.microsoft.com/office/powerpoint/2010/main" val="229892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a:t>
            </a:r>
            <a:endParaRPr lang="en-US" b="1" dirty="0"/>
          </a:p>
        </p:txBody>
      </p:sp>
      <p:sp>
        <p:nvSpPr>
          <p:cNvPr id="3" name="Content Placeholder 2"/>
          <p:cNvSpPr>
            <a:spLocks noGrp="1"/>
          </p:cNvSpPr>
          <p:nvPr>
            <p:ph idx="1"/>
          </p:nvPr>
        </p:nvSpPr>
        <p:spPr/>
        <p:txBody>
          <a:bodyPr/>
          <a:lstStyle/>
          <a:p>
            <a:pPr algn="just"/>
            <a:r>
              <a:rPr lang="en-US" dirty="0" smtClean="0">
                <a:latin typeface="Calibri"/>
                <a:cs typeface="Calibri"/>
              </a:rPr>
              <a:t>Growth Factors (GFs) are important future pillars in wound healing but have limited evidence based literature. Meta-analysis of human RCTs  in relevant growth factors was performed according to Cochrane principles.</a:t>
            </a:r>
            <a:endParaRPr lang="en-US" dirty="0">
              <a:latin typeface="Calibri"/>
              <a:cs typeface="Calibri"/>
            </a:endParaRPr>
          </a:p>
        </p:txBody>
      </p:sp>
    </p:spTree>
    <p:extLst>
      <p:ext uri="{BB962C8B-B14F-4D97-AF65-F5344CB8AC3E}">
        <p14:creationId xmlns:p14="http://schemas.microsoft.com/office/powerpoint/2010/main" val="194219910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263434"/>
            <a:ext cx="8229600" cy="1143000"/>
          </a:xfrm>
        </p:spPr>
        <p:txBody>
          <a:bodyPr/>
          <a:lstStyle/>
          <a:p>
            <a:r>
              <a:rPr lang="en-US" b="1" dirty="0" smtClean="0">
                <a:latin typeface="Calibri"/>
                <a:cs typeface="Calibri"/>
              </a:rPr>
              <a:t>Introduction</a:t>
            </a:r>
            <a:endParaRPr lang="en-US" b="1" dirty="0">
              <a:latin typeface="Calibri"/>
              <a:cs typeface="Calibri"/>
            </a:endParaRPr>
          </a:p>
        </p:txBody>
      </p:sp>
      <p:sp>
        <p:nvSpPr>
          <p:cNvPr id="4" name="AutoShape 38"/>
          <p:cNvSpPr>
            <a:spLocks noChangeArrowheads="1"/>
          </p:cNvSpPr>
          <p:nvPr/>
        </p:nvSpPr>
        <p:spPr bwMode="auto">
          <a:xfrm>
            <a:off x="0" y="36424"/>
            <a:ext cx="9067800" cy="381000"/>
          </a:xfrm>
          <a:prstGeom prst="roundRect">
            <a:avLst>
              <a:gd name="adj" fmla="val 16667"/>
            </a:avLst>
          </a:prstGeom>
          <a:solidFill>
            <a:schemeClr val="bg1"/>
          </a:solidFill>
          <a:ln w="28575">
            <a:solidFill>
              <a:srgbClr val="3399FF"/>
            </a:solidFill>
            <a:round/>
            <a:headEnd/>
            <a:tailEnd/>
          </a:ln>
        </p:spPr>
        <p:txBody>
          <a:bodyPr wrap="none" anchor="ctr"/>
          <a:lstStyle/>
          <a:p>
            <a:r>
              <a:rPr lang="en-US" sz="2400" b="1" dirty="0">
                <a:latin typeface="Calibri"/>
                <a:cs typeface="Calibri"/>
              </a:rPr>
              <a:t>Table 1: Growth Factors in human RCTs</a:t>
            </a:r>
          </a:p>
        </p:txBody>
      </p:sp>
      <p:graphicFrame>
        <p:nvGraphicFramePr>
          <p:cNvPr id="5" name="Table 4"/>
          <p:cNvGraphicFramePr>
            <a:graphicFrameLocks noGrp="1"/>
          </p:cNvGraphicFramePr>
          <p:nvPr>
            <p:extLst>
              <p:ext uri="{D42A27DB-BD31-4B8C-83A1-F6EECF244321}">
                <p14:modId xmlns:p14="http://schemas.microsoft.com/office/powerpoint/2010/main" val="4288816477"/>
              </p:ext>
            </p:extLst>
          </p:nvPr>
        </p:nvGraphicFramePr>
        <p:xfrm>
          <a:off x="65088" y="577478"/>
          <a:ext cx="9078911" cy="6870699"/>
        </p:xfrm>
        <a:graphic>
          <a:graphicData uri="http://schemas.openxmlformats.org/drawingml/2006/table">
            <a:tbl>
              <a:tblPr/>
              <a:tblGrid>
                <a:gridCol w="1338614"/>
                <a:gridCol w="1247955"/>
                <a:gridCol w="2310844"/>
                <a:gridCol w="1943209"/>
                <a:gridCol w="906196"/>
                <a:gridCol w="1332093"/>
              </a:tblGrid>
              <a:tr h="736148">
                <a:tc>
                  <a:txBody>
                    <a:bodyPr/>
                    <a:lstStyle/>
                    <a:p>
                      <a:pPr>
                        <a:lnSpc>
                          <a:spcPct val="115000"/>
                        </a:lnSpc>
                        <a:spcAft>
                          <a:spcPts val="0"/>
                        </a:spcAft>
                      </a:pPr>
                      <a:r>
                        <a:rPr lang="en-SG" sz="1400" b="1" dirty="0">
                          <a:latin typeface="Calibri"/>
                          <a:ea typeface="Calibri"/>
                          <a:cs typeface="Calibri"/>
                        </a:rPr>
                        <a:t>Growth </a:t>
                      </a:r>
                      <a:r>
                        <a:rPr lang="en-SG" sz="1400" b="1" dirty="0" smtClean="0">
                          <a:latin typeface="Calibri"/>
                          <a:ea typeface="Calibri"/>
                          <a:cs typeface="Calibri"/>
                        </a:rPr>
                        <a:t>Factor in RCTs</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Calibri"/>
                          <a:ea typeface="Calibri"/>
                          <a:cs typeface="Calibri"/>
                        </a:rPr>
                        <a:t>Endogenous Source</a:t>
                      </a:r>
                      <a:endParaRPr lang="en-SG" sz="140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Calibri"/>
                          <a:ea typeface="Calibri"/>
                          <a:cs typeface="Calibri"/>
                        </a:rPr>
                        <a:t>Function</a:t>
                      </a:r>
                      <a:endParaRPr lang="en-SG" sz="140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Calibri"/>
                          <a:ea typeface="Calibri"/>
                          <a:cs typeface="Calibri"/>
                        </a:rPr>
                        <a:t>Status (FDA/sales)</a:t>
                      </a:r>
                      <a:endParaRPr lang="en-SG" sz="140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Calibri"/>
                          <a:ea typeface="Calibri"/>
                          <a:cs typeface="Calibri"/>
                        </a:rPr>
                        <a:t>Cost</a:t>
                      </a:r>
                      <a:endParaRPr lang="en-SG" sz="140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Calibri"/>
                          <a:ea typeface="Calibri"/>
                          <a:cs typeface="Calibri"/>
                        </a:rPr>
                        <a:t>Notable Adverse Side effects</a:t>
                      </a:r>
                      <a:endParaRPr lang="en-SG" sz="140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7680">
                <a:tc>
                  <a:txBody>
                    <a:bodyPr/>
                    <a:lstStyle/>
                    <a:p>
                      <a:pPr>
                        <a:lnSpc>
                          <a:spcPct val="115000"/>
                        </a:lnSpc>
                        <a:spcAft>
                          <a:spcPts val="0"/>
                        </a:spcAft>
                      </a:pPr>
                      <a:r>
                        <a:rPr lang="en-SG" sz="1400" b="1" dirty="0">
                          <a:latin typeface="Calibri"/>
                          <a:ea typeface="Calibri"/>
                          <a:cs typeface="Calibri"/>
                        </a:rPr>
                        <a:t>GCSF </a:t>
                      </a:r>
                    </a:p>
                    <a:p>
                      <a:pPr>
                        <a:lnSpc>
                          <a:spcPct val="115000"/>
                        </a:lnSpc>
                        <a:spcAft>
                          <a:spcPts val="0"/>
                        </a:spcAft>
                      </a:pPr>
                      <a:r>
                        <a:rPr lang="en-SG" sz="1000" b="1" dirty="0" smtClean="0">
                          <a:latin typeface="Calibri"/>
                          <a:ea typeface="Calibri"/>
                          <a:cs typeface="Calibri"/>
                        </a:rPr>
                        <a:t>(</a:t>
                      </a:r>
                      <a:r>
                        <a:rPr lang="en-SG" sz="1000" b="1" dirty="0" err="1" smtClean="0">
                          <a:latin typeface="Calibri"/>
                          <a:ea typeface="Calibri"/>
                          <a:cs typeface="Calibri"/>
                        </a:rPr>
                        <a:t>Neupogen</a:t>
                      </a:r>
                      <a:r>
                        <a:rPr lang="en-SG" sz="1000" b="1" dirty="0" smtClean="0">
                          <a:latin typeface="Calibri"/>
                          <a:ea typeface="Calibri"/>
                          <a:cs typeface="Calibri"/>
                        </a:rPr>
                        <a:t>)</a:t>
                      </a:r>
                    </a:p>
                    <a:p>
                      <a:pPr>
                        <a:lnSpc>
                          <a:spcPct val="115000"/>
                        </a:lnSpc>
                        <a:spcAft>
                          <a:spcPts val="0"/>
                        </a:spcAft>
                      </a:pPr>
                      <a:r>
                        <a:rPr lang="en-SG" sz="1000" b="1" dirty="0" smtClean="0">
                          <a:latin typeface="Calibri"/>
                          <a:ea typeface="Calibri"/>
                          <a:cs typeface="Calibri"/>
                        </a:rPr>
                        <a:t>-Granulocyte</a:t>
                      </a:r>
                      <a:r>
                        <a:rPr lang="en-SG" sz="1000" b="1" baseline="0" dirty="0" smtClean="0">
                          <a:latin typeface="Calibri"/>
                          <a:ea typeface="Calibri"/>
                          <a:cs typeface="Calibri"/>
                        </a:rPr>
                        <a:t> Colony-Stimulating Factor</a:t>
                      </a:r>
                      <a:endParaRPr lang="en-SG" sz="1000" b="1"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Endothelium, </a:t>
                      </a:r>
                      <a:r>
                        <a:rPr lang="en-SG" sz="1400" dirty="0" smtClean="0">
                          <a:latin typeface="Calibri"/>
                          <a:ea typeface="Calibri"/>
                          <a:cs typeface="Calibri"/>
                        </a:rPr>
                        <a:t>macrophages</a:t>
                      </a:r>
                      <a:r>
                        <a:rPr lang="en-SG" sz="1400" dirty="0">
                          <a:latin typeface="Calibri"/>
                          <a:ea typeface="Calibri"/>
                          <a:cs typeface="Calibri"/>
                        </a:rPr>
                        <a:t>,</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solidFill>
                            <a:srgbClr val="000000"/>
                          </a:solidFill>
                          <a:latin typeface="Calibri"/>
                          <a:ea typeface="Calibri"/>
                          <a:cs typeface="Calibri"/>
                        </a:rPr>
                        <a:t>Stimulates granulocyte production, survival, proliferation, differentiation, </a:t>
                      </a:r>
                      <a:r>
                        <a:rPr lang="en-SG" sz="1400" dirty="0" smtClean="0">
                          <a:solidFill>
                            <a:srgbClr val="000000"/>
                          </a:solidFill>
                          <a:latin typeface="Calibri"/>
                          <a:ea typeface="Calibri"/>
                          <a:cs typeface="Calibri"/>
                        </a:rPr>
                        <a:t>of </a:t>
                      </a:r>
                      <a:r>
                        <a:rPr lang="en-SG" sz="1400" dirty="0" err="1" smtClean="0">
                          <a:solidFill>
                            <a:srgbClr val="000000"/>
                          </a:solidFill>
                          <a:latin typeface="Calibri"/>
                          <a:ea typeface="Calibri"/>
                          <a:cs typeface="Calibri"/>
                        </a:rPr>
                        <a:t>neutrophils</a:t>
                      </a:r>
                      <a:r>
                        <a:rPr lang="en-SG" sz="1400" dirty="0" smtClean="0">
                          <a:solidFill>
                            <a:srgbClr val="000000"/>
                          </a:solidFill>
                          <a:latin typeface="Calibri"/>
                          <a:ea typeface="Calibri"/>
                          <a:cs typeface="Calibri"/>
                        </a:rPr>
                        <a:t> </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FDA </a:t>
                      </a:r>
                      <a:r>
                        <a:rPr lang="en-SG" sz="1400" dirty="0" smtClean="0">
                          <a:latin typeface="Calibri"/>
                          <a:ea typeface="Calibri"/>
                          <a:cs typeface="Calibri"/>
                        </a:rPr>
                        <a:t> Approved </a:t>
                      </a:r>
                      <a:r>
                        <a:rPr lang="en-SG" sz="1400" dirty="0">
                          <a:latin typeface="Calibri"/>
                          <a:ea typeface="Calibri"/>
                          <a:cs typeface="Calibri"/>
                        </a:rPr>
                        <a:t>1991 </a:t>
                      </a:r>
                      <a:r>
                        <a:rPr lang="en-SG" sz="1400" dirty="0" smtClean="0">
                          <a:latin typeface="Calibri"/>
                          <a:ea typeface="Calibri"/>
                          <a:cs typeface="Calibri"/>
                        </a:rPr>
                        <a:t>$</a:t>
                      </a:r>
                      <a:r>
                        <a:rPr lang="en-SG" sz="1400" dirty="0">
                          <a:latin typeface="Calibri"/>
                          <a:ea typeface="Calibri"/>
                          <a:cs typeface="Calibri"/>
                        </a:rPr>
                        <a:t>4 billion a year</a:t>
                      </a:r>
                    </a:p>
                    <a:p>
                      <a:pPr>
                        <a:lnSpc>
                          <a:spcPct val="115000"/>
                        </a:lnSpc>
                        <a:spcAft>
                          <a:spcPts val="0"/>
                        </a:spcAft>
                      </a:pPr>
                      <a:r>
                        <a:rPr lang="en-SG" sz="1400" i="1" dirty="0">
                          <a:latin typeface="Calibri"/>
                          <a:ea typeface="Calibri"/>
                          <a:cs typeface="Calibri"/>
                        </a:rPr>
                        <a:t>Topical:</a:t>
                      </a:r>
                      <a:endParaRPr lang="en-SG" sz="1400" dirty="0">
                        <a:latin typeface="Calibri"/>
                        <a:ea typeface="Calibri"/>
                        <a:cs typeface="Calibri"/>
                      </a:endParaRPr>
                    </a:p>
                    <a:p>
                      <a:pPr>
                        <a:lnSpc>
                          <a:spcPct val="115000"/>
                        </a:lnSpc>
                        <a:spcAft>
                          <a:spcPts val="0"/>
                        </a:spcAft>
                      </a:pPr>
                      <a:r>
                        <a:rPr lang="en-SG" sz="1400" dirty="0" smtClean="0">
                          <a:latin typeface="Calibri"/>
                          <a:ea typeface="Calibri"/>
                          <a:cs typeface="Calibri"/>
                        </a:rPr>
                        <a:t>-</a:t>
                      </a:r>
                      <a:r>
                        <a:rPr lang="en-SG" sz="1400" dirty="0" err="1" smtClean="0">
                          <a:latin typeface="Calibri"/>
                          <a:ea typeface="Calibri"/>
                          <a:cs typeface="Calibri"/>
                        </a:rPr>
                        <a:t>GeneScience</a:t>
                      </a:r>
                      <a:r>
                        <a:rPr lang="en-SG" sz="1400" dirty="0">
                          <a:latin typeface="Calibri"/>
                          <a:ea typeface="Calibri"/>
                          <a:cs typeface="Calibri"/>
                        </a:rPr>
                        <a:t>, China</a:t>
                      </a:r>
                    </a:p>
                    <a:p>
                      <a:pPr>
                        <a:lnSpc>
                          <a:spcPct val="115000"/>
                        </a:lnSpc>
                        <a:spcAft>
                          <a:spcPts val="0"/>
                        </a:spcAft>
                      </a:pPr>
                      <a:r>
                        <a:rPr lang="en-SG" sz="1400" dirty="0" smtClean="0">
                          <a:latin typeface="Calibri"/>
                          <a:ea typeface="Calibri"/>
                          <a:cs typeface="Calibri"/>
                        </a:rPr>
                        <a:t>-</a:t>
                      </a:r>
                      <a:r>
                        <a:rPr lang="en-SG" sz="1400" dirty="0" err="1" smtClean="0">
                          <a:latin typeface="Calibri"/>
                          <a:ea typeface="Calibri"/>
                          <a:cs typeface="Calibri"/>
                        </a:rPr>
                        <a:t>Leucomax</a:t>
                      </a:r>
                      <a:r>
                        <a:rPr lang="en-SG" sz="1400" dirty="0">
                          <a:latin typeface="Calibri"/>
                          <a:ea typeface="Calibri"/>
                          <a:cs typeface="Calibri"/>
                        </a:rPr>
                        <a:t>, Schering-Plough , Ireland</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Calibri"/>
                          <a:ea typeface="Calibri"/>
                          <a:cs typeface="Calibri"/>
                        </a:rPr>
                        <a:t>USD $300 per shot, variable</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Generally well tolerated</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6914">
                <a:tc>
                  <a:txBody>
                    <a:bodyPr/>
                    <a:lstStyle/>
                    <a:p>
                      <a:pPr>
                        <a:lnSpc>
                          <a:spcPct val="115000"/>
                        </a:lnSpc>
                        <a:spcAft>
                          <a:spcPts val="0"/>
                        </a:spcAft>
                      </a:pPr>
                      <a:r>
                        <a:rPr lang="en-SG" sz="1400" b="1" dirty="0">
                          <a:latin typeface="Calibri"/>
                          <a:ea typeface="Calibri"/>
                          <a:cs typeface="Calibri"/>
                        </a:rPr>
                        <a:t>PDGF  </a:t>
                      </a:r>
                      <a:r>
                        <a:rPr lang="en-SG" sz="1000" b="1" dirty="0" smtClean="0">
                          <a:latin typeface="Calibri"/>
                          <a:ea typeface="Calibri"/>
                          <a:cs typeface="Calibri"/>
                        </a:rPr>
                        <a:t>(</a:t>
                      </a:r>
                      <a:r>
                        <a:rPr lang="en-SG" sz="1000" b="1" dirty="0" err="1" smtClean="0">
                          <a:latin typeface="Calibri"/>
                          <a:ea typeface="Calibri"/>
                          <a:cs typeface="Calibri"/>
                        </a:rPr>
                        <a:t>Regranex</a:t>
                      </a:r>
                      <a:r>
                        <a:rPr lang="en-SG" sz="1000" b="1" dirty="0" smtClean="0">
                          <a:latin typeface="Calibri"/>
                          <a:ea typeface="Calibri"/>
                          <a:cs typeface="Calibri"/>
                        </a:rPr>
                        <a:t>)</a:t>
                      </a:r>
                    </a:p>
                    <a:p>
                      <a:pPr>
                        <a:lnSpc>
                          <a:spcPct val="115000"/>
                        </a:lnSpc>
                        <a:spcAft>
                          <a:spcPts val="0"/>
                        </a:spcAft>
                      </a:pPr>
                      <a:r>
                        <a:rPr lang="en-SG" sz="1000" b="1" dirty="0" err="1" smtClean="0">
                          <a:latin typeface="Calibri"/>
                          <a:ea typeface="Calibri"/>
                          <a:cs typeface="Calibri"/>
                        </a:rPr>
                        <a:t>Becaplermin</a:t>
                      </a:r>
                      <a:endParaRPr lang="en-SG" sz="1000" b="1" dirty="0" smtClean="0">
                        <a:latin typeface="Calibri"/>
                        <a:ea typeface="Calibri"/>
                        <a:cs typeface="Calibri"/>
                      </a:endParaRPr>
                    </a:p>
                    <a:p>
                      <a:pPr>
                        <a:lnSpc>
                          <a:spcPct val="115000"/>
                        </a:lnSpc>
                        <a:spcAft>
                          <a:spcPts val="0"/>
                        </a:spcAft>
                      </a:pPr>
                      <a:r>
                        <a:rPr lang="en-US" sz="1000" b="1" dirty="0" smtClean="0">
                          <a:latin typeface="Calibri"/>
                          <a:ea typeface="Calibri"/>
                          <a:cs typeface="Calibri"/>
                        </a:rPr>
                        <a:t>-Platelet</a:t>
                      </a:r>
                      <a:r>
                        <a:rPr lang="en-US" sz="1000" b="1" baseline="0" dirty="0" smtClean="0">
                          <a:latin typeface="Calibri"/>
                          <a:ea typeface="Calibri"/>
                          <a:cs typeface="Calibri"/>
                        </a:rPr>
                        <a:t> Derived Growth Factor</a:t>
                      </a:r>
                      <a:endParaRPr lang="en-SG" sz="1000" b="1"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Platelet, macrophages, endothelial cells, </a:t>
                      </a:r>
                      <a:r>
                        <a:rPr lang="en-SG" sz="1400" dirty="0" err="1">
                          <a:latin typeface="Calibri"/>
                          <a:ea typeface="Calibri"/>
                          <a:cs typeface="Calibri"/>
                        </a:rPr>
                        <a:t>keratinocytes</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Calibri"/>
                          <a:ea typeface="Calibri"/>
                          <a:cs typeface="Calibri"/>
                        </a:rPr>
                        <a:t>Chemotactic</a:t>
                      </a:r>
                      <a:r>
                        <a:rPr lang="en-SG" sz="1400" dirty="0">
                          <a:latin typeface="Calibri"/>
                          <a:ea typeface="Calibri"/>
                          <a:cs typeface="Calibri"/>
                        </a:rPr>
                        <a:t> for </a:t>
                      </a:r>
                      <a:r>
                        <a:rPr lang="en-SG" sz="1400" dirty="0" err="1">
                          <a:latin typeface="Calibri"/>
                          <a:ea typeface="Calibri"/>
                          <a:cs typeface="Calibri"/>
                        </a:rPr>
                        <a:t>neutrophil</a:t>
                      </a:r>
                      <a:r>
                        <a:rPr lang="en-SG" sz="1400" dirty="0">
                          <a:latin typeface="Calibri"/>
                          <a:ea typeface="Calibri"/>
                          <a:cs typeface="Calibri"/>
                        </a:rPr>
                        <a:t>; </a:t>
                      </a:r>
                      <a:r>
                        <a:rPr lang="en-SG" sz="1400" dirty="0" err="1">
                          <a:latin typeface="Calibri"/>
                          <a:ea typeface="Calibri"/>
                          <a:cs typeface="Calibri"/>
                        </a:rPr>
                        <a:t>mitogenic</a:t>
                      </a:r>
                      <a:r>
                        <a:rPr lang="en-SG" sz="1400" dirty="0">
                          <a:latin typeface="Calibri"/>
                          <a:ea typeface="Calibri"/>
                          <a:cs typeface="Calibri"/>
                        </a:rPr>
                        <a:t> for fibroblasts</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FDA </a:t>
                      </a:r>
                      <a:r>
                        <a:rPr lang="en-SG" sz="1400" dirty="0" smtClean="0">
                          <a:latin typeface="Calibri"/>
                          <a:ea typeface="Calibri"/>
                          <a:cs typeface="Calibri"/>
                        </a:rPr>
                        <a:t> Approved </a:t>
                      </a:r>
                      <a:r>
                        <a:rPr lang="en-SG" sz="1400" dirty="0">
                          <a:latin typeface="Calibri"/>
                          <a:ea typeface="Calibri"/>
                          <a:cs typeface="Calibri"/>
                        </a:rPr>
                        <a:t>1997 </a:t>
                      </a:r>
                      <a:r>
                        <a:rPr lang="en-SG" sz="1400" dirty="0" smtClean="0">
                          <a:latin typeface="Calibri"/>
                          <a:ea typeface="Calibri"/>
                          <a:cs typeface="Calibri"/>
                        </a:rPr>
                        <a:t> for</a:t>
                      </a:r>
                      <a:r>
                        <a:rPr lang="en-SG" sz="1400" baseline="0" dirty="0" smtClean="0">
                          <a:latin typeface="Calibri"/>
                          <a:ea typeface="Calibri"/>
                          <a:cs typeface="Calibri"/>
                        </a:rPr>
                        <a:t> non ischemic DM wounds</a:t>
                      </a:r>
                      <a:endParaRPr lang="en-SG" sz="1400" dirty="0">
                        <a:latin typeface="Calibri"/>
                        <a:ea typeface="Calibri"/>
                        <a:cs typeface="Calibri"/>
                      </a:endParaRPr>
                    </a:p>
                    <a:p>
                      <a:pPr>
                        <a:lnSpc>
                          <a:spcPct val="115000"/>
                        </a:lnSpc>
                        <a:spcAft>
                          <a:spcPts val="0"/>
                        </a:spcAft>
                      </a:pPr>
                      <a:r>
                        <a:rPr lang="en-SG" sz="1400" dirty="0">
                          <a:latin typeface="Calibri"/>
                          <a:ea typeface="Calibri"/>
                          <a:cs typeface="Calibri"/>
                        </a:rPr>
                        <a:t>$40 million per annum</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Calibri"/>
                          <a:ea typeface="Calibri"/>
                          <a:cs typeface="Calibri"/>
                        </a:rPr>
                        <a:t>1 </a:t>
                      </a:r>
                      <a:r>
                        <a:rPr lang="en-SG" sz="1400" dirty="0">
                          <a:latin typeface="Calibri"/>
                          <a:ea typeface="Calibri"/>
                          <a:cs typeface="Calibri"/>
                        </a:rPr>
                        <a:t>tubes</a:t>
                      </a:r>
                    </a:p>
                    <a:p>
                      <a:pPr>
                        <a:lnSpc>
                          <a:spcPct val="115000"/>
                        </a:lnSpc>
                        <a:spcAft>
                          <a:spcPts val="0"/>
                        </a:spcAft>
                      </a:pPr>
                      <a:r>
                        <a:rPr lang="en-SG" sz="1400" dirty="0" smtClean="0">
                          <a:latin typeface="Calibri"/>
                          <a:ea typeface="Calibri"/>
                          <a:cs typeface="Calibri"/>
                        </a:rPr>
                        <a:t>USD$40</a:t>
                      </a:r>
                      <a:r>
                        <a:rPr lang="en-SG" sz="1400" baseline="0" dirty="0" smtClean="0">
                          <a:latin typeface="Calibri"/>
                          <a:ea typeface="Calibri"/>
                          <a:cs typeface="Calibri"/>
                        </a:rPr>
                        <a:t> -645, </a:t>
                      </a:r>
                      <a:r>
                        <a:rPr lang="en-SG" sz="1400" dirty="0" smtClean="0">
                          <a:latin typeface="Calibri"/>
                          <a:ea typeface="Calibri"/>
                          <a:cs typeface="Calibri"/>
                        </a:rPr>
                        <a:t>variable</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Calibri"/>
                          <a:ea typeface="Calibri"/>
                          <a:cs typeface="Calibri"/>
                        </a:rPr>
                        <a:t>&gt;3 tubes malignancy </a:t>
                      </a:r>
                      <a:r>
                        <a:rPr lang="en-SG" sz="1400" dirty="0">
                          <a:latin typeface="Calibri"/>
                          <a:ea typeface="Calibri"/>
                          <a:cs typeface="Calibri"/>
                        </a:rPr>
                        <a:t>RR 5.2 , </a:t>
                      </a:r>
                    </a:p>
                    <a:p>
                      <a:pPr>
                        <a:lnSpc>
                          <a:spcPct val="115000"/>
                        </a:lnSpc>
                        <a:spcAft>
                          <a:spcPts val="0"/>
                        </a:spcAft>
                      </a:pPr>
                      <a:r>
                        <a:rPr lang="en-SG" sz="1400" dirty="0">
                          <a:latin typeface="Calibri"/>
                          <a:ea typeface="Calibri"/>
                          <a:cs typeface="Calibri"/>
                        </a:rPr>
                        <a:t>1 tube RR1.2</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1531">
                <a:tc>
                  <a:txBody>
                    <a:bodyPr/>
                    <a:lstStyle/>
                    <a:p>
                      <a:pPr>
                        <a:lnSpc>
                          <a:spcPct val="115000"/>
                        </a:lnSpc>
                        <a:spcAft>
                          <a:spcPts val="0"/>
                        </a:spcAft>
                      </a:pPr>
                      <a:r>
                        <a:rPr lang="en-SG" sz="1400" b="1" dirty="0">
                          <a:latin typeface="Calibri"/>
                          <a:ea typeface="Calibri"/>
                          <a:cs typeface="Calibri"/>
                        </a:rPr>
                        <a:t>KGF</a:t>
                      </a:r>
                    </a:p>
                    <a:p>
                      <a:pPr>
                        <a:lnSpc>
                          <a:spcPct val="115000"/>
                        </a:lnSpc>
                        <a:spcAft>
                          <a:spcPts val="0"/>
                        </a:spcAft>
                      </a:pPr>
                      <a:r>
                        <a:rPr lang="en-SG" sz="1000" b="1" dirty="0" smtClean="0">
                          <a:latin typeface="Calibri"/>
                          <a:ea typeface="Calibri"/>
                          <a:cs typeface="Calibri"/>
                        </a:rPr>
                        <a:t>(</a:t>
                      </a:r>
                      <a:r>
                        <a:rPr lang="en-SG" sz="1000" b="1" dirty="0" err="1" smtClean="0">
                          <a:latin typeface="Calibri"/>
                          <a:ea typeface="Calibri"/>
                          <a:cs typeface="Calibri"/>
                        </a:rPr>
                        <a:t>Palifermin</a:t>
                      </a:r>
                      <a:r>
                        <a:rPr lang="en-SG" sz="1000" b="1" dirty="0" smtClean="0">
                          <a:latin typeface="Calibri"/>
                          <a:ea typeface="Calibri"/>
                          <a:cs typeface="Calibri"/>
                        </a:rPr>
                        <a:t>)</a:t>
                      </a:r>
                    </a:p>
                    <a:p>
                      <a:pPr>
                        <a:lnSpc>
                          <a:spcPct val="115000"/>
                        </a:lnSpc>
                        <a:spcAft>
                          <a:spcPts val="0"/>
                        </a:spcAft>
                      </a:pPr>
                      <a:r>
                        <a:rPr lang="en-US" sz="1000" b="1" dirty="0" smtClean="0">
                          <a:latin typeface="Calibri"/>
                          <a:ea typeface="Calibri"/>
                          <a:cs typeface="Calibri"/>
                        </a:rPr>
                        <a:t>-Keratinocyte</a:t>
                      </a:r>
                      <a:r>
                        <a:rPr lang="en-US" sz="1000" b="1" baseline="0" dirty="0" smtClean="0">
                          <a:latin typeface="Calibri"/>
                          <a:ea typeface="Calibri"/>
                          <a:cs typeface="Calibri"/>
                        </a:rPr>
                        <a:t> Growth Factor</a:t>
                      </a:r>
                      <a:endParaRPr lang="en-SG" sz="1000" b="1"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Fibroblast, </a:t>
                      </a:r>
                      <a:r>
                        <a:rPr lang="en-SG" sz="1400" dirty="0" err="1">
                          <a:latin typeface="Calibri"/>
                          <a:ea typeface="Calibri"/>
                          <a:cs typeface="Calibri"/>
                        </a:rPr>
                        <a:t>keratinocytes</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Calibri"/>
                          <a:ea typeface="Calibri"/>
                          <a:cs typeface="Calibri"/>
                        </a:rPr>
                        <a:t>Chemotactic</a:t>
                      </a:r>
                      <a:r>
                        <a:rPr lang="en-SG" sz="1400" dirty="0">
                          <a:latin typeface="Calibri"/>
                          <a:ea typeface="Calibri"/>
                          <a:cs typeface="Calibri"/>
                        </a:rPr>
                        <a:t> and </a:t>
                      </a:r>
                      <a:r>
                        <a:rPr lang="en-SG" sz="1400" dirty="0" err="1">
                          <a:latin typeface="Calibri"/>
                          <a:ea typeface="Calibri"/>
                          <a:cs typeface="Calibri"/>
                        </a:rPr>
                        <a:t>mitogenic</a:t>
                      </a:r>
                      <a:r>
                        <a:rPr lang="en-SG" sz="1400" dirty="0">
                          <a:latin typeface="Calibri"/>
                          <a:ea typeface="Calibri"/>
                          <a:cs typeface="Calibri"/>
                        </a:rPr>
                        <a:t> for </a:t>
                      </a:r>
                      <a:r>
                        <a:rPr lang="en-SG" sz="1400" dirty="0" err="1">
                          <a:latin typeface="Calibri"/>
                          <a:ea typeface="Calibri"/>
                          <a:cs typeface="Calibri"/>
                        </a:rPr>
                        <a:t>keratinocytes</a:t>
                      </a:r>
                      <a:r>
                        <a:rPr lang="en-SG" sz="1400" dirty="0">
                          <a:latin typeface="Calibri"/>
                          <a:ea typeface="Calibri"/>
                          <a:cs typeface="Calibri"/>
                        </a:rPr>
                        <a:t>, stimulate differentiation</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FDA approved </a:t>
                      </a:r>
                      <a:endParaRPr lang="en-SG" sz="1400" dirty="0" smtClean="0">
                        <a:latin typeface="Calibri"/>
                        <a:ea typeface="Calibri"/>
                        <a:cs typeface="Calibri"/>
                      </a:endParaRPr>
                    </a:p>
                    <a:p>
                      <a:pPr>
                        <a:lnSpc>
                          <a:spcPct val="115000"/>
                        </a:lnSpc>
                        <a:spcAft>
                          <a:spcPts val="0"/>
                        </a:spcAft>
                      </a:pPr>
                      <a:r>
                        <a:rPr lang="en-SG" sz="1400" dirty="0" smtClean="0">
                          <a:latin typeface="Calibri"/>
                          <a:ea typeface="Calibri"/>
                          <a:cs typeface="Calibri"/>
                        </a:rPr>
                        <a:t>Treat </a:t>
                      </a:r>
                      <a:r>
                        <a:rPr lang="en-SG" sz="1400" dirty="0">
                          <a:latin typeface="Calibri"/>
                          <a:ea typeface="Calibri"/>
                          <a:cs typeface="Calibri"/>
                        </a:rPr>
                        <a:t>oral </a:t>
                      </a:r>
                      <a:r>
                        <a:rPr lang="en-SG" sz="1400" dirty="0" err="1">
                          <a:latin typeface="Calibri"/>
                          <a:ea typeface="Calibri"/>
                          <a:cs typeface="Calibri"/>
                        </a:rPr>
                        <a:t>mucositis</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Calibri"/>
                          <a:ea typeface="Calibri"/>
                          <a:cs typeface="Calibri"/>
                        </a:rPr>
                        <a:t>USD$ 7500 </a:t>
                      </a:r>
                      <a:r>
                        <a:rPr lang="en-SG" sz="1400" dirty="0">
                          <a:latin typeface="Calibri"/>
                          <a:ea typeface="Calibri"/>
                          <a:cs typeface="Calibri"/>
                        </a:rPr>
                        <a:t>per </a:t>
                      </a:r>
                      <a:r>
                        <a:rPr lang="en-SG" sz="1400" dirty="0" smtClean="0">
                          <a:latin typeface="Calibri"/>
                          <a:ea typeface="Calibri"/>
                          <a:cs typeface="Calibri"/>
                        </a:rPr>
                        <a:t>treatment, variable</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Rash cough</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8723">
                <a:tc>
                  <a:txBody>
                    <a:bodyPr/>
                    <a:lstStyle/>
                    <a:p>
                      <a:pPr>
                        <a:lnSpc>
                          <a:spcPct val="115000"/>
                        </a:lnSpc>
                        <a:spcAft>
                          <a:spcPts val="0"/>
                        </a:spcAft>
                      </a:pPr>
                      <a:r>
                        <a:rPr lang="en-SG" sz="1400" b="1" dirty="0" smtClean="0">
                          <a:latin typeface="Calibri"/>
                          <a:ea typeface="Calibri"/>
                          <a:cs typeface="Calibri"/>
                        </a:rPr>
                        <a:t>EGF</a:t>
                      </a:r>
                    </a:p>
                    <a:p>
                      <a:pPr>
                        <a:lnSpc>
                          <a:spcPct val="115000"/>
                        </a:lnSpc>
                        <a:spcAft>
                          <a:spcPts val="0"/>
                        </a:spcAft>
                      </a:pPr>
                      <a:r>
                        <a:rPr lang="en-SG" sz="1000" b="1" dirty="0" smtClean="0">
                          <a:latin typeface="Calibri"/>
                          <a:ea typeface="Calibri"/>
                          <a:cs typeface="Calibri"/>
                        </a:rPr>
                        <a:t>-Epidermal </a:t>
                      </a:r>
                    </a:p>
                    <a:p>
                      <a:pPr>
                        <a:lnSpc>
                          <a:spcPct val="115000"/>
                        </a:lnSpc>
                        <a:spcAft>
                          <a:spcPts val="0"/>
                        </a:spcAft>
                      </a:pPr>
                      <a:r>
                        <a:rPr lang="en-SG" sz="1000" b="1" dirty="0" smtClean="0">
                          <a:latin typeface="Calibri"/>
                          <a:ea typeface="Calibri"/>
                          <a:cs typeface="Calibri"/>
                        </a:rPr>
                        <a:t>Growth</a:t>
                      </a:r>
                    </a:p>
                    <a:p>
                      <a:pPr>
                        <a:lnSpc>
                          <a:spcPct val="115000"/>
                        </a:lnSpc>
                        <a:spcAft>
                          <a:spcPts val="0"/>
                        </a:spcAft>
                      </a:pPr>
                      <a:r>
                        <a:rPr lang="en-SG" sz="1000" b="1" baseline="0" dirty="0" smtClean="0">
                          <a:latin typeface="Calibri"/>
                          <a:ea typeface="Calibri"/>
                          <a:cs typeface="Calibri"/>
                        </a:rPr>
                        <a:t> factor</a:t>
                      </a:r>
                      <a:endParaRPr lang="en-SG" sz="1000" b="1"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a:latin typeface="Calibri"/>
                          <a:ea typeface="Calibri"/>
                          <a:cs typeface="Calibri"/>
                        </a:rPr>
                        <a:t>Platelet, macrophages, keratinocytes</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a:latin typeface="Calibri"/>
                          <a:ea typeface="Calibri"/>
                          <a:cs typeface="Calibri"/>
                        </a:rPr>
                        <a:t>mitogenic for keratinocytes, fibroblasts, chemotactic for keratinocytes</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Calibri"/>
                          <a:ea typeface="Calibri"/>
                          <a:cs typeface="Calibri"/>
                        </a:rPr>
                        <a:t>Heber </a:t>
                      </a:r>
                      <a:r>
                        <a:rPr lang="en-SG" sz="1400" dirty="0">
                          <a:latin typeface="Calibri"/>
                          <a:ea typeface="Calibri"/>
                          <a:cs typeface="Calibri"/>
                        </a:rPr>
                        <a:t>Biotec, Havana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Calibri"/>
                          <a:ea typeface="Calibri"/>
                          <a:cs typeface="Calibri"/>
                        </a:rPr>
                        <a:t>Insufficent</a:t>
                      </a:r>
                      <a:r>
                        <a:rPr lang="en-SG" sz="1400" dirty="0">
                          <a:latin typeface="Calibri"/>
                          <a:ea typeface="Calibri"/>
                          <a:cs typeface="Calibri"/>
                        </a:rPr>
                        <a:t> </a:t>
                      </a:r>
                      <a:r>
                        <a:rPr lang="en-SG" sz="1400" dirty="0" smtClean="0">
                          <a:latin typeface="Calibri"/>
                          <a:ea typeface="Calibri"/>
                          <a:cs typeface="Calibri"/>
                        </a:rPr>
                        <a:t>data, variable</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a:latin typeface="Calibri"/>
                          <a:ea typeface="Calibri"/>
                          <a:cs typeface="Calibri"/>
                        </a:rPr>
                        <a:t>Insufficent data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9703">
                <a:tc>
                  <a:txBody>
                    <a:bodyPr/>
                    <a:lstStyle/>
                    <a:p>
                      <a:pPr>
                        <a:lnSpc>
                          <a:spcPct val="115000"/>
                        </a:lnSpc>
                        <a:spcAft>
                          <a:spcPts val="0"/>
                        </a:spcAft>
                      </a:pPr>
                      <a:r>
                        <a:rPr lang="en-SG" sz="1400" b="1" dirty="0" smtClean="0">
                          <a:latin typeface="Calibri"/>
                          <a:ea typeface="Calibri"/>
                          <a:cs typeface="Calibri"/>
                        </a:rPr>
                        <a:t>FGF</a:t>
                      </a:r>
                    </a:p>
                    <a:p>
                      <a:pPr marL="0" marR="0" indent="0" algn="l" defTabSz="914400" rtl="0" eaLnBrk="1" fontAlgn="auto" latinLnBrk="0" hangingPunct="1">
                        <a:lnSpc>
                          <a:spcPct val="115000"/>
                        </a:lnSpc>
                        <a:spcBef>
                          <a:spcPts val="0"/>
                        </a:spcBef>
                        <a:spcAft>
                          <a:spcPts val="0"/>
                        </a:spcAft>
                        <a:buClrTx/>
                        <a:buSzTx/>
                        <a:buFontTx/>
                        <a:buNone/>
                        <a:tabLst/>
                        <a:defRPr/>
                      </a:pPr>
                      <a:r>
                        <a:rPr lang="en-SG" sz="1000" b="1" dirty="0" smtClean="0">
                          <a:latin typeface="Calibri"/>
                          <a:ea typeface="Calibri"/>
                          <a:cs typeface="Calibri"/>
                        </a:rPr>
                        <a:t>-Fibroblast growth</a:t>
                      </a:r>
                      <a:r>
                        <a:rPr lang="en-SG" sz="1000" b="1" baseline="0" dirty="0" smtClean="0">
                          <a:latin typeface="Calibri"/>
                          <a:ea typeface="Calibri"/>
                          <a:cs typeface="Calibri"/>
                        </a:rPr>
                        <a:t> factor</a:t>
                      </a:r>
                      <a:endParaRPr lang="en-SG" sz="1000" b="1" dirty="0" smtClean="0">
                        <a:latin typeface="Calibri"/>
                        <a:ea typeface="Calibri"/>
                        <a:cs typeface="Calibri"/>
                      </a:endParaRPr>
                    </a:p>
                    <a:p>
                      <a:pPr>
                        <a:lnSpc>
                          <a:spcPct val="115000"/>
                        </a:lnSpc>
                        <a:spcAft>
                          <a:spcPts val="0"/>
                        </a:spcAft>
                      </a:pPr>
                      <a:endParaRPr lang="en-SG" sz="1400" b="1"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Macrophages, mast cells, lymphocytes, endothelial </a:t>
                      </a:r>
                      <a:r>
                        <a:rPr lang="en-SG" sz="1400" dirty="0" smtClean="0">
                          <a:latin typeface="Calibri"/>
                          <a:ea typeface="Calibri"/>
                          <a:cs typeface="Calibri"/>
                        </a:rPr>
                        <a:t>fibroblasts</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Calibri"/>
                          <a:ea typeface="Calibri"/>
                          <a:cs typeface="Calibri"/>
                        </a:rPr>
                        <a:t>Chemotactic and </a:t>
                      </a:r>
                      <a:r>
                        <a:rPr lang="en-SG" sz="1400" dirty="0" err="1">
                          <a:latin typeface="Calibri"/>
                          <a:ea typeface="Calibri"/>
                          <a:cs typeface="Calibri"/>
                        </a:rPr>
                        <a:t>mitogenic</a:t>
                      </a:r>
                      <a:r>
                        <a:rPr lang="en-SG" sz="1400" dirty="0">
                          <a:latin typeface="Calibri"/>
                          <a:ea typeface="Calibri"/>
                          <a:cs typeface="Calibri"/>
                        </a:rPr>
                        <a:t> for keratinocytes, fibroblasts, proliferation, angiogenesis, </a:t>
                      </a:r>
                      <a:r>
                        <a:rPr lang="en-SG" sz="1400" dirty="0" smtClean="0">
                          <a:latin typeface="Calibri"/>
                          <a:ea typeface="Calibri"/>
                          <a:cs typeface="Calibri"/>
                        </a:rPr>
                        <a:t>matrix deposition.</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smtClean="0">
                          <a:latin typeface="Calibri"/>
                          <a:ea typeface="Calibri"/>
                          <a:cs typeface="Calibri"/>
                        </a:rPr>
                        <a:t>-</a:t>
                      </a:r>
                      <a:r>
                        <a:rPr lang="en-SG" sz="1400" dirty="0" smtClean="0">
                          <a:latin typeface="Calibri"/>
                          <a:ea typeface="Calibri"/>
                          <a:cs typeface="Calibri"/>
                        </a:rPr>
                        <a:t>Fiblast </a:t>
                      </a:r>
                      <a:r>
                        <a:rPr lang="en-SG" sz="1400" dirty="0">
                          <a:latin typeface="Calibri"/>
                          <a:ea typeface="Calibri"/>
                          <a:cs typeface="Calibri"/>
                        </a:rPr>
                        <a:t>Spray, Japan</a:t>
                      </a:r>
                    </a:p>
                    <a:p>
                      <a:pPr>
                        <a:lnSpc>
                          <a:spcPct val="115000"/>
                        </a:lnSpc>
                        <a:spcAft>
                          <a:spcPts val="0"/>
                        </a:spcAft>
                      </a:pPr>
                      <a:r>
                        <a:rPr lang="en-SG" sz="1400" dirty="0" smtClean="0">
                          <a:latin typeface="Calibri"/>
                          <a:ea typeface="Calibri"/>
                          <a:cs typeface="Calibri"/>
                        </a:rPr>
                        <a:t>-</a:t>
                      </a:r>
                      <a:r>
                        <a:rPr lang="en-SG" sz="1400" dirty="0" err="1" smtClean="0">
                          <a:latin typeface="Calibri"/>
                          <a:ea typeface="Calibri"/>
                          <a:cs typeface="Calibri"/>
                        </a:rPr>
                        <a:t>Torita</a:t>
                      </a:r>
                      <a:r>
                        <a:rPr lang="en-SG" sz="1400" dirty="0" smtClean="0">
                          <a:latin typeface="Calibri"/>
                          <a:ea typeface="Calibri"/>
                          <a:cs typeface="Calibri"/>
                        </a:rPr>
                        <a:t>  </a:t>
                      </a:r>
                      <a:r>
                        <a:rPr lang="en-SG" sz="1400" dirty="0" err="1" smtClean="0">
                          <a:latin typeface="Calibri"/>
                          <a:ea typeface="Calibri"/>
                          <a:cs typeface="Calibri"/>
                        </a:rPr>
                        <a:t>Biopharma</a:t>
                      </a:r>
                      <a:r>
                        <a:rPr lang="en-SG" sz="1400" dirty="0">
                          <a:latin typeface="Calibri"/>
                          <a:ea typeface="Calibri"/>
                          <a:cs typeface="Calibri"/>
                        </a:rPr>
                        <a:t>, China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Calibri"/>
                          <a:ea typeface="Calibri"/>
                          <a:cs typeface="Calibri"/>
                        </a:rPr>
                        <a:t>Insufficent</a:t>
                      </a:r>
                      <a:r>
                        <a:rPr lang="en-SG" sz="1400" dirty="0">
                          <a:latin typeface="Calibri"/>
                          <a:ea typeface="Calibri"/>
                          <a:cs typeface="Calibri"/>
                        </a:rPr>
                        <a:t> </a:t>
                      </a:r>
                      <a:r>
                        <a:rPr lang="en-SG" sz="1400" dirty="0" smtClean="0">
                          <a:latin typeface="Calibri"/>
                          <a:ea typeface="Calibri"/>
                          <a:cs typeface="Calibri"/>
                        </a:rPr>
                        <a:t>data, variable</a:t>
                      </a:r>
                      <a:endParaRPr lang="en-SG" sz="1400" dirty="0">
                        <a:latin typeface="Calibri"/>
                        <a:ea typeface="Calibri"/>
                        <a:cs typeface="Calibri"/>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Calibri"/>
                          <a:ea typeface="Calibri"/>
                          <a:cs typeface="Calibri"/>
                        </a:rPr>
                        <a:t>Insufficient </a:t>
                      </a:r>
                      <a:r>
                        <a:rPr lang="en-SG" sz="1400" dirty="0">
                          <a:latin typeface="Calibri"/>
                          <a:ea typeface="Calibri"/>
                          <a:cs typeface="Calibri"/>
                        </a:rPr>
                        <a:t>data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AutoShape 38"/>
          <p:cNvSpPr>
            <a:spLocks noChangeArrowheads="1"/>
          </p:cNvSpPr>
          <p:nvPr/>
        </p:nvSpPr>
        <p:spPr bwMode="auto">
          <a:xfrm>
            <a:off x="668338" y="10488613"/>
            <a:ext cx="9067800" cy="381000"/>
          </a:xfrm>
          <a:prstGeom prst="roundRect">
            <a:avLst>
              <a:gd name="adj" fmla="val 16667"/>
            </a:avLst>
          </a:prstGeom>
          <a:solidFill>
            <a:schemeClr val="bg1"/>
          </a:solidFill>
          <a:ln w="28575">
            <a:solidFill>
              <a:srgbClr val="3399FF"/>
            </a:solidFill>
            <a:round/>
            <a:headEnd/>
            <a:tailEnd/>
          </a:ln>
        </p:spPr>
        <p:txBody>
          <a:bodyPr wrap="none" anchor="ctr"/>
          <a:lstStyle/>
          <a:p>
            <a:r>
              <a:rPr lang="en-US" sz="1600" b="1">
                <a:latin typeface="Calibri"/>
                <a:cs typeface="Calibri"/>
              </a:rPr>
              <a:t>Table 1: Growth Factors in human RCTs</a:t>
            </a:r>
          </a:p>
        </p:txBody>
      </p:sp>
      <p:graphicFrame>
        <p:nvGraphicFramePr>
          <p:cNvPr id="7" name="Table 6"/>
          <p:cNvGraphicFramePr>
            <a:graphicFrameLocks noGrp="1"/>
          </p:cNvGraphicFramePr>
          <p:nvPr>
            <p:extLst>
              <p:ext uri="{D42A27DB-BD31-4B8C-83A1-F6EECF244321}">
                <p14:modId xmlns:p14="http://schemas.microsoft.com/office/powerpoint/2010/main" val="3564792220"/>
              </p:ext>
            </p:extLst>
          </p:nvPr>
        </p:nvGraphicFramePr>
        <p:xfrm>
          <a:off x="742950" y="11879672"/>
          <a:ext cx="8905874" cy="6870699"/>
        </p:xfrm>
        <a:graphic>
          <a:graphicData uri="http://schemas.openxmlformats.org/drawingml/2006/table">
            <a:tbl>
              <a:tblPr/>
              <a:tblGrid>
                <a:gridCol w="1313101"/>
                <a:gridCol w="1224170"/>
                <a:gridCol w="2266801"/>
                <a:gridCol w="1906173"/>
                <a:gridCol w="888925"/>
                <a:gridCol w="1306704"/>
              </a:tblGrid>
              <a:tr h="736148">
                <a:tc>
                  <a:txBody>
                    <a:bodyPr/>
                    <a:lstStyle/>
                    <a:p>
                      <a:pPr>
                        <a:lnSpc>
                          <a:spcPct val="115000"/>
                        </a:lnSpc>
                        <a:spcAft>
                          <a:spcPts val="0"/>
                        </a:spcAft>
                      </a:pPr>
                      <a:r>
                        <a:rPr lang="en-SG" sz="1400" b="1" dirty="0">
                          <a:latin typeface="Arial Narrow" pitchFamily="34" charset="0"/>
                          <a:ea typeface="Calibri"/>
                          <a:cs typeface="Arial" pitchFamily="34" charset="0"/>
                        </a:rPr>
                        <a:t>Growth </a:t>
                      </a:r>
                      <a:r>
                        <a:rPr lang="en-SG" sz="1400" b="1" dirty="0" smtClean="0">
                          <a:latin typeface="Arial Narrow" pitchFamily="34" charset="0"/>
                          <a:ea typeface="Calibri"/>
                          <a:cs typeface="Arial" pitchFamily="34" charset="0"/>
                        </a:rPr>
                        <a:t>Factor in RCTs</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Arial Narrow" pitchFamily="34" charset="0"/>
                          <a:ea typeface="Calibri"/>
                          <a:cs typeface="Arial" pitchFamily="34" charset="0"/>
                        </a:rPr>
                        <a:t>Endogenous Source</a:t>
                      </a:r>
                      <a:endParaRPr lang="en-SG" sz="140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Arial Narrow" pitchFamily="34" charset="0"/>
                          <a:ea typeface="Calibri"/>
                          <a:cs typeface="Arial" pitchFamily="34" charset="0"/>
                        </a:rPr>
                        <a:t>Function</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Arial Narrow" pitchFamily="34" charset="0"/>
                          <a:ea typeface="Calibri"/>
                          <a:cs typeface="Arial" pitchFamily="34" charset="0"/>
                        </a:rPr>
                        <a:t>Status (FDA/sales)</a:t>
                      </a:r>
                      <a:endParaRPr lang="en-SG" sz="140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Arial Narrow" pitchFamily="34" charset="0"/>
                          <a:ea typeface="Calibri"/>
                          <a:cs typeface="Arial" pitchFamily="34" charset="0"/>
                        </a:rPr>
                        <a:t>Cost</a:t>
                      </a:r>
                      <a:endParaRPr lang="en-SG" sz="140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Arial Narrow" pitchFamily="34" charset="0"/>
                          <a:ea typeface="Calibri"/>
                          <a:cs typeface="Arial" pitchFamily="34" charset="0"/>
                        </a:rPr>
                        <a:t>Notable Adverse Side effects</a:t>
                      </a:r>
                      <a:endParaRPr lang="en-SG" sz="140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7680">
                <a:tc>
                  <a:txBody>
                    <a:bodyPr/>
                    <a:lstStyle/>
                    <a:p>
                      <a:pPr>
                        <a:lnSpc>
                          <a:spcPct val="115000"/>
                        </a:lnSpc>
                        <a:spcAft>
                          <a:spcPts val="0"/>
                        </a:spcAft>
                      </a:pPr>
                      <a:r>
                        <a:rPr lang="en-SG" sz="1400" b="1" dirty="0">
                          <a:latin typeface="Arial Narrow" pitchFamily="34" charset="0"/>
                          <a:ea typeface="Calibri"/>
                          <a:cs typeface="Arial" pitchFamily="34" charset="0"/>
                        </a:rPr>
                        <a:t>GCSF </a:t>
                      </a:r>
                    </a:p>
                    <a:p>
                      <a:pPr>
                        <a:lnSpc>
                          <a:spcPct val="115000"/>
                        </a:lnSpc>
                        <a:spcAft>
                          <a:spcPts val="0"/>
                        </a:spcAft>
                      </a:pPr>
                      <a:r>
                        <a:rPr lang="en-SG" sz="1000" b="1" dirty="0" smtClean="0">
                          <a:latin typeface="Arial Narrow" pitchFamily="34" charset="0"/>
                          <a:ea typeface="Calibri"/>
                          <a:cs typeface="Arial" pitchFamily="34" charset="0"/>
                        </a:rPr>
                        <a:t>(</a:t>
                      </a:r>
                      <a:r>
                        <a:rPr lang="en-SG" sz="1000" b="1" dirty="0" err="1" smtClean="0">
                          <a:latin typeface="Arial Narrow" pitchFamily="34" charset="0"/>
                          <a:ea typeface="Calibri"/>
                          <a:cs typeface="Arial" pitchFamily="34" charset="0"/>
                        </a:rPr>
                        <a:t>Neupogen</a:t>
                      </a:r>
                      <a:r>
                        <a:rPr lang="en-SG" sz="1000" b="1" dirty="0" smtClean="0">
                          <a:latin typeface="Arial Narrow" pitchFamily="34" charset="0"/>
                          <a:ea typeface="Calibri"/>
                          <a:cs typeface="Arial" pitchFamily="34" charset="0"/>
                        </a:rPr>
                        <a:t>)</a:t>
                      </a:r>
                    </a:p>
                    <a:p>
                      <a:pPr>
                        <a:lnSpc>
                          <a:spcPct val="115000"/>
                        </a:lnSpc>
                        <a:spcAft>
                          <a:spcPts val="0"/>
                        </a:spcAft>
                      </a:pPr>
                      <a:r>
                        <a:rPr lang="en-SG" sz="1000" b="1" dirty="0" smtClean="0">
                          <a:latin typeface="Arial Narrow" pitchFamily="34" charset="0"/>
                          <a:ea typeface="Calibri"/>
                          <a:cs typeface="Arial" pitchFamily="34" charset="0"/>
                        </a:rPr>
                        <a:t>-Granulocyte</a:t>
                      </a:r>
                      <a:r>
                        <a:rPr lang="en-SG" sz="1000" b="1" baseline="0" dirty="0" smtClean="0">
                          <a:latin typeface="Arial Narrow" pitchFamily="34" charset="0"/>
                          <a:ea typeface="Calibri"/>
                          <a:cs typeface="Arial" pitchFamily="34" charset="0"/>
                        </a:rPr>
                        <a:t> Colony-Stimulating Factor</a:t>
                      </a:r>
                      <a:endParaRPr lang="en-SG" sz="1000" b="1"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Endothelium, </a:t>
                      </a:r>
                      <a:r>
                        <a:rPr lang="en-SG" sz="1400" dirty="0" smtClean="0">
                          <a:latin typeface="Arial Narrow" pitchFamily="34" charset="0"/>
                          <a:ea typeface="Calibri"/>
                          <a:cs typeface="Arial" pitchFamily="34" charset="0"/>
                        </a:rPr>
                        <a:t>macrophages</a:t>
                      </a:r>
                      <a:r>
                        <a:rPr lang="en-SG" sz="1400" dirty="0">
                          <a:latin typeface="Arial Narrow" pitchFamily="34" charset="0"/>
                          <a:ea typeface="Calibri"/>
                          <a:cs typeface="Arial" pitchFamily="34" charset="0"/>
                        </a:rPr>
                        <a:t>,</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solidFill>
                            <a:srgbClr val="000000"/>
                          </a:solidFill>
                          <a:latin typeface="Arial Narrow" pitchFamily="34" charset="0"/>
                          <a:ea typeface="Calibri"/>
                          <a:cs typeface="Arial" pitchFamily="34" charset="0"/>
                        </a:rPr>
                        <a:t>Stimulates granulocyte production, survival, proliferation, differentiation, </a:t>
                      </a:r>
                      <a:r>
                        <a:rPr lang="en-SG" sz="1400" dirty="0" smtClean="0">
                          <a:solidFill>
                            <a:srgbClr val="000000"/>
                          </a:solidFill>
                          <a:latin typeface="Arial Narrow" pitchFamily="34" charset="0"/>
                          <a:ea typeface="Calibri"/>
                          <a:cs typeface="Arial" pitchFamily="34" charset="0"/>
                        </a:rPr>
                        <a:t>of </a:t>
                      </a:r>
                      <a:r>
                        <a:rPr lang="en-SG" sz="1400" dirty="0" err="1" smtClean="0">
                          <a:solidFill>
                            <a:srgbClr val="000000"/>
                          </a:solidFill>
                          <a:latin typeface="Arial Narrow" pitchFamily="34" charset="0"/>
                          <a:ea typeface="Calibri"/>
                          <a:cs typeface="Arial" pitchFamily="34" charset="0"/>
                        </a:rPr>
                        <a:t>neutrophils</a:t>
                      </a:r>
                      <a:r>
                        <a:rPr lang="en-SG" sz="1400" dirty="0" smtClean="0">
                          <a:solidFill>
                            <a:srgbClr val="000000"/>
                          </a:solidFill>
                          <a:latin typeface="Arial Narrow" pitchFamily="34" charset="0"/>
                          <a:ea typeface="Calibri"/>
                          <a:cs typeface="Arial" pitchFamily="34" charset="0"/>
                        </a:rPr>
                        <a:t> </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FDA </a:t>
                      </a:r>
                      <a:r>
                        <a:rPr lang="en-SG" sz="1400" dirty="0" smtClean="0">
                          <a:latin typeface="Arial Narrow" pitchFamily="34" charset="0"/>
                          <a:ea typeface="Calibri"/>
                          <a:cs typeface="Arial" pitchFamily="34" charset="0"/>
                        </a:rPr>
                        <a:t> Approved </a:t>
                      </a:r>
                      <a:r>
                        <a:rPr lang="en-SG" sz="1400" dirty="0">
                          <a:latin typeface="Arial Narrow" pitchFamily="34" charset="0"/>
                          <a:ea typeface="Calibri"/>
                          <a:cs typeface="Arial" pitchFamily="34" charset="0"/>
                        </a:rPr>
                        <a:t>1991 Amgen Patent expires 2013 $4 billion a year</a:t>
                      </a:r>
                    </a:p>
                    <a:p>
                      <a:pPr>
                        <a:lnSpc>
                          <a:spcPct val="115000"/>
                        </a:lnSpc>
                        <a:spcAft>
                          <a:spcPts val="0"/>
                        </a:spcAft>
                      </a:pPr>
                      <a:r>
                        <a:rPr lang="en-SG" sz="1400" i="1" dirty="0">
                          <a:latin typeface="Arial Narrow" pitchFamily="34" charset="0"/>
                          <a:ea typeface="Calibri"/>
                          <a:cs typeface="Arial" pitchFamily="34" charset="0"/>
                        </a:rPr>
                        <a:t>Topical:</a:t>
                      </a:r>
                      <a:endParaRPr lang="en-SG" sz="1400" dirty="0">
                        <a:latin typeface="Arial Narrow" pitchFamily="34" charset="0"/>
                        <a:ea typeface="Calibri"/>
                        <a:cs typeface="Arial" pitchFamily="34" charset="0"/>
                      </a:endParaRPr>
                    </a:p>
                    <a:p>
                      <a:pPr>
                        <a:lnSpc>
                          <a:spcPct val="115000"/>
                        </a:lnSpc>
                        <a:spcAft>
                          <a:spcPts val="0"/>
                        </a:spcAft>
                      </a:pPr>
                      <a:r>
                        <a:rPr lang="en-SG" sz="1400" dirty="0" smtClean="0">
                          <a:latin typeface="Arial Narrow" pitchFamily="34" charset="0"/>
                          <a:ea typeface="Calibri"/>
                          <a:cs typeface="Arial" pitchFamily="34" charset="0"/>
                        </a:rPr>
                        <a:t>-</a:t>
                      </a:r>
                      <a:r>
                        <a:rPr lang="en-SG" sz="1400" dirty="0" err="1" smtClean="0">
                          <a:latin typeface="Arial Narrow" pitchFamily="34" charset="0"/>
                          <a:ea typeface="Calibri"/>
                          <a:cs typeface="Arial" pitchFamily="34" charset="0"/>
                        </a:rPr>
                        <a:t>GeneScience</a:t>
                      </a:r>
                      <a:r>
                        <a:rPr lang="en-SG" sz="1400" dirty="0">
                          <a:latin typeface="Arial Narrow" pitchFamily="34" charset="0"/>
                          <a:ea typeface="Calibri"/>
                          <a:cs typeface="Arial" pitchFamily="34" charset="0"/>
                        </a:rPr>
                        <a:t>, China</a:t>
                      </a:r>
                    </a:p>
                    <a:p>
                      <a:pPr>
                        <a:lnSpc>
                          <a:spcPct val="115000"/>
                        </a:lnSpc>
                        <a:spcAft>
                          <a:spcPts val="0"/>
                        </a:spcAft>
                      </a:pPr>
                      <a:r>
                        <a:rPr lang="en-SG" sz="1400" dirty="0" smtClean="0">
                          <a:latin typeface="Arial Narrow" pitchFamily="34" charset="0"/>
                          <a:ea typeface="Calibri"/>
                          <a:cs typeface="Arial" pitchFamily="34" charset="0"/>
                        </a:rPr>
                        <a:t>-</a:t>
                      </a:r>
                      <a:r>
                        <a:rPr lang="en-SG" sz="1400" dirty="0" err="1" smtClean="0">
                          <a:latin typeface="Arial Narrow" pitchFamily="34" charset="0"/>
                          <a:ea typeface="Calibri"/>
                          <a:cs typeface="Arial" pitchFamily="34" charset="0"/>
                        </a:rPr>
                        <a:t>Leucomax</a:t>
                      </a:r>
                      <a:r>
                        <a:rPr lang="en-SG" sz="1400" dirty="0">
                          <a:latin typeface="Arial Narrow" pitchFamily="34" charset="0"/>
                          <a:ea typeface="Calibri"/>
                          <a:cs typeface="Arial" pitchFamily="34" charset="0"/>
                        </a:rPr>
                        <a:t>, Schering-Plough , Ireland</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Arial Narrow" pitchFamily="34" charset="0"/>
                          <a:ea typeface="Calibri"/>
                          <a:cs typeface="Arial" pitchFamily="34" charset="0"/>
                        </a:rPr>
                        <a:t>USD $300 per shot, variable</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Generally well tolerated</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6914">
                <a:tc>
                  <a:txBody>
                    <a:bodyPr/>
                    <a:lstStyle/>
                    <a:p>
                      <a:pPr>
                        <a:lnSpc>
                          <a:spcPct val="115000"/>
                        </a:lnSpc>
                        <a:spcAft>
                          <a:spcPts val="0"/>
                        </a:spcAft>
                      </a:pPr>
                      <a:r>
                        <a:rPr lang="en-SG" sz="1400" b="1" dirty="0">
                          <a:latin typeface="Arial Narrow" pitchFamily="34" charset="0"/>
                          <a:ea typeface="Calibri"/>
                          <a:cs typeface="Arial" pitchFamily="34" charset="0"/>
                        </a:rPr>
                        <a:t>PDGF  </a:t>
                      </a:r>
                      <a:r>
                        <a:rPr lang="en-SG" sz="1000" b="1" dirty="0" smtClean="0">
                          <a:latin typeface="Arial Narrow" pitchFamily="34" charset="0"/>
                          <a:ea typeface="Calibri"/>
                          <a:cs typeface="Arial" pitchFamily="34" charset="0"/>
                        </a:rPr>
                        <a:t>(</a:t>
                      </a:r>
                      <a:r>
                        <a:rPr lang="en-SG" sz="1000" b="1" dirty="0" err="1" smtClean="0">
                          <a:latin typeface="Arial Narrow" pitchFamily="34" charset="0"/>
                          <a:ea typeface="Calibri"/>
                          <a:cs typeface="Arial" pitchFamily="34" charset="0"/>
                        </a:rPr>
                        <a:t>Regranex</a:t>
                      </a:r>
                      <a:r>
                        <a:rPr lang="en-SG" sz="1000" b="1" dirty="0" smtClean="0">
                          <a:latin typeface="Arial Narrow" pitchFamily="34" charset="0"/>
                          <a:ea typeface="Calibri"/>
                          <a:cs typeface="Arial" pitchFamily="34" charset="0"/>
                        </a:rPr>
                        <a:t>)</a:t>
                      </a:r>
                    </a:p>
                    <a:p>
                      <a:pPr>
                        <a:lnSpc>
                          <a:spcPct val="115000"/>
                        </a:lnSpc>
                        <a:spcAft>
                          <a:spcPts val="0"/>
                        </a:spcAft>
                      </a:pPr>
                      <a:r>
                        <a:rPr lang="en-SG" sz="1000" b="1" dirty="0" err="1" smtClean="0">
                          <a:latin typeface="Arial Narrow" pitchFamily="34" charset="0"/>
                          <a:ea typeface="Calibri"/>
                          <a:cs typeface="Arial" pitchFamily="34" charset="0"/>
                        </a:rPr>
                        <a:t>Becaplermin</a:t>
                      </a:r>
                      <a:endParaRPr lang="en-SG" sz="1000" b="1" dirty="0" smtClean="0">
                        <a:latin typeface="Arial Narrow" pitchFamily="34" charset="0"/>
                        <a:ea typeface="Calibri"/>
                        <a:cs typeface="Arial" pitchFamily="34" charset="0"/>
                      </a:endParaRPr>
                    </a:p>
                    <a:p>
                      <a:pPr>
                        <a:lnSpc>
                          <a:spcPct val="115000"/>
                        </a:lnSpc>
                        <a:spcAft>
                          <a:spcPts val="0"/>
                        </a:spcAft>
                      </a:pPr>
                      <a:r>
                        <a:rPr lang="en-US" sz="1000" b="1" dirty="0" smtClean="0">
                          <a:latin typeface="Arial Narrow" pitchFamily="34" charset="0"/>
                          <a:ea typeface="Calibri"/>
                          <a:cs typeface="Arial" pitchFamily="34" charset="0"/>
                        </a:rPr>
                        <a:t>-Platelet</a:t>
                      </a:r>
                      <a:r>
                        <a:rPr lang="en-US" sz="1000" b="1" baseline="0" dirty="0" smtClean="0">
                          <a:latin typeface="Arial Narrow" pitchFamily="34" charset="0"/>
                          <a:ea typeface="Calibri"/>
                          <a:cs typeface="Arial" pitchFamily="34" charset="0"/>
                        </a:rPr>
                        <a:t> Derived Growth Factor</a:t>
                      </a:r>
                      <a:endParaRPr lang="en-SG" sz="1000" b="1"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Platelet, macrophages, endothelial cells, </a:t>
                      </a:r>
                      <a:r>
                        <a:rPr lang="en-SG" sz="1400" dirty="0" err="1">
                          <a:latin typeface="Arial Narrow" pitchFamily="34" charset="0"/>
                          <a:ea typeface="Calibri"/>
                          <a:cs typeface="Arial" pitchFamily="34" charset="0"/>
                        </a:rPr>
                        <a:t>keratinocytes</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Arial Narrow" pitchFamily="34" charset="0"/>
                          <a:ea typeface="Calibri"/>
                          <a:cs typeface="Arial" pitchFamily="34" charset="0"/>
                        </a:rPr>
                        <a:t>Chemotactic</a:t>
                      </a:r>
                      <a:r>
                        <a:rPr lang="en-SG" sz="1400" dirty="0">
                          <a:latin typeface="Arial Narrow" pitchFamily="34" charset="0"/>
                          <a:ea typeface="Calibri"/>
                          <a:cs typeface="Arial" pitchFamily="34" charset="0"/>
                        </a:rPr>
                        <a:t> for </a:t>
                      </a:r>
                      <a:r>
                        <a:rPr lang="en-SG" sz="1400" dirty="0" err="1">
                          <a:latin typeface="Arial Narrow" pitchFamily="34" charset="0"/>
                          <a:ea typeface="Calibri"/>
                          <a:cs typeface="Arial" pitchFamily="34" charset="0"/>
                        </a:rPr>
                        <a:t>neutrophil</a:t>
                      </a:r>
                      <a:r>
                        <a:rPr lang="en-SG" sz="1400" dirty="0">
                          <a:latin typeface="Arial Narrow" pitchFamily="34" charset="0"/>
                          <a:ea typeface="Calibri"/>
                          <a:cs typeface="Arial" pitchFamily="34" charset="0"/>
                        </a:rPr>
                        <a:t>; </a:t>
                      </a:r>
                      <a:r>
                        <a:rPr lang="en-SG" sz="1400" dirty="0" err="1">
                          <a:latin typeface="Arial Narrow" pitchFamily="34" charset="0"/>
                          <a:ea typeface="Calibri"/>
                          <a:cs typeface="Arial" pitchFamily="34" charset="0"/>
                        </a:rPr>
                        <a:t>mitogenic</a:t>
                      </a:r>
                      <a:r>
                        <a:rPr lang="en-SG" sz="1400" dirty="0">
                          <a:latin typeface="Arial Narrow" pitchFamily="34" charset="0"/>
                          <a:ea typeface="Calibri"/>
                          <a:cs typeface="Arial" pitchFamily="34" charset="0"/>
                        </a:rPr>
                        <a:t> for fibroblasts</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FDA </a:t>
                      </a:r>
                      <a:r>
                        <a:rPr lang="en-SG" sz="1400" dirty="0" smtClean="0">
                          <a:latin typeface="Arial Narrow" pitchFamily="34" charset="0"/>
                          <a:ea typeface="Calibri"/>
                          <a:cs typeface="Arial" pitchFamily="34" charset="0"/>
                        </a:rPr>
                        <a:t> Approved </a:t>
                      </a:r>
                      <a:r>
                        <a:rPr lang="en-SG" sz="1400" dirty="0">
                          <a:latin typeface="Arial Narrow" pitchFamily="34" charset="0"/>
                          <a:ea typeface="Calibri"/>
                          <a:cs typeface="Arial" pitchFamily="34" charset="0"/>
                        </a:rPr>
                        <a:t>1997 </a:t>
                      </a:r>
                      <a:r>
                        <a:rPr lang="en-SG" sz="1400" dirty="0" smtClean="0">
                          <a:latin typeface="Arial Narrow" pitchFamily="34" charset="0"/>
                          <a:ea typeface="Calibri"/>
                          <a:cs typeface="Arial" pitchFamily="34" charset="0"/>
                        </a:rPr>
                        <a:t> for</a:t>
                      </a:r>
                      <a:r>
                        <a:rPr lang="en-SG" sz="1400" baseline="0" dirty="0" smtClean="0">
                          <a:latin typeface="Arial Narrow" pitchFamily="34" charset="0"/>
                          <a:ea typeface="Calibri"/>
                          <a:cs typeface="Arial" pitchFamily="34" charset="0"/>
                        </a:rPr>
                        <a:t> non ischemic DM wounds</a:t>
                      </a:r>
                      <a:endParaRPr lang="en-SG" sz="1400" dirty="0">
                        <a:latin typeface="Arial Narrow" pitchFamily="34" charset="0"/>
                        <a:ea typeface="Calibri"/>
                        <a:cs typeface="Arial" pitchFamily="34" charset="0"/>
                      </a:endParaRPr>
                    </a:p>
                    <a:p>
                      <a:pPr>
                        <a:lnSpc>
                          <a:spcPct val="115000"/>
                        </a:lnSpc>
                        <a:spcAft>
                          <a:spcPts val="0"/>
                        </a:spcAft>
                      </a:pPr>
                      <a:r>
                        <a:rPr lang="en-SG" sz="1400" dirty="0">
                          <a:latin typeface="Arial Narrow" pitchFamily="34" charset="0"/>
                          <a:ea typeface="Calibri"/>
                          <a:cs typeface="Arial" pitchFamily="34" charset="0"/>
                        </a:rPr>
                        <a:t>$40 million per annum</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Arial Narrow" pitchFamily="34" charset="0"/>
                          <a:ea typeface="Calibri"/>
                          <a:cs typeface="Arial" pitchFamily="34" charset="0"/>
                        </a:rPr>
                        <a:t>1 </a:t>
                      </a:r>
                      <a:r>
                        <a:rPr lang="en-SG" sz="1400" dirty="0">
                          <a:latin typeface="Arial Narrow" pitchFamily="34" charset="0"/>
                          <a:ea typeface="Calibri"/>
                          <a:cs typeface="Arial" pitchFamily="34" charset="0"/>
                        </a:rPr>
                        <a:t>tubes</a:t>
                      </a:r>
                    </a:p>
                    <a:p>
                      <a:pPr>
                        <a:lnSpc>
                          <a:spcPct val="115000"/>
                        </a:lnSpc>
                        <a:spcAft>
                          <a:spcPts val="0"/>
                        </a:spcAft>
                      </a:pPr>
                      <a:r>
                        <a:rPr lang="en-SG" sz="1400" dirty="0" smtClean="0">
                          <a:latin typeface="Arial Narrow" pitchFamily="34" charset="0"/>
                          <a:ea typeface="Calibri"/>
                          <a:cs typeface="Arial" pitchFamily="34" charset="0"/>
                        </a:rPr>
                        <a:t>USD$40</a:t>
                      </a:r>
                      <a:r>
                        <a:rPr lang="en-SG" sz="1400" baseline="0" dirty="0" smtClean="0">
                          <a:latin typeface="Arial Narrow" pitchFamily="34" charset="0"/>
                          <a:ea typeface="Calibri"/>
                          <a:cs typeface="Arial" pitchFamily="34" charset="0"/>
                        </a:rPr>
                        <a:t> -645, </a:t>
                      </a:r>
                      <a:r>
                        <a:rPr lang="en-SG" sz="1400" dirty="0" smtClean="0">
                          <a:latin typeface="Arial Narrow" pitchFamily="34" charset="0"/>
                          <a:ea typeface="Calibri"/>
                          <a:cs typeface="Arial" pitchFamily="34" charset="0"/>
                        </a:rPr>
                        <a:t>variable</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Arial Narrow" pitchFamily="34" charset="0"/>
                          <a:ea typeface="Calibri"/>
                          <a:cs typeface="Arial" pitchFamily="34" charset="0"/>
                        </a:rPr>
                        <a:t>&gt;3 tubes malignancy </a:t>
                      </a:r>
                      <a:r>
                        <a:rPr lang="en-SG" sz="1400" dirty="0">
                          <a:latin typeface="Arial Narrow" pitchFamily="34" charset="0"/>
                          <a:ea typeface="Calibri"/>
                          <a:cs typeface="Arial" pitchFamily="34" charset="0"/>
                        </a:rPr>
                        <a:t>RR 5.2 , </a:t>
                      </a:r>
                    </a:p>
                    <a:p>
                      <a:pPr>
                        <a:lnSpc>
                          <a:spcPct val="115000"/>
                        </a:lnSpc>
                        <a:spcAft>
                          <a:spcPts val="0"/>
                        </a:spcAft>
                      </a:pPr>
                      <a:r>
                        <a:rPr lang="en-SG" sz="1400" dirty="0">
                          <a:latin typeface="Arial Narrow" pitchFamily="34" charset="0"/>
                          <a:ea typeface="Calibri"/>
                          <a:cs typeface="Arial" pitchFamily="34" charset="0"/>
                        </a:rPr>
                        <a:t>1 tube RR1.2</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1531">
                <a:tc>
                  <a:txBody>
                    <a:bodyPr/>
                    <a:lstStyle/>
                    <a:p>
                      <a:pPr>
                        <a:lnSpc>
                          <a:spcPct val="115000"/>
                        </a:lnSpc>
                        <a:spcAft>
                          <a:spcPts val="0"/>
                        </a:spcAft>
                      </a:pPr>
                      <a:r>
                        <a:rPr lang="en-SG" sz="1400" b="1" dirty="0">
                          <a:latin typeface="Arial Narrow" pitchFamily="34" charset="0"/>
                          <a:ea typeface="Calibri"/>
                          <a:cs typeface="Arial" pitchFamily="34" charset="0"/>
                        </a:rPr>
                        <a:t>KGF</a:t>
                      </a:r>
                    </a:p>
                    <a:p>
                      <a:pPr>
                        <a:lnSpc>
                          <a:spcPct val="115000"/>
                        </a:lnSpc>
                        <a:spcAft>
                          <a:spcPts val="0"/>
                        </a:spcAft>
                      </a:pPr>
                      <a:r>
                        <a:rPr lang="en-SG" sz="1000" b="1" dirty="0" smtClean="0">
                          <a:latin typeface="Arial Narrow" pitchFamily="34" charset="0"/>
                          <a:ea typeface="Calibri"/>
                          <a:cs typeface="Arial" pitchFamily="34" charset="0"/>
                        </a:rPr>
                        <a:t>(</a:t>
                      </a:r>
                      <a:r>
                        <a:rPr lang="en-SG" sz="1000" b="1" dirty="0" err="1" smtClean="0">
                          <a:latin typeface="Arial Narrow" pitchFamily="34" charset="0"/>
                          <a:ea typeface="Calibri"/>
                          <a:cs typeface="Arial" pitchFamily="34" charset="0"/>
                        </a:rPr>
                        <a:t>Palifermin</a:t>
                      </a:r>
                      <a:r>
                        <a:rPr lang="en-SG" sz="1000" b="1" dirty="0" smtClean="0">
                          <a:latin typeface="Arial Narrow" pitchFamily="34" charset="0"/>
                          <a:ea typeface="Calibri"/>
                          <a:cs typeface="Arial" pitchFamily="34" charset="0"/>
                        </a:rPr>
                        <a:t>)</a:t>
                      </a:r>
                    </a:p>
                    <a:p>
                      <a:pPr>
                        <a:lnSpc>
                          <a:spcPct val="115000"/>
                        </a:lnSpc>
                        <a:spcAft>
                          <a:spcPts val="0"/>
                        </a:spcAft>
                      </a:pPr>
                      <a:r>
                        <a:rPr lang="en-US" sz="1000" b="1" dirty="0" smtClean="0">
                          <a:latin typeface="Arial Narrow" pitchFamily="34" charset="0"/>
                          <a:ea typeface="Calibri"/>
                          <a:cs typeface="Arial" pitchFamily="34" charset="0"/>
                        </a:rPr>
                        <a:t>-Keratinocyte</a:t>
                      </a:r>
                      <a:r>
                        <a:rPr lang="en-US" sz="1000" b="1" baseline="0" dirty="0" smtClean="0">
                          <a:latin typeface="Arial Narrow" pitchFamily="34" charset="0"/>
                          <a:ea typeface="Calibri"/>
                          <a:cs typeface="Arial" pitchFamily="34" charset="0"/>
                        </a:rPr>
                        <a:t> Growth Factor</a:t>
                      </a:r>
                      <a:endParaRPr lang="en-SG" sz="1000" b="1"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Fibroblast, </a:t>
                      </a:r>
                      <a:r>
                        <a:rPr lang="en-SG" sz="1400" dirty="0" err="1">
                          <a:latin typeface="Arial Narrow" pitchFamily="34" charset="0"/>
                          <a:ea typeface="Calibri"/>
                          <a:cs typeface="Arial" pitchFamily="34" charset="0"/>
                        </a:rPr>
                        <a:t>keratinocytes</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Arial Narrow" pitchFamily="34" charset="0"/>
                          <a:ea typeface="Calibri"/>
                          <a:cs typeface="Arial" pitchFamily="34" charset="0"/>
                        </a:rPr>
                        <a:t>Chemotactic</a:t>
                      </a:r>
                      <a:r>
                        <a:rPr lang="en-SG" sz="1400" dirty="0">
                          <a:latin typeface="Arial Narrow" pitchFamily="34" charset="0"/>
                          <a:ea typeface="Calibri"/>
                          <a:cs typeface="Arial" pitchFamily="34" charset="0"/>
                        </a:rPr>
                        <a:t> and </a:t>
                      </a:r>
                      <a:r>
                        <a:rPr lang="en-SG" sz="1400" dirty="0" err="1">
                          <a:latin typeface="Arial Narrow" pitchFamily="34" charset="0"/>
                          <a:ea typeface="Calibri"/>
                          <a:cs typeface="Arial" pitchFamily="34" charset="0"/>
                        </a:rPr>
                        <a:t>mitogenic</a:t>
                      </a:r>
                      <a:r>
                        <a:rPr lang="en-SG" sz="1400" dirty="0">
                          <a:latin typeface="Arial Narrow" pitchFamily="34" charset="0"/>
                          <a:ea typeface="Calibri"/>
                          <a:cs typeface="Arial" pitchFamily="34" charset="0"/>
                        </a:rPr>
                        <a:t> for </a:t>
                      </a:r>
                      <a:r>
                        <a:rPr lang="en-SG" sz="1400" dirty="0" err="1">
                          <a:latin typeface="Arial Narrow" pitchFamily="34" charset="0"/>
                          <a:ea typeface="Calibri"/>
                          <a:cs typeface="Arial" pitchFamily="34" charset="0"/>
                        </a:rPr>
                        <a:t>keratinocytes</a:t>
                      </a:r>
                      <a:r>
                        <a:rPr lang="en-SG" sz="1400" dirty="0">
                          <a:latin typeface="Arial Narrow" pitchFamily="34" charset="0"/>
                          <a:ea typeface="Calibri"/>
                          <a:cs typeface="Arial" pitchFamily="34" charset="0"/>
                        </a:rPr>
                        <a:t>, stimulate differentiation</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FDA approved </a:t>
                      </a:r>
                      <a:endParaRPr lang="en-SG" sz="1400" dirty="0" smtClean="0">
                        <a:latin typeface="Arial Narrow" pitchFamily="34" charset="0"/>
                        <a:ea typeface="Calibri"/>
                        <a:cs typeface="Arial" pitchFamily="34" charset="0"/>
                      </a:endParaRPr>
                    </a:p>
                    <a:p>
                      <a:pPr>
                        <a:lnSpc>
                          <a:spcPct val="115000"/>
                        </a:lnSpc>
                        <a:spcAft>
                          <a:spcPts val="0"/>
                        </a:spcAft>
                      </a:pPr>
                      <a:r>
                        <a:rPr lang="en-SG" sz="1400" dirty="0" smtClean="0">
                          <a:latin typeface="Arial Narrow" pitchFamily="34" charset="0"/>
                          <a:ea typeface="Calibri"/>
                          <a:cs typeface="Arial" pitchFamily="34" charset="0"/>
                        </a:rPr>
                        <a:t>Treat </a:t>
                      </a:r>
                      <a:r>
                        <a:rPr lang="en-SG" sz="1400" dirty="0">
                          <a:latin typeface="Arial Narrow" pitchFamily="34" charset="0"/>
                          <a:ea typeface="Calibri"/>
                          <a:cs typeface="Arial" pitchFamily="34" charset="0"/>
                        </a:rPr>
                        <a:t>oral </a:t>
                      </a:r>
                      <a:r>
                        <a:rPr lang="en-SG" sz="1400" dirty="0" err="1">
                          <a:latin typeface="Arial Narrow" pitchFamily="34" charset="0"/>
                          <a:ea typeface="Calibri"/>
                          <a:cs typeface="Arial" pitchFamily="34" charset="0"/>
                        </a:rPr>
                        <a:t>mucositis</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Arial Narrow" pitchFamily="34" charset="0"/>
                          <a:ea typeface="Calibri"/>
                          <a:cs typeface="Arial" pitchFamily="34" charset="0"/>
                        </a:rPr>
                        <a:t>USD$ 7500 </a:t>
                      </a:r>
                      <a:r>
                        <a:rPr lang="en-SG" sz="1400" dirty="0">
                          <a:latin typeface="Arial Narrow" pitchFamily="34" charset="0"/>
                          <a:ea typeface="Calibri"/>
                          <a:cs typeface="Arial" pitchFamily="34" charset="0"/>
                        </a:rPr>
                        <a:t>per </a:t>
                      </a:r>
                      <a:r>
                        <a:rPr lang="en-SG" sz="1400" dirty="0" smtClean="0">
                          <a:latin typeface="Arial Narrow" pitchFamily="34" charset="0"/>
                          <a:ea typeface="Calibri"/>
                          <a:cs typeface="Arial" pitchFamily="34" charset="0"/>
                        </a:rPr>
                        <a:t>treatment, variable</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Rash cough</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8723">
                <a:tc>
                  <a:txBody>
                    <a:bodyPr/>
                    <a:lstStyle/>
                    <a:p>
                      <a:pPr>
                        <a:lnSpc>
                          <a:spcPct val="115000"/>
                        </a:lnSpc>
                        <a:spcAft>
                          <a:spcPts val="0"/>
                        </a:spcAft>
                      </a:pPr>
                      <a:r>
                        <a:rPr lang="en-SG" sz="1400" b="1" dirty="0" smtClean="0">
                          <a:latin typeface="Arial Narrow" pitchFamily="34" charset="0"/>
                          <a:ea typeface="Calibri"/>
                          <a:cs typeface="Arial" pitchFamily="34" charset="0"/>
                        </a:rPr>
                        <a:t>EGF</a:t>
                      </a:r>
                    </a:p>
                    <a:p>
                      <a:pPr>
                        <a:lnSpc>
                          <a:spcPct val="115000"/>
                        </a:lnSpc>
                        <a:spcAft>
                          <a:spcPts val="0"/>
                        </a:spcAft>
                      </a:pPr>
                      <a:r>
                        <a:rPr lang="en-SG" sz="1000" b="1" dirty="0" smtClean="0">
                          <a:latin typeface="Arial Narrow" pitchFamily="34" charset="0"/>
                          <a:ea typeface="Calibri"/>
                          <a:cs typeface="Arial" pitchFamily="34" charset="0"/>
                        </a:rPr>
                        <a:t>-Epidermal </a:t>
                      </a:r>
                    </a:p>
                    <a:p>
                      <a:pPr>
                        <a:lnSpc>
                          <a:spcPct val="115000"/>
                        </a:lnSpc>
                        <a:spcAft>
                          <a:spcPts val="0"/>
                        </a:spcAft>
                      </a:pPr>
                      <a:r>
                        <a:rPr lang="en-SG" sz="1000" b="1" dirty="0" smtClean="0">
                          <a:latin typeface="Arial Narrow" pitchFamily="34" charset="0"/>
                          <a:ea typeface="Calibri"/>
                          <a:cs typeface="Arial" pitchFamily="34" charset="0"/>
                        </a:rPr>
                        <a:t>Growth</a:t>
                      </a:r>
                    </a:p>
                    <a:p>
                      <a:pPr>
                        <a:lnSpc>
                          <a:spcPct val="115000"/>
                        </a:lnSpc>
                        <a:spcAft>
                          <a:spcPts val="0"/>
                        </a:spcAft>
                      </a:pPr>
                      <a:r>
                        <a:rPr lang="en-SG" sz="1000" b="1" baseline="0" dirty="0" smtClean="0">
                          <a:latin typeface="Arial Narrow" pitchFamily="34" charset="0"/>
                          <a:ea typeface="Calibri"/>
                          <a:cs typeface="Arial" pitchFamily="34" charset="0"/>
                        </a:rPr>
                        <a:t> factor</a:t>
                      </a:r>
                      <a:endParaRPr lang="en-SG" sz="1000" b="1"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a:latin typeface="Arial Narrow" pitchFamily="34" charset="0"/>
                          <a:ea typeface="Calibri"/>
                          <a:cs typeface="Arial" pitchFamily="34" charset="0"/>
                        </a:rPr>
                        <a:t>Platelet, macrophages, keratinocytes</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a:latin typeface="Arial Narrow" pitchFamily="34" charset="0"/>
                          <a:ea typeface="Calibri"/>
                          <a:cs typeface="Arial" pitchFamily="34" charset="0"/>
                        </a:rPr>
                        <a:t>mitogenic for keratinocytes, fibroblasts, chemotactic for keratinocytes</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Arial Narrow" pitchFamily="34" charset="0"/>
                          <a:ea typeface="Calibri"/>
                          <a:cs typeface="Arial" pitchFamily="34" charset="0"/>
                        </a:rPr>
                        <a:t>Not FDA approved </a:t>
                      </a:r>
                      <a:r>
                        <a:rPr lang="en-SG" sz="1400" dirty="0">
                          <a:latin typeface="Arial Narrow" pitchFamily="34" charset="0"/>
                          <a:ea typeface="Calibri"/>
                          <a:cs typeface="Arial" pitchFamily="34" charset="0"/>
                        </a:rPr>
                        <a:t>Heber </a:t>
                      </a:r>
                      <a:r>
                        <a:rPr lang="en-SG" sz="1400" dirty="0" err="1">
                          <a:latin typeface="Arial Narrow" pitchFamily="34" charset="0"/>
                          <a:ea typeface="Calibri"/>
                          <a:cs typeface="Arial" pitchFamily="34" charset="0"/>
                        </a:rPr>
                        <a:t>Biotec</a:t>
                      </a:r>
                      <a:r>
                        <a:rPr lang="en-SG" sz="1400" dirty="0">
                          <a:latin typeface="Arial Narrow" pitchFamily="34" charset="0"/>
                          <a:ea typeface="Calibri"/>
                          <a:cs typeface="Arial" pitchFamily="34" charset="0"/>
                        </a:rPr>
                        <a:t>, Havana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Arial Narrow" pitchFamily="34" charset="0"/>
                          <a:ea typeface="Calibri"/>
                          <a:cs typeface="Arial" pitchFamily="34" charset="0"/>
                        </a:rPr>
                        <a:t>Insufficent</a:t>
                      </a:r>
                      <a:r>
                        <a:rPr lang="en-SG" sz="1400" dirty="0">
                          <a:latin typeface="Arial Narrow" pitchFamily="34" charset="0"/>
                          <a:ea typeface="Calibri"/>
                          <a:cs typeface="Arial" pitchFamily="34" charset="0"/>
                        </a:rPr>
                        <a:t> </a:t>
                      </a:r>
                      <a:r>
                        <a:rPr lang="en-SG" sz="1400" dirty="0" smtClean="0">
                          <a:latin typeface="Arial Narrow" pitchFamily="34" charset="0"/>
                          <a:ea typeface="Calibri"/>
                          <a:cs typeface="Arial" pitchFamily="34" charset="0"/>
                        </a:rPr>
                        <a:t>data, variable</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a:latin typeface="Arial Narrow" pitchFamily="34" charset="0"/>
                          <a:ea typeface="Calibri"/>
                          <a:cs typeface="Arial" pitchFamily="34" charset="0"/>
                        </a:rPr>
                        <a:t>Insufficent data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9703">
                <a:tc>
                  <a:txBody>
                    <a:bodyPr/>
                    <a:lstStyle/>
                    <a:p>
                      <a:pPr>
                        <a:lnSpc>
                          <a:spcPct val="115000"/>
                        </a:lnSpc>
                        <a:spcAft>
                          <a:spcPts val="0"/>
                        </a:spcAft>
                      </a:pPr>
                      <a:r>
                        <a:rPr lang="en-SG" sz="1400" b="1" dirty="0" smtClean="0">
                          <a:latin typeface="Arial Narrow" pitchFamily="34" charset="0"/>
                          <a:ea typeface="Calibri"/>
                          <a:cs typeface="Arial" pitchFamily="34" charset="0"/>
                        </a:rPr>
                        <a:t>FGF</a:t>
                      </a:r>
                    </a:p>
                    <a:p>
                      <a:pPr marL="0" marR="0" indent="0" algn="l" defTabSz="914400" rtl="0" eaLnBrk="1" fontAlgn="auto" latinLnBrk="0" hangingPunct="1">
                        <a:lnSpc>
                          <a:spcPct val="115000"/>
                        </a:lnSpc>
                        <a:spcBef>
                          <a:spcPts val="0"/>
                        </a:spcBef>
                        <a:spcAft>
                          <a:spcPts val="0"/>
                        </a:spcAft>
                        <a:buClrTx/>
                        <a:buSzTx/>
                        <a:buFontTx/>
                        <a:buNone/>
                        <a:tabLst/>
                        <a:defRPr/>
                      </a:pPr>
                      <a:r>
                        <a:rPr lang="en-SG" sz="1000" b="1" dirty="0" smtClean="0">
                          <a:latin typeface="Arial Narrow" pitchFamily="34" charset="0"/>
                          <a:ea typeface="Calibri"/>
                          <a:cs typeface="Arial" pitchFamily="34" charset="0"/>
                        </a:rPr>
                        <a:t>-Fibroblast growth</a:t>
                      </a:r>
                      <a:r>
                        <a:rPr lang="en-SG" sz="1000" b="1" baseline="0" dirty="0" smtClean="0">
                          <a:latin typeface="Arial Narrow" pitchFamily="34" charset="0"/>
                          <a:ea typeface="Calibri"/>
                          <a:cs typeface="Arial" pitchFamily="34" charset="0"/>
                        </a:rPr>
                        <a:t> factor</a:t>
                      </a:r>
                      <a:endParaRPr lang="en-SG" sz="1000" b="1" dirty="0" smtClean="0">
                        <a:latin typeface="Arial Narrow" pitchFamily="34" charset="0"/>
                        <a:ea typeface="Calibri"/>
                        <a:cs typeface="Arial" pitchFamily="34" charset="0"/>
                      </a:endParaRPr>
                    </a:p>
                    <a:p>
                      <a:pPr>
                        <a:lnSpc>
                          <a:spcPct val="115000"/>
                        </a:lnSpc>
                        <a:spcAft>
                          <a:spcPts val="0"/>
                        </a:spcAft>
                      </a:pPr>
                      <a:endParaRPr lang="en-SG" sz="1400" b="1"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Macrophages, mast cells, lymphocytes, endothelial </a:t>
                      </a:r>
                      <a:r>
                        <a:rPr lang="en-SG" sz="1400" dirty="0" smtClean="0">
                          <a:latin typeface="Arial Narrow" pitchFamily="34" charset="0"/>
                          <a:ea typeface="Calibri"/>
                          <a:cs typeface="Arial" pitchFamily="34" charset="0"/>
                        </a:rPr>
                        <a:t>fibroblasts</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a:latin typeface="Arial Narrow" pitchFamily="34" charset="0"/>
                          <a:ea typeface="Calibri"/>
                          <a:cs typeface="Arial" pitchFamily="34" charset="0"/>
                        </a:rPr>
                        <a:t>Chemotactic and </a:t>
                      </a:r>
                      <a:r>
                        <a:rPr lang="en-SG" sz="1400" dirty="0" err="1">
                          <a:latin typeface="Arial Narrow" pitchFamily="34" charset="0"/>
                          <a:ea typeface="Calibri"/>
                          <a:cs typeface="Arial" pitchFamily="34" charset="0"/>
                        </a:rPr>
                        <a:t>mitogenic</a:t>
                      </a:r>
                      <a:r>
                        <a:rPr lang="en-SG" sz="1400" dirty="0">
                          <a:latin typeface="Arial Narrow" pitchFamily="34" charset="0"/>
                          <a:ea typeface="Calibri"/>
                          <a:cs typeface="Arial" pitchFamily="34" charset="0"/>
                        </a:rPr>
                        <a:t> for keratinocytes, fibroblasts, proliferation, angiogenesis, </a:t>
                      </a:r>
                      <a:r>
                        <a:rPr lang="en-SG" sz="1400" dirty="0" smtClean="0">
                          <a:latin typeface="Arial Narrow" pitchFamily="34" charset="0"/>
                          <a:ea typeface="Calibri"/>
                          <a:cs typeface="Arial" pitchFamily="34" charset="0"/>
                        </a:rPr>
                        <a:t>matrix deposition.</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Arial Narrow" pitchFamily="34" charset="0"/>
                          <a:ea typeface="Calibri"/>
                          <a:cs typeface="Arial" pitchFamily="34" charset="0"/>
                        </a:rPr>
                        <a:t>Not FDA approved </a:t>
                      </a:r>
                      <a:endParaRPr lang="en-SG" sz="1400" b="1" dirty="0" smtClean="0">
                        <a:latin typeface="Arial Narrow" pitchFamily="34" charset="0"/>
                        <a:ea typeface="Calibri"/>
                        <a:cs typeface="Arial" pitchFamily="34" charset="0"/>
                      </a:endParaRPr>
                    </a:p>
                    <a:p>
                      <a:pPr>
                        <a:lnSpc>
                          <a:spcPct val="115000"/>
                        </a:lnSpc>
                        <a:spcAft>
                          <a:spcPts val="0"/>
                        </a:spcAft>
                      </a:pPr>
                      <a:r>
                        <a:rPr lang="en-SG" sz="1400" b="0" dirty="0" smtClean="0">
                          <a:latin typeface="Arial Narrow" pitchFamily="34" charset="0"/>
                          <a:ea typeface="Calibri"/>
                          <a:cs typeface="Arial" pitchFamily="34" charset="0"/>
                        </a:rPr>
                        <a:t>-</a:t>
                      </a:r>
                      <a:r>
                        <a:rPr lang="en-SG" sz="1400" dirty="0" err="1" smtClean="0">
                          <a:latin typeface="Arial Narrow" pitchFamily="34" charset="0"/>
                          <a:ea typeface="Calibri"/>
                          <a:cs typeface="Arial" pitchFamily="34" charset="0"/>
                        </a:rPr>
                        <a:t>Fiblast</a:t>
                      </a:r>
                      <a:r>
                        <a:rPr lang="en-SG" sz="1400" dirty="0" smtClean="0">
                          <a:latin typeface="Arial Narrow" pitchFamily="34" charset="0"/>
                          <a:ea typeface="Calibri"/>
                          <a:cs typeface="Arial" pitchFamily="34" charset="0"/>
                        </a:rPr>
                        <a:t> </a:t>
                      </a:r>
                      <a:r>
                        <a:rPr lang="en-SG" sz="1400" dirty="0">
                          <a:latin typeface="Arial Narrow" pitchFamily="34" charset="0"/>
                          <a:ea typeface="Calibri"/>
                          <a:cs typeface="Arial" pitchFamily="34" charset="0"/>
                        </a:rPr>
                        <a:t>Spray, Japan</a:t>
                      </a:r>
                    </a:p>
                    <a:p>
                      <a:pPr>
                        <a:lnSpc>
                          <a:spcPct val="115000"/>
                        </a:lnSpc>
                        <a:spcAft>
                          <a:spcPts val="0"/>
                        </a:spcAft>
                      </a:pPr>
                      <a:r>
                        <a:rPr lang="en-SG" sz="1400" dirty="0" smtClean="0">
                          <a:latin typeface="Arial Narrow" pitchFamily="34" charset="0"/>
                          <a:ea typeface="Calibri"/>
                          <a:cs typeface="Arial" pitchFamily="34" charset="0"/>
                        </a:rPr>
                        <a:t>-</a:t>
                      </a:r>
                      <a:r>
                        <a:rPr lang="en-SG" sz="1400" dirty="0" err="1" smtClean="0">
                          <a:latin typeface="Arial Narrow" pitchFamily="34" charset="0"/>
                          <a:ea typeface="Calibri"/>
                          <a:cs typeface="Arial" pitchFamily="34" charset="0"/>
                        </a:rPr>
                        <a:t>Torita</a:t>
                      </a:r>
                      <a:r>
                        <a:rPr lang="en-SG" sz="1400" dirty="0" smtClean="0">
                          <a:latin typeface="Arial Narrow" pitchFamily="34" charset="0"/>
                          <a:ea typeface="Calibri"/>
                          <a:cs typeface="Arial" pitchFamily="34" charset="0"/>
                        </a:rPr>
                        <a:t>  </a:t>
                      </a:r>
                      <a:r>
                        <a:rPr lang="en-SG" sz="1400" dirty="0" err="1" smtClean="0">
                          <a:latin typeface="Arial Narrow" pitchFamily="34" charset="0"/>
                          <a:ea typeface="Calibri"/>
                          <a:cs typeface="Arial" pitchFamily="34" charset="0"/>
                        </a:rPr>
                        <a:t>Biopharma</a:t>
                      </a:r>
                      <a:r>
                        <a:rPr lang="en-SG" sz="1400" dirty="0">
                          <a:latin typeface="Arial Narrow" pitchFamily="34" charset="0"/>
                          <a:ea typeface="Calibri"/>
                          <a:cs typeface="Arial" pitchFamily="34" charset="0"/>
                        </a:rPr>
                        <a:t>, China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err="1">
                          <a:latin typeface="Arial Narrow" pitchFamily="34" charset="0"/>
                          <a:ea typeface="Calibri"/>
                          <a:cs typeface="Arial" pitchFamily="34" charset="0"/>
                        </a:rPr>
                        <a:t>Insufficent</a:t>
                      </a:r>
                      <a:r>
                        <a:rPr lang="en-SG" sz="1400" dirty="0">
                          <a:latin typeface="Arial Narrow" pitchFamily="34" charset="0"/>
                          <a:ea typeface="Calibri"/>
                          <a:cs typeface="Arial" pitchFamily="34" charset="0"/>
                        </a:rPr>
                        <a:t> </a:t>
                      </a:r>
                      <a:r>
                        <a:rPr lang="en-SG" sz="1400" dirty="0" smtClean="0">
                          <a:latin typeface="Arial Narrow" pitchFamily="34" charset="0"/>
                          <a:ea typeface="Calibri"/>
                          <a:cs typeface="Arial" pitchFamily="34" charset="0"/>
                        </a:rPr>
                        <a:t>data, variable</a:t>
                      </a:r>
                      <a:endParaRPr lang="en-SG" sz="1400" dirty="0">
                        <a:latin typeface="Arial Narrow" pitchFamily="34" charset="0"/>
                        <a:ea typeface="Calibri"/>
                        <a:cs typeface="Arial" pitchFamily="34" charset="0"/>
                      </a:endParaRP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dirty="0" smtClean="0">
                          <a:latin typeface="Arial Narrow" pitchFamily="34" charset="0"/>
                          <a:ea typeface="Calibri"/>
                          <a:cs typeface="Arial" pitchFamily="34" charset="0"/>
                        </a:rPr>
                        <a:t>Insufficient </a:t>
                      </a:r>
                      <a:r>
                        <a:rPr lang="en-SG" sz="1400" dirty="0">
                          <a:latin typeface="Arial Narrow" pitchFamily="34" charset="0"/>
                          <a:ea typeface="Calibri"/>
                          <a:cs typeface="Arial" pitchFamily="34" charset="0"/>
                        </a:rPr>
                        <a:t>data</a:t>
                      </a:r>
                    </a:p>
                  </a:txBody>
                  <a:tcPr marL="41849" marR="418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8" name="Picture 54" descr="http://www.drugswell.com/wow/images/uploads/+LEUCOMA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292" y="2598726"/>
            <a:ext cx="7635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6" descr="http://www.lifesciencesfoundation.org/content/media/2011/10/10/1991_Neupogen_mims.co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405" y="2090726"/>
            <a:ext cx="4302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8" descr="http://www.medicalook.com/reviews/Regrane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5698" y="3460738"/>
            <a:ext cx="771525"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0" descr="http://www.oneyao.net/uploadfile/article/uploadfile/201110/2011102606342456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0698" y="4749788"/>
            <a:ext cx="11017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2" descr="http://desmond.imageshack.us/Himg53/scaled.php?server=53&amp;filename=0acomheberprotet8.jpg&amp;res=land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205" y="5292713"/>
            <a:ext cx="48895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4" descr="http://www.sorashido.com/products/photos/sp001394m.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91900" y="6242613"/>
            <a:ext cx="675399" cy="61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5701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968" y="-149813"/>
            <a:ext cx="8229600" cy="1143000"/>
          </a:xfrm>
        </p:spPr>
        <p:txBody>
          <a:bodyPr/>
          <a:lstStyle/>
          <a:p>
            <a:r>
              <a:rPr lang="en-US" b="1" dirty="0" smtClean="0"/>
              <a:t>Material and Methods</a:t>
            </a:r>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985285775"/>
              </p:ext>
            </p:extLst>
          </p:nvPr>
        </p:nvGraphicFramePr>
        <p:xfrm>
          <a:off x="76200" y="807147"/>
          <a:ext cx="8950325" cy="6014722"/>
        </p:xfrm>
        <a:graphic>
          <a:graphicData uri="http://schemas.openxmlformats.org/drawingml/2006/table">
            <a:tbl>
              <a:tblPr/>
              <a:tblGrid>
                <a:gridCol w="1274763"/>
                <a:gridCol w="7675562"/>
              </a:tblGrid>
              <a:tr h="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Protocol</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libri"/>
                          <a:ea typeface="Calibri" charset="0"/>
                          <a:cs typeface="Calibri"/>
                        </a:rPr>
                        <a:t>According to Cochrane and PRISMA</a:t>
                      </a:r>
                      <a:r>
                        <a:rPr kumimoji="0" lang="en-US" sz="1400" b="0" i="0" u="none" strike="noStrike" cap="none" normalizeH="0" baseline="30000" dirty="0">
                          <a:ln>
                            <a:noFill/>
                          </a:ln>
                          <a:solidFill>
                            <a:schemeClr val="tx1"/>
                          </a:solidFill>
                          <a:effectLst/>
                          <a:latin typeface="Calibri"/>
                          <a:ea typeface="Calibri" charset="0"/>
                          <a:cs typeface="Calibri"/>
                        </a:rPr>
                        <a:t>5</a:t>
                      </a:r>
                      <a:r>
                        <a:rPr kumimoji="0" lang="en-US" sz="1400" b="0" i="0" u="none" strike="noStrike" cap="none" normalizeH="0" baseline="0" dirty="0">
                          <a:ln>
                            <a:noFill/>
                          </a:ln>
                          <a:solidFill>
                            <a:schemeClr val="tx1"/>
                          </a:solidFill>
                          <a:effectLst/>
                          <a:latin typeface="Calibri"/>
                          <a:ea typeface="Calibri" charset="0"/>
                          <a:cs typeface="Calibri"/>
                        </a:rPr>
                        <a:t> guidelines</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69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Eligibility/ Inclusion  Criteria</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alibri"/>
                          <a:ea typeface="Calibri" charset="0"/>
                          <a:cs typeface="Calibri"/>
                        </a:rPr>
                        <a:t>Patient:</a:t>
                      </a:r>
                      <a:r>
                        <a:rPr kumimoji="0" lang="en-US" sz="1400" b="0" i="0" u="none" strike="noStrike" cap="none" normalizeH="0" baseline="0" dirty="0">
                          <a:ln>
                            <a:noFill/>
                          </a:ln>
                          <a:solidFill>
                            <a:schemeClr val="tx1"/>
                          </a:solidFill>
                          <a:effectLst/>
                          <a:latin typeface="Calibri"/>
                          <a:ea typeface="Calibri" charset="0"/>
                          <a:cs typeface="Calibri"/>
                        </a:rPr>
                        <a:t> Humans with wounds </a:t>
                      </a:r>
                      <a:r>
                        <a:rPr kumimoji="0" lang="en-US" sz="1400" b="1" i="0" u="none" strike="noStrike" cap="none" normalizeH="0" baseline="0" dirty="0">
                          <a:ln>
                            <a:noFill/>
                          </a:ln>
                          <a:solidFill>
                            <a:schemeClr val="tx1"/>
                          </a:solidFill>
                          <a:effectLst/>
                          <a:latin typeface="Calibri"/>
                          <a:ea typeface="Calibri" charset="0"/>
                          <a:cs typeface="Calibri"/>
                        </a:rPr>
                        <a:t>Intervention</a:t>
                      </a:r>
                      <a:r>
                        <a:rPr kumimoji="0" lang="en-US" sz="1400" b="0" i="0" u="none" strike="noStrike" cap="none" normalizeH="0" baseline="0" dirty="0">
                          <a:ln>
                            <a:noFill/>
                          </a:ln>
                          <a:solidFill>
                            <a:schemeClr val="tx1"/>
                          </a:solidFill>
                          <a:effectLst/>
                          <a:latin typeface="Calibri"/>
                          <a:ea typeface="Calibri" charset="0"/>
                          <a:cs typeface="Calibri"/>
                        </a:rPr>
                        <a:t>- clinical </a:t>
                      </a:r>
                      <a:r>
                        <a:rPr kumimoji="0" lang="en-US" sz="1400" b="0" i="0" u="none" strike="noStrike" cap="none" normalizeH="0" baseline="0" dirty="0" err="1">
                          <a:ln>
                            <a:noFill/>
                          </a:ln>
                          <a:solidFill>
                            <a:schemeClr val="tx1"/>
                          </a:solidFill>
                          <a:effectLst/>
                          <a:latin typeface="Calibri"/>
                          <a:ea typeface="Calibri" charset="0"/>
                          <a:cs typeface="Calibri"/>
                        </a:rPr>
                        <a:t>randomised</a:t>
                      </a:r>
                      <a:r>
                        <a:rPr kumimoji="0" lang="en-US" sz="1400" b="0" i="0" u="none" strike="noStrike" cap="none" normalizeH="0" baseline="0" dirty="0">
                          <a:ln>
                            <a:noFill/>
                          </a:ln>
                          <a:solidFill>
                            <a:schemeClr val="tx1"/>
                          </a:solidFill>
                          <a:effectLst/>
                          <a:latin typeface="Calibri"/>
                          <a:ea typeface="Calibri" charset="0"/>
                          <a:cs typeface="Calibri"/>
                        </a:rPr>
                        <a:t> control trials (RCTs) of growth factors in wound healing </a:t>
                      </a:r>
                      <a:r>
                        <a:rPr kumimoji="0" lang="en-US" sz="1400" b="1" i="0" u="none" strike="noStrike" cap="none" normalizeH="0" baseline="0" dirty="0">
                          <a:ln>
                            <a:noFill/>
                          </a:ln>
                          <a:solidFill>
                            <a:schemeClr val="tx1"/>
                          </a:solidFill>
                          <a:effectLst/>
                          <a:latin typeface="Calibri"/>
                          <a:ea typeface="Calibri" charset="0"/>
                          <a:cs typeface="Calibri"/>
                        </a:rPr>
                        <a:t>Control-</a:t>
                      </a:r>
                      <a:r>
                        <a:rPr kumimoji="0" lang="en-US" sz="1400" b="0" i="0" u="none" strike="noStrike" cap="none" normalizeH="0" baseline="0" dirty="0">
                          <a:ln>
                            <a:noFill/>
                          </a:ln>
                          <a:solidFill>
                            <a:schemeClr val="tx1"/>
                          </a:solidFill>
                          <a:effectLst/>
                          <a:latin typeface="Calibri"/>
                          <a:ea typeface="Calibri" charset="0"/>
                          <a:cs typeface="Calibri"/>
                        </a:rPr>
                        <a:t>Placebo or standard care</a:t>
                      </a:r>
                      <a:r>
                        <a:rPr kumimoji="0" lang="en-US" sz="1400" b="1" i="0" u="none" strike="noStrike" cap="none" normalizeH="0" baseline="0" dirty="0">
                          <a:ln>
                            <a:noFill/>
                          </a:ln>
                          <a:solidFill>
                            <a:schemeClr val="tx1"/>
                          </a:solidFill>
                          <a:effectLst/>
                          <a:latin typeface="Calibri"/>
                          <a:ea typeface="Calibri" charset="0"/>
                          <a:cs typeface="Calibri"/>
                        </a:rPr>
                        <a:t> Outcome</a:t>
                      </a:r>
                      <a:r>
                        <a:rPr kumimoji="0" lang="en-US" sz="1400" b="0" i="0" u="none" strike="noStrike" cap="none" normalizeH="0" baseline="0" dirty="0">
                          <a:ln>
                            <a:noFill/>
                          </a:ln>
                          <a:solidFill>
                            <a:schemeClr val="tx1"/>
                          </a:solidFill>
                          <a:effectLst/>
                          <a:latin typeface="Calibri"/>
                          <a:ea typeface="Calibri" charset="0"/>
                          <a:cs typeface="Calibri"/>
                        </a:rPr>
                        <a:t>-Percentage healed wound areas and time taken. Studies of all languages considered </a:t>
                      </a:r>
                      <a:r>
                        <a:rPr kumimoji="0" lang="en-US" sz="1400" b="1" i="0" u="none" strike="noStrike" cap="none" normalizeH="0" baseline="0" dirty="0">
                          <a:ln>
                            <a:noFill/>
                          </a:ln>
                          <a:solidFill>
                            <a:schemeClr val="tx1"/>
                          </a:solidFill>
                          <a:effectLst/>
                          <a:latin typeface="Calibri"/>
                          <a:ea typeface="Calibri" charset="0"/>
                          <a:cs typeface="Calibri"/>
                        </a:rPr>
                        <a:t>Exclusion criteria: </a:t>
                      </a:r>
                      <a:r>
                        <a:rPr kumimoji="0" lang="en-US" sz="1400" b="0" i="0" u="none" strike="noStrike" cap="none" normalizeH="0" baseline="0" dirty="0">
                          <a:ln>
                            <a:noFill/>
                          </a:ln>
                          <a:solidFill>
                            <a:schemeClr val="tx1"/>
                          </a:solidFill>
                          <a:effectLst/>
                          <a:latin typeface="Calibri"/>
                          <a:ea typeface="Calibri" charset="0"/>
                          <a:cs typeface="Calibri"/>
                        </a:rPr>
                        <a:t>animal trials, non-RCTs </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810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Search</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libri"/>
                          <a:ea typeface="Calibri" charset="0"/>
                          <a:cs typeface="Calibri"/>
                        </a:rPr>
                        <a:t>Three independent authors independently searched Cochrane Wounds Group </a:t>
                      </a:r>
                      <a:r>
                        <a:rPr kumimoji="0" lang="en-US" sz="1400" b="0" i="0" u="none" strike="noStrike" cap="none" normalizeH="0" baseline="0" dirty="0" err="1">
                          <a:ln>
                            <a:noFill/>
                          </a:ln>
                          <a:solidFill>
                            <a:schemeClr val="tx1"/>
                          </a:solidFill>
                          <a:effectLst/>
                          <a:latin typeface="Calibri"/>
                          <a:ea typeface="Calibri" charset="0"/>
                          <a:cs typeface="Calibri"/>
                        </a:rPr>
                        <a:t>Specialised</a:t>
                      </a:r>
                      <a:r>
                        <a:rPr kumimoji="0" lang="en-US" sz="1400" b="0" i="0" u="none" strike="noStrike" cap="none" normalizeH="0" baseline="0" dirty="0">
                          <a:ln>
                            <a:noFill/>
                          </a:ln>
                          <a:solidFill>
                            <a:schemeClr val="tx1"/>
                          </a:solidFill>
                          <a:effectLst/>
                          <a:latin typeface="Calibri"/>
                          <a:ea typeface="Calibri" charset="0"/>
                          <a:cs typeface="Calibri"/>
                        </a:rPr>
                        <a:t> Register, the Cochrane Central Register of Controlled Trials (CENTRAL),</a:t>
                      </a:r>
                      <a:r>
                        <a:rPr kumimoji="0" lang="en-US" sz="1400" b="0" i="1" u="none" strike="noStrike" cap="none" normalizeH="0" baseline="0" dirty="0">
                          <a:ln>
                            <a:noFill/>
                          </a:ln>
                          <a:solidFill>
                            <a:schemeClr val="tx1"/>
                          </a:solidFill>
                          <a:effectLst/>
                          <a:latin typeface="Calibri"/>
                          <a:ea typeface="Calibri" charset="0"/>
                          <a:cs typeface="Calibri"/>
                        </a:rPr>
                        <a:t> Ovid MEDLINE, </a:t>
                      </a:r>
                      <a:r>
                        <a:rPr kumimoji="0" lang="en-US" sz="1400" b="0" i="0" u="none" strike="noStrike" cap="none" normalizeH="0" baseline="0" dirty="0">
                          <a:ln>
                            <a:noFill/>
                          </a:ln>
                          <a:solidFill>
                            <a:schemeClr val="tx1"/>
                          </a:solidFill>
                          <a:effectLst/>
                          <a:latin typeface="Calibri"/>
                          <a:ea typeface="Calibri" charset="0"/>
                          <a:cs typeface="Calibri"/>
                        </a:rPr>
                        <a:t>EMBASE and </a:t>
                      </a:r>
                      <a:r>
                        <a:rPr kumimoji="0" lang="en-US" sz="1400" b="0" i="0" u="none" strike="noStrike" cap="none" normalizeH="0" baseline="0" dirty="0" err="1">
                          <a:ln>
                            <a:noFill/>
                          </a:ln>
                          <a:solidFill>
                            <a:schemeClr val="tx1"/>
                          </a:solidFill>
                          <a:effectLst/>
                          <a:latin typeface="Calibri"/>
                          <a:ea typeface="Calibri" charset="0"/>
                          <a:cs typeface="Calibri"/>
                        </a:rPr>
                        <a:t>Pubmed</a:t>
                      </a:r>
                      <a:r>
                        <a:rPr kumimoji="0" lang="en-US" sz="1400" b="0" i="0" u="none" strike="noStrike" cap="none" normalizeH="0" baseline="0" dirty="0">
                          <a:ln>
                            <a:noFill/>
                          </a:ln>
                          <a:solidFill>
                            <a:schemeClr val="tx1"/>
                          </a:solidFill>
                          <a:effectLst/>
                          <a:latin typeface="Calibri"/>
                          <a:ea typeface="Calibri" charset="0"/>
                          <a:cs typeface="Calibri"/>
                        </a:rPr>
                        <a:t> (up to 07/07/2012) using combinations keywords “randomized, wound, growth factor, FGF, EGF, GCSF,  PR, KGF, VEGF before compilation.</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37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Data Collection Process</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a:ea typeface="Calibri" charset="0"/>
                          <a:cs typeface="Calibri"/>
                        </a:rPr>
                        <a:t>Three independent authors independently assessed trial eligibility, methodological quality and extracted data from eligible studies</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37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Data Items</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a:ea typeface="Calibri" charset="0"/>
                          <a:cs typeface="Calibri"/>
                        </a:rPr>
                        <a:t>Study Information extracted included PICOs (Patient characteristics, Wound type, Intervention type, Comparison/Control and outcome measures)</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Risk of bias in studies</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a:ea typeface="Calibri" charset="0"/>
                          <a:cs typeface="Calibri"/>
                        </a:rPr>
                        <a:t>Three independent authors assessed adequacy of randomization, concealment of allocation, blinding of patients, health care providers, data collectors, outcome assessors and loss to follow up </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874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Summary measures</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Calibri"/>
                          <a:ea typeface="Calibri" charset="0"/>
                          <a:cs typeface="Calibri"/>
                        </a:rPr>
                        <a:t>Risk ratio of percentage of Wounds completely healed by trial endpoint </a:t>
                      </a:r>
                      <a:r>
                        <a:rPr kumimoji="0" lang="en-US" sz="1400" b="0" i="0" u="none" strike="noStrike" cap="none" normalizeH="0" baseline="0">
                          <a:ln>
                            <a:noFill/>
                          </a:ln>
                          <a:solidFill>
                            <a:schemeClr val="tx1"/>
                          </a:solidFill>
                          <a:effectLst/>
                          <a:latin typeface="Calibri"/>
                          <a:ea typeface="Calibri" charset="0"/>
                          <a:cs typeface="Calibri"/>
                        </a:rPr>
                        <a:t>was the primary measure of treatment effects. </a:t>
                      </a: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a:ea typeface="Calibri" charset="0"/>
                          <a:cs typeface="Calibri"/>
                        </a:rPr>
                        <a:t>Others included </a:t>
                      </a:r>
                      <a:r>
                        <a:rPr kumimoji="0" lang="en-US" sz="1400" b="1" i="1" u="none" strike="noStrike" cap="none" normalizeH="0" baseline="0">
                          <a:ln>
                            <a:noFill/>
                          </a:ln>
                          <a:solidFill>
                            <a:schemeClr val="tx1"/>
                          </a:solidFill>
                          <a:effectLst/>
                          <a:latin typeface="Calibri"/>
                          <a:ea typeface="Calibri" charset="0"/>
                          <a:cs typeface="Calibri"/>
                        </a:rPr>
                        <a:t>mean difference in mean days to complete wound healing</a:t>
                      </a:r>
                      <a:r>
                        <a:rPr kumimoji="0" lang="en-US" sz="1400" b="1" i="0" u="none" strike="noStrike" cap="none" normalizeH="0" baseline="0">
                          <a:ln>
                            <a:noFill/>
                          </a:ln>
                          <a:solidFill>
                            <a:schemeClr val="tx1"/>
                          </a:solidFill>
                          <a:effectLst/>
                          <a:latin typeface="Calibri"/>
                          <a:ea typeface="Calibri" charset="0"/>
                          <a:cs typeface="Calibri"/>
                        </a:rPr>
                        <a:t> and </a:t>
                      </a:r>
                      <a:r>
                        <a:rPr kumimoji="0" lang="en-US" sz="1400" b="1" i="1" u="none" strike="noStrike" cap="none" normalizeH="0" baseline="0">
                          <a:ln>
                            <a:noFill/>
                          </a:ln>
                          <a:solidFill>
                            <a:schemeClr val="tx1"/>
                          </a:solidFill>
                          <a:effectLst/>
                          <a:latin typeface="Calibri"/>
                          <a:ea typeface="Calibri" charset="0"/>
                          <a:cs typeface="Calibri"/>
                        </a:rPr>
                        <a:t>risk ratio of Median wound area healed by trial endpoin</a:t>
                      </a:r>
                      <a:r>
                        <a:rPr kumimoji="0" lang="en-US" sz="1400" b="0" i="1" u="none" strike="noStrike" cap="none" normalizeH="0" baseline="0">
                          <a:ln>
                            <a:noFill/>
                          </a:ln>
                          <a:solidFill>
                            <a:schemeClr val="tx1"/>
                          </a:solidFill>
                          <a:effectLst/>
                          <a:latin typeface="Calibri"/>
                          <a:ea typeface="Calibri" charset="0"/>
                          <a:cs typeface="Calibri"/>
                        </a:rPr>
                        <a:t>t</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175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Synthesis of results/ Risk of bias across studies</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a:ea typeface="Calibri" charset="0"/>
                          <a:cs typeface="Calibri"/>
                        </a:rPr>
                        <a:t>Heterogeneity was tested using measure of Inconsistency I</a:t>
                      </a:r>
                      <a:r>
                        <a:rPr kumimoji="0" lang="en-US" sz="1400" b="0" i="0" u="none" strike="noStrike" cap="none" normalizeH="0" baseline="30000">
                          <a:ln>
                            <a:noFill/>
                          </a:ln>
                          <a:solidFill>
                            <a:schemeClr val="tx1"/>
                          </a:solidFill>
                          <a:effectLst/>
                          <a:latin typeface="Calibri"/>
                          <a:ea typeface="Calibri" charset="0"/>
                          <a:cs typeface="Calibri"/>
                        </a:rPr>
                        <a:t>2</a:t>
                      </a:r>
                      <a:r>
                        <a:rPr kumimoji="0" lang="en-US" sz="1400" b="0" i="0" u="none" strike="noStrike" cap="none" normalizeH="0" baseline="0">
                          <a:ln>
                            <a:noFill/>
                          </a:ln>
                          <a:solidFill>
                            <a:schemeClr val="tx1"/>
                          </a:solidFill>
                          <a:effectLst/>
                          <a:latin typeface="Calibri"/>
                          <a:ea typeface="Calibri" charset="0"/>
                          <a:cs typeface="Calibri"/>
                        </a:rPr>
                        <a:t> and publication bias via funnel plots. We reported risk ratio (RR) for dichotomous outcomes and mean differences (MD) for continuous outcomes, with 95% confidence intervals (CI). In low or no heterogeneity: a fixed-effect model. In cases of heterogeneity: random effects model</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37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alibri"/>
                          <a:ea typeface="Calibri" charset="0"/>
                          <a:cs typeface="Calibri"/>
                        </a:rPr>
                        <a:t>Additional analyses</a:t>
                      </a:r>
                      <a:endParaRPr kumimoji="0" lang="en-US" sz="1400" b="0" i="0" u="none" strike="noStrike" cap="none" normalizeH="0" baseline="0">
                        <a:ln>
                          <a:noFill/>
                        </a:ln>
                        <a:solidFill>
                          <a:schemeClr val="tx1"/>
                        </a:solidFill>
                        <a:effectLst/>
                        <a:latin typeface="Calibri"/>
                        <a:ea typeface="Calibri" charset="0"/>
                        <a:cs typeface="Calibri"/>
                      </a:endParaRP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libri"/>
                          <a:ea typeface="Calibri" charset="0"/>
                          <a:cs typeface="Calibri"/>
                        </a:rPr>
                        <a:t>Sensitivity, subgroup analysis, meta-regression were not performed to avoid over interpretation in view of limited studies.</a:t>
                      </a:r>
                    </a:p>
                  </a:txBody>
                  <a:tcPr marL="57825" marR="5782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458639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27"/>
          <p:cNvGrpSpPr>
            <a:grpSpLocks/>
          </p:cNvGrpSpPr>
          <p:nvPr/>
        </p:nvGrpSpPr>
        <p:grpSpPr bwMode="auto">
          <a:xfrm>
            <a:off x="0" y="488659"/>
            <a:ext cx="9144000" cy="6243637"/>
            <a:chOff x="0" y="0"/>
            <a:chExt cx="9144000" cy="6244151"/>
          </a:xfrm>
        </p:grpSpPr>
        <p:sp>
          <p:nvSpPr>
            <p:cNvPr id="5" name="TextBox 75"/>
            <p:cNvSpPr txBox="1">
              <a:spLocks noChangeArrowheads="1"/>
            </p:cNvSpPr>
            <p:nvPr/>
          </p:nvSpPr>
          <p:spPr bwMode="auto">
            <a:xfrm>
              <a:off x="1074738" y="5782189"/>
              <a:ext cx="8069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as outcomes non comparable or single RCT with no other fellow RCT for comparison</a:t>
              </a:r>
              <a:br>
                <a:rPr lang="en-US" sz="1200"/>
              </a:br>
              <a:r>
                <a:rPr lang="en-US" sz="1200"/>
                <a:t>PR: Platelet releasate        VEGF (Vascular Endothelial Growth Factor)</a:t>
              </a:r>
            </a:p>
          </p:txBody>
        </p:sp>
        <p:grpSp>
          <p:nvGrpSpPr>
            <p:cNvPr id="6" name="Group 82"/>
            <p:cNvGrpSpPr>
              <a:grpSpLocks/>
            </p:cNvGrpSpPr>
            <p:nvPr/>
          </p:nvGrpSpPr>
          <p:grpSpPr bwMode="auto">
            <a:xfrm>
              <a:off x="0" y="0"/>
              <a:ext cx="8976798" cy="5857339"/>
              <a:chOff x="0" y="0"/>
              <a:chExt cx="8976798" cy="5857339"/>
            </a:xfrm>
          </p:grpSpPr>
          <p:sp>
            <p:nvSpPr>
              <p:cNvPr id="7" name="TextBox 1"/>
              <p:cNvSpPr txBox="1">
                <a:spLocks noChangeArrowheads="1"/>
              </p:cNvSpPr>
              <p:nvPr/>
            </p:nvSpPr>
            <p:spPr bwMode="auto">
              <a:xfrm>
                <a:off x="0" y="0"/>
                <a:ext cx="811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dirty="0"/>
                  <a:t>PRISMA  Guideline (Preferred Reporting Items for Systematic Review and Meta- Analyses)</a:t>
                </a:r>
                <a:r>
                  <a:rPr lang="en-US" sz="1200" baseline="30000" dirty="0"/>
                  <a:t>5</a:t>
                </a:r>
                <a:r>
                  <a:rPr lang="en-US" sz="1200" dirty="0"/>
                  <a:t> </a:t>
                </a:r>
              </a:p>
            </p:txBody>
          </p:sp>
          <p:sp>
            <p:nvSpPr>
              <p:cNvPr id="8" name="TextBox 3"/>
              <p:cNvSpPr txBox="1">
                <a:spLocks noChangeArrowheads="1"/>
              </p:cNvSpPr>
              <p:nvPr/>
            </p:nvSpPr>
            <p:spPr bwMode="auto">
              <a:xfrm>
                <a:off x="1619250" y="228600"/>
                <a:ext cx="4405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Lit Search (Databases Pudmed EMBASE Cochrane)</a:t>
                </a:r>
              </a:p>
            </p:txBody>
          </p:sp>
          <p:grpSp>
            <p:nvGrpSpPr>
              <p:cNvPr id="11" name="Group 85"/>
              <p:cNvGrpSpPr>
                <a:grpSpLocks/>
              </p:cNvGrpSpPr>
              <p:nvPr/>
            </p:nvGrpSpPr>
            <p:grpSpPr bwMode="auto">
              <a:xfrm>
                <a:off x="915473" y="504824"/>
                <a:ext cx="8061325" cy="5352515"/>
                <a:chOff x="838200" y="878422"/>
                <a:chExt cx="8061325" cy="5352516"/>
              </a:xfrm>
            </p:grpSpPr>
            <p:sp>
              <p:nvSpPr>
                <p:cNvPr id="13" name="TextBox 6"/>
                <p:cNvSpPr txBox="1">
                  <a:spLocks noChangeArrowheads="1"/>
                </p:cNvSpPr>
                <p:nvPr/>
              </p:nvSpPr>
              <p:spPr bwMode="auto">
                <a:xfrm>
                  <a:off x="1676400" y="1905000"/>
                  <a:ext cx="2057400" cy="27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dirty="0"/>
                    <a:t>Included (n=54)</a:t>
                  </a:r>
                </a:p>
              </p:txBody>
            </p:sp>
            <p:cxnSp>
              <p:nvCxnSpPr>
                <p:cNvPr id="14" name="Elbow Connector 13"/>
                <p:cNvCxnSpPr/>
                <p:nvPr/>
              </p:nvCxnSpPr>
              <p:spPr>
                <a:xfrm>
                  <a:off x="2153164" y="1448424"/>
                  <a:ext cx="2457450" cy="476289"/>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7"/>
                <p:cNvSpPr txBox="1">
                  <a:spLocks noChangeArrowheads="1"/>
                </p:cNvSpPr>
                <p:nvPr/>
              </p:nvSpPr>
              <p:spPr bwMode="auto">
                <a:xfrm>
                  <a:off x="1428750" y="2457450"/>
                  <a:ext cx="2057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Manuscript review and application of inclusion criteria</a:t>
                  </a:r>
                </a:p>
              </p:txBody>
            </p:sp>
            <p:sp>
              <p:nvSpPr>
                <p:cNvPr id="16" name="TextBox 18"/>
                <p:cNvSpPr txBox="1">
                  <a:spLocks noChangeArrowheads="1"/>
                </p:cNvSpPr>
                <p:nvPr/>
              </p:nvSpPr>
              <p:spPr bwMode="auto">
                <a:xfrm>
                  <a:off x="4648200" y="1790700"/>
                  <a:ext cx="2057400" cy="8309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(n=183)</a:t>
                  </a:r>
                </a:p>
                <a:p>
                  <a:r>
                    <a:rPr lang="en-US" sz="1200"/>
                    <a:t>Not RCTs</a:t>
                  </a:r>
                </a:p>
                <a:p>
                  <a:r>
                    <a:rPr lang="en-US" sz="1200"/>
                    <a:t>Not human trials,</a:t>
                  </a:r>
                </a:p>
                <a:p>
                  <a:r>
                    <a:rPr lang="en-US" sz="1200"/>
                    <a:t>Laboratory studies</a:t>
                  </a:r>
                </a:p>
              </p:txBody>
            </p:sp>
            <p:sp>
              <p:nvSpPr>
                <p:cNvPr id="17" name="TextBox 20"/>
                <p:cNvSpPr txBox="1">
                  <a:spLocks noChangeArrowheads="1"/>
                </p:cNvSpPr>
                <p:nvPr/>
              </p:nvSpPr>
              <p:spPr bwMode="auto">
                <a:xfrm>
                  <a:off x="1409700" y="3295650"/>
                  <a:ext cx="2057400" cy="27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Included  (n=49)</a:t>
                  </a:r>
                </a:p>
              </p:txBody>
            </p:sp>
            <p:sp>
              <p:nvSpPr>
                <p:cNvPr id="18" name="TextBox 21"/>
                <p:cNvSpPr txBox="1">
                  <a:spLocks noChangeArrowheads="1"/>
                </p:cNvSpPr>
                <p:nvPr/>
              </p:nvSpPr>
              <p:spPr bwMode="auto">
                <a:xfrm>
                  <a:off x="3810000" y="3048000"/>
                  <a:ext cx="2655194" cy="8309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(n=5)</a:t>
                  </a:r>
                </a:p>
                <a:p>
                  <a:r>
                    <a:rPr lang="en-US" sz="1200"/>
                    <a:t>-High risk of bias</a:t>
                  </a:r>
                </a:p>
                <a:p>
                  <a:r>
                    <a:rPr lang="en-US" sz="1200"/>
                    <a:t>-Insufficient clarification of data</a:t>
                  </a:r>
                </a:p>
                <a:p>
                  <a:r>
                    <a:rPr lang="en-US" sz="1200"/>
                    <a:t>-Repeated study data</a:t>
                  </a:r>
                </a:p>
              </p:txBody>
            </p:sp>
            <p:cxnSp>
              <p:nvCxnSpPr>
                <p:cNvPr id="19" name="Elbow Connector 18"/>
                <p:cNvCxnSpPr/>
                <p:nvPr/>
              </p:nvCxnSpPr>
              <p:spPr>
                <a:xfrm>
                  <a:off x="3258064" y="2667724"/>
                  <a:ext cx="514350" cy="476289"/>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191264" y="3486942"/>
                  <a:ext cx="0" cy="56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619764" y="4018799"/>
                  <a:ext cx="6419850" cy="381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619764" y="4056902"/>
                  <a:ext cx="0" cy="3429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781814" y="4037850"/>
                  <a:ext cx="0" cy="3429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668014" y="4037850"/>
                  <a:ext cx="0" cy="3429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296414" y="4056902"/>
                  <a:ext cx="0" cy="3429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020064" y="4056902"/>
                  <a:ext cx="0" cy="3429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115064" y="878422"/>
                  <a:ext cx="19050" cy="10081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134114" y="2115229"/>
                  <a:ext cx="0" cy="3238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153164" y="2972550"/>
                  <a:ext cx="0" cy="3238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49"/>
                <p:cNvSpPr txBox="1">
                  <a:spLocks noChangeArrowheads="1"/>
                </p:cNvSpPr>
                <p:nvPr/>
              </p:nvSpPr>
              <p:spPr bwMode="auto">
                <a:xfrm>
                  <a:off x="1181637" y="4438650"/>
                  <a:ext cx="723900" cy="2769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  PDGF</a:t>
                  </a:r>
                </a:p>
              </p:txBody>
            </p:sp>
            <p:sp>
              <p:nvSpPr>
                <p:cNvPr id="31" name="TextBox 54"/>
                <p:cNvSpPr txBox="1">
                  <a:spLocks noChangeArrowheads="1"/>
                </p:cNvSpPr>
                <p:nvPr/>
              </p:nvSpPr>
              <p:spPr bwMode="auto">
                <a:xfrm>
                  <a:off x="2419350" y="4419600"/>
                  <a:ext cx="723900" cy="27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    PR</a:t>
                  </a:r>
                </a:p>
              </p:txBody>
            </p:sp>
            <p:sp>
              <p:nvSpPr>
                <p:cNvPr id="32" name="TextBox 55"/>
                <p:cNvSpPr txBox="1">
                  <a:spLocks noChangeArrowheads="1"/>
                </p:cNvSpPr>
                <p:nvPr/>
              </p:nvSpPr>
              <p:spPr bwMode="auto">
                <a:xfrm>
                  <a:off x="3733800" y="4438650"/>
                  <a:ext cx="723900" cy="27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FGF</a:t>
                  </a:r>
                </a:p>
              </p:txBody>
            </p:sp>
            <p:sp>
              <p:nvSpPr>
                <p:cNvPr id="33" name="TextBox 56"/>
                <p:cNvSpPr txBox="1">
                  <a:spLocks noChangeArrowheads="1"/>
                </p:cNvSpPr>
                <p:nvPr/>
              </p:nvSpPr>
              <p:spPr bwMode="auto">
                <a:xfrm>
                  <a:off x="4953000" y="4419600"/>
                  <a:ext cx="723900" cy="27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    EGF</a:t>
                  </a:r>
                </a:p>
              </p:txBody>
            </p:sp>
            <p:sp>
              <p:nvSpPr>
                <p:cNvPr id="34" name="TextBox 57"/>
                <p:cNvSpPr txBox="1">
                  <a:spLocks noChangeArrowheads="1"/>
                </p:cNvSpPr>
                <p:nvPr/>
              </p:nvSpPr>
              <p:spPr bwMode="auto">
                <a:xfrm>
                  <a:off x="6477000" y="4419600"/>
                  <a:ext cx="723900" cy="27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GCSF</a:t>
                  </a:r>
                </a:p>
              </p:txBody>
            </p:sp>
            <p:sp>
              <p:nvSpPr>
                <p:cNvPr id="35" name="TextBox 58"/>
                <p:cNvSpPr txBox="1">
                  <a:spLocks noChangeArrowheads="1"/>
                </p:cNvSpPr>
                <p:nvPr/>
              </p:nvSpPr>
              <p:spPr bwMode="auto">
                <a:xfrm>
                  <a:off x="7696200" y="4286250"/>
                  <a:ext cx="120332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Others (KGF VEGF)</a:t>
                  </a:r>
                </a:p>
              </p:txBody>
            </p:sp>
            <p:cxnSp>
              <p:nvCxnSpPr>
                <p:cNvPr id="36" name="Straight Arrow Connector 35"/>
                <p:cNvCxnSpPr/>
                <p:nvPr/>
              </p:nvCxnSpPr>
              <p:spPr>
                <a:xfrm>
                  <a:off x="8039614" y="3999747"/>
                  <a:ext cx="0" cy="3429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7" name="Group 41"/>
                <p:cNvGrpSpPr>
                  <a:grpSpLocks/>
                </p:cNvGrpSpPr>
                <p:nvPr/>
              </p:nvGrpSpPr>
              <p:grpSpPr bwMode="auto">
                <a:xfrm>
                  <a:off x="838200" y="4714878"/>
                  <a:ext cx="1428750" cy="1460497"/>
                  <a:chOff x="838200" y="4779994"/>
                  <a:chExt cx="1428750" cy="1461200"/>
                </a:xfrm>
              </p:grpSpPr>
              <p:cxnSp>
                <p:nvCxnSpPr>
                  <p:cNvPr id="73" name="Straight Connector 72"/>
                  <p:cNvCxnSpPr>
                    <a:stCxn id="30" idx="2"/>
                  </p:cNvCxnSpPr>
                  <p:nvPr/>
                </p:nvCxnSpPr>
                <p:spPr>
                  <a:xfrm>
                    <a:off x="1543564" y="4779297"/>
                    <a:ext cx="0" cy="2684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372114" y="5066796"/>
                    <a:ext cx="34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1715014" y="5066796"/>
                    <a:ext cx="0" cy="3049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1372114" y="5066796"/>
                    <a:ext cx="0" cy="3049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TextBox 71"/>
                  <p:cNvSpPr txBox="1">
                    <a:spLocks noChangeArrowheads="1"/>
                  </p:cNvSpPr>
                  <p:nvPr/>
                </p:nvSpPr>
                <p:spPr bwMode="auto">
                  <a:xfrm>
                    <a:off x="838200" y="5410197"/>
                    <a:ext cx="723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Meta-analysed  (n=8)</a:t>
                    </a:r>
                  </a:p>
                </p:txBody>
              </p:sp>
              <p:sp>
                <p:nvSpPr>
                  <p:cNvPr id="78" name="TextBox 72"/>
                  <p:cNvSpPr txBox="1">
                    <a:spLocks noChangeArrowheads="1"/>
                  </p:cNvSpPr>
                  <p:nvPr/>
                </p:nvSpPr>
                <p:spPr bwMode="auto">
                  <a:xfrm>
                    <a:off x="1543050" y="5429249"/>
                    <a:ext cx="723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(n=4)</a:t>
                    </a:r>
                  </a:p>
                </p:txBody>
              </p:sp>
            </p:grpSp>
            <p:grpSp>
              <p:nvGrpSpPr>
                <p:cNvPr id="38" name="Group 42"/>
                <p:cNvGrpSpPr>
                  <a:grpSpLocks/>
                </p:cNvGrpSpPr>
                <p:nvPr/>
              </p:nvGrpSpPr>
              <p:grpSpPr bwMode="auto">
                <a:xfrm>
                  <a:off x="4598988" y="4703763"/>
                  <a:ext cx="1428750" cy="1527175"/>
                  <a:chOff x="838200" y="4714875"/>
                  <a:chExt cx="1428750" cy="1526322"/>
                </a:xfrm>
              </p:grpSpPr>
              <p:cxnSp>
                <p:nvCxnSpPr>
                  <p:cNvPr id="67" name="Straight Connector 43"/>
                  <p:cNvCxnSpPr/>
                  <p:nvPr/>
                </p:nvCxnSpPr>
                <p:spPr>
                  <a:xfrm>
                    <a:off x="1505464" y="4714179"/>
                    <a:ext cx="0" cy="333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372114" y="5066437"/>
                    <a:ext cx="34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1715014" y="5066437"/>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1372114" y="5066437"/>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TextBox 71"/>
                  <p:cNvSpPr txBox="1">
                    <a:spLocks noChangeArrowheads="1"/>
                  </p:cNvSpPr>
                  <p:nvPr/>
                </p:nvSpPr>
                <p:spPr bwMode="auto">
                  <a:xfrm>
                    <a:off x="838200" y="5410200"/>
                    <a:ext cx="723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Meta-analysed  (n=5)</a:t>
                    </a:r>
                  </a:p>
                </p:txBody>
              </p:sp>
              <p:sp>
                <p:nvSpPr>
                  <p:cNvPr id="72" name="TextBox 72"/>
                  <p:cNvSpPr txBox="1">
                    <a:spLocks noChangeArrowheads="1"/>
                  </p:cNvSpPr>
                  <p:nvPr/>
                </p:nvSpPr>
                <p:spPr bwMode="auto">
                  <a:xfrm>
                    <a:off x="1543050" y="5429250"/>
                    <a:ext cx="723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(n=4)</a:t>
                    </a:r>
                  </a:p>
                </p:txBody>
              </p:sp>
            </p:grpSp>
            <p:grpSp>
              <p:nvGrpSpPr>
                <p:cNvPr id="39" name="Group 49"/>
                <p:cNvGrpSpPr>
                  <a:grpSpLocks/>
                </p:cNvGrpSpPr>
                <p:nvPr/>
              </p:nvGrpSpPr>
              <p:grpSpPr bwMode="auto">
                <a:xfrm>
                  <a:off x="2073275" y="4660900"/>
                  <a:ext cx="1428750" cy="1525588"/>
                  <a:chOff x="838200" y="4714875"/>
                  <a:chExt cx="1428750" cy="1526322"/>
                </a:xfrm>
              </p:grpSpPr>
              <p:cxnSp>
                <p:nvCxnSpPr>
                  <p:cNvPr id="61" name="Straight Connector 60"/>
                  <p:cNvCxnSpPr/>
                  <p:nvPr/>
                </p:nvCxnSpPr>
                <p:spPr>
                  <a:xfrm>
                    <a:off x="1505464" y="4714177"/>
                    <a:ext cx="0" cy="333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372114" y="5066800"/>
                    <a:ext cx="34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1715014" y="5066800"/>
                    <a:ext cx="0" cy="3049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1372114" y="5066800"/>
                    <a:ext cx="0" cy="3049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71"/>
                  <p:cNvSpPr txBox="1">
                    <a:spLocks noChangeArrowheads="1"/>
                  </p:cNvSpPr>
                  <p:nvPr/>
                </p:nvSpPr>
                <p:spPr bwMode="auto">
                  <a:xfrm>
                    <a:off x="838200" y="5410200"/>
                    <a:ext cx="723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Meta-analysed  (n=3)</a:t>
                    </a:r>
                  </a:p>
                </p:txBody>
              </p:sp>
              <p:sp>
                <p:nvSpPr>
                  <p:cNvPr id="66" name="TextBox 72"/>
                  <p:cNvSpPr txBox="1">
                    <a:spLocks noChangeArrowheads="1"/>
                  </p:cNvSpPr>
                  <p:nvPr/>
                </p:nvSpPr>
                <p:spPr bwMode="auto">
                  <a:xfrm>
                    <a:off x="1543050" y="5429250"/>
                    <a:ext cx="723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(n=6)</a:t>
                    </a:r>
                  </a:p>
                </p:txBody>
              </p:sp>
            </p:grpSp>
            <p:grpSp>
              <p:nvGrpSpPr>
                <p:cNvPr id="40" name="Group 56"/>
                <p:cNvGrpSpPr>
                  <a:grpSpLocks/>
                </p:cNvGrpSpPr>
                <p:nvPr/>
              </p:nvGrpSpPr>
              <p:grpSpPr bwMode="auto">
                <a:xfrm>
                  <a:off x="3319463" y="4681538"/>
                  <a:ext cx="1428750" cy="1527175"/>
                  <a:chOff x="838200" y="4714875"/>
                  <a:chExt cx="1428750" cy="1526322"/>
                </a:xfrm>
              </p:grpSpPr>
              <p:cxnSp>
                <p:nvCxnSpPr>
                  <p:cNvPr id="55" name="Straight Connector 54"/>
                  <p:cNvCxnSpPr/>
                  <p:nvPr/>
                </p:nvCxnSpPr>
                <p:spPr>
                  <a:xfrm>
                    <a:off x="1505464" y="4714177"/>
                    <a:ext cx="0" cy="333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372114" y="5066435"/>
                    <a:ext cx="34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1715014" y="5066435"/>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72114" y="5066435"/>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TextBox 71"/>
                  <p:cNvSpPr txBox="1">
                    <a:spLocks noChangeArrowheads="1"/>
                  </p:cNvSpPr>
                  <p:nvPr/>
                </p:nvSpPr>
                <p:spPr bwMode="auto">
                  <a:xfrm>
                    <a:off x="838200" y="5410200"/>
                    <a:ext cx="723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Meta-analysed  (n=9)</a:t>
                    </a:r>
                  </a:p>
                </p:txBody>
              </p:sp>
              <p:sp>
                <p:nvSpPr>
                  <p:cNvPr id="60" name="TextBox 72"/>
                  <p:cNvSpPr txBox="1">
                    <a:spLocks noChangeArrowheads="1"/>
                  </p:cNvSpPr>
                  <p:nvPr/>
                </p:nvSpPr>
                <p:spPr bwMode="auto">
                  <a:xfrm>
                    <a:off x="1543050" y="5429250"/>
                    <a:ext cx="723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(n=1)</a:t>
                    </a:r>
                  </a:p>
                </p:txBody>
              </p:sp>
            </p:grpSp>
            <p:grpSp>
              <p:nvGrpSpPr>
                <p:cNvPr id="41" name="Group 65"/>
                <p:cNvGrpSpPr>
                  <a:grpSpLocks/>
                </p:cNvGrpSpPr>
                <p:nvPr/>
              </p:nvGrpSpPr>
              <p:grpSpPr bwMode="auto">
                <a:xfrm>
                  <a:off x="6024563" y="4643438"/>
                  <a:ext cx="1428750" cy="1527175"/>
                  <a:chOff x="838200" y="4714875"/>
                  <a:chExt cx="1428750" cy="1526322"/>
                </a:xfrm>
              </p:grpSpPr>
              <p:cxnSp>
                <p:nvCxnSpPr>
                  <p:cNvPr id="49" name="Straight Connector 48"/>
                  <p:cNvCxnSpPr/>
                  <p:nvPr/>
                </p:nvCxnSpPr>
                <p:spPr>
                  <a:xfrm>
                    <a:off x="1505464" y="4714174"/>
                    <a:ext cx="0" cy="333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372114" y="5066432"/>
                    <a:ext cx="34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1715014" y="5066432"/>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1372114" y="5066432"/>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TextBox 71"/>
                  <p:cNvSpPr txBox="1">
                    <a:spLocks noChangeArrowheads="1"/>
                  </p:cNvSpPr>
                  <p:nvPr/>
                </p:nvSpPr>
                <p:spPr bwMode="auto">
                  <a:xfrm>
                    <a:off x="838200" y="5410200"/>
                    <a:ext cx="723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Meta-analysed  (n=3)</a:t>
                    </a:r>
                  </a:p>
                </p:txBody>
              </p:sp>
              <p:sp>
                <p:nvSpPr>
                  <p:cNvPr id="54" name="TextBox 72"/>
                  <p:cNvSpPr txBox="1">
                    <a:spLocks noChangeArrowheads="1"/>
                  </p:cNvSpPr>
                  <p:nvPr/>
                </p:nvSpPr>
                <p:spPr bwMode="auto">
                  <a:xfrm>
                    <a:off x="1543050" y="5429250"/>
                    <a:ext cx="723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(n=5)</a:t>
                    </a:r>
                  </a:p>
                </p:txBody>
              </p:sp>
            </p:grpSp>
            <p:grpSp>
              <p:nvGrpSpPr>
                <p:cNvPr id="42" name="Group 76"/>
                <p:cNvGrpSpPr>
                  <a:grpSpLocks/>
                </p:cNvGrpSpPr>
                <p:nvPr/>
              </p:nvGrpSpPr>
              <p:grpSpPr bwMode="auto">
                <a:xfrm>
                  <a:off x="7369175" y="4665663"/>
                  <a:ext cx="1428750" cy="1527175"/>
                  <a:chOff x="838200" y="4714875"/>
                  <a:chExt cx="1428750" cy="1526322"/>
                </a:xfrm>
              </p:grpSpPr>
              <p:cxnSp>
                <p:nvCxnSpPr>
                  <p:cNvPr id="43" name="Straight Connector 42"/>
                  <p:cNvCxnSpPr/>
                  <p:nvPr/>
                </p:nvCxnSpPr>
                <p:spPr>
                  <a:xfrm>
                    <a:off x="1505464" y="4714176"/>
                    <a:ext cx="0" cy="333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2114" y="5066434"/>
                    <a:ext cx="34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1715014" y="5066434"/>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372114" y="5066434"/>
                    <a:ext cx="0" cy="3046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TextBox 71"/>
                  <p:cNvSpPr txBox="1">
                    <a:spLocks noChangeArrowheads="1"/>
                  </p:cNvSpPr>
                  <p:nvPr/>
                </p:nvSpPr>
                <p:spPr bwMode="auto">
                  <a:xfrm>
                    <a:off x="838200" y="5410200"/>
                    <a:ext cx="723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Meta-analysed  (n=0)</a:t>
                    </a:r>
                  </a:p>
                </p:txBody>
              </p:sp>
              <p:sp>
                <p:nvSpPr>
                  <p:cNvPr id="48" name="TextBox 72"/>
                  <p:cNvSpPr txBox="1">
                    <a:spLocks noChangeArrowheads="1"/>
                  </p:cNvSpPr>
                  <p:nvPr/>
                </p:nvSpPr>
                <p:spPr bwMode="auto">
                  <a:xfrm>
                    <a:off x="1543050" y="5429250"/>
                    <a:ext cx="723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r>
                      <a:rPr lang="en-US" sz="1200"/>
                      <a:t>Excluded* (n=1)</a:t>
                    </a:r>
                  </a:p>
                </p:txBody>
              </p:sp>
            </p:grpSp>
          </p:grpSp>
        </p:grpSp>
      </p:grpSp>
      <p:sp>
        <p:nvSpPr>
          <p:cNvPr id="79" name="AutoShape 38"/>
          <p:cNvSpPr>
            <a:spLocks noChangeArrowheads="1"/>
          </p:cNvSpPr>
          <p:nvPr/>
        </p:nvSpPr>
        <p:spPr bwMode="auto">
          <a:xfrm>
            <a:off x="-76200" y="31459"/>
            <a:ext cx="9220200" cy="457200"/>
          </a:xfrm>
          <a:prstGeom prst="roundRect">
            <a:avLst>
              <a:gd name="adj" fmla="val 16667"/>
            </a:avLst>
          </a:prstGeom>
          <a:solidFill>
            <a:schemeClr val="bg1"/>
          </a:solidFill>
          <a:ln w="28575">
            <a:solidFill>
              <a:srgbClr val="3399FF"/>
            </a:solidFill>
            <a:round/>
            <a:headEnd/>
            <a:tailEnd/>
          </a:ln>
        </p:spPr>
        <p:txBody>
          <a:bodyPr wrap="none" anchor="ctr"/>
          <a:lstStyle/>
          <a:p>
            <a:r>
              <a:rPr lang="en-US" sz="3200" b="1" dirty="0">
                <a:latin typeface="Calibri"/>
                <a:cs typeface="Calibri"/>
              </a:rPr>
              <a:t>Figure 1: Flow Diagram for Studies  Inclusion</a:t>
            </a:r>
          </a:p>
        </p:txBody>
      </p:sp>
    </p:spTree>
    <p:extLst>
      <p:ext uri="{BB962C8B-B14F-4D97-AF65-F5344CB8AC3E}">
        <p14:creationId xmlns:p14="http://schemas.microsoft.com/office/powerpoint/2010/main" val="35992172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Results</a:t>
            </a:r>
            <a:endParaRPr lang="en-US" b="1" dirty="0"/>
          </a:p>
        </p:txBody>
      </p:sp>
      <p:sp>
        <p:nvSpPr>
          <p:cNvPr id="4" name="AutoShape 38"/>
          <p:cNvSpPr>
            <a:spLocks noChangeArrowheads="1"/>
          </p:cNvSpPr>
          <p:nvPr/>
        </p:nvSpPr>
        <p:spPr bwMode="auto">
          <a:xfrm>
            <a:off x="26186" y="1260509"/>
            <a:ext cx="9067800" cy="609600"/>
          </a:xfrm>
          <a:prstGeom prst="roundRect">
            <a:avLst>
              <a:gd name="adj" fmla="val 16667"/>
            </a:avLst>
          </a:prstGeom>
          <a:solidFill>
            <a:schemeClr val="bg1"/>
          </a:solidFill>
          <a:ln w="28575">
            <a:solidFill>
              <a:srgbClr val="3399FF"/>
            </a:solidFill>
            <a:round/>
            <a:headEnd/>
            <a:tailEnd/>
          </a:ln>
        </p:spPr>
        <p:txBody>
          <a:bodyPr wrap="none" anchor="ctr"/>
          <a:lstStyle/>
          <a:p>
            <a:r>
              <a:rPr lang="en-US" sz="1600" b="1" dirty="0">
                <a:latin typeface="Arial Narrow" charset="0"/>
              </a:rPr>
              <a:t>Figure 2: Forest Plots of Percentage Completely Healed OR Mean/Median Days to complete healing</a:t>
            </a:r>
          </a:p>
          <a:p>
            <a:r>
              <a:rPr lang="en-US" sz="1600" b="1" dirty="0">
                <a:latin typeface="Arial Narrow" charset="0"/>
              </a:rPr>
              <a:t> in Wound groups vs. Growth Factor Types</a:t>
            </a:r>
          </a:p>
        </p:txBody>
      </p:sp>
      <p:grpSp>
        <p:nvGrpSpPr>
          <p:cNvPr id="5" name="Group 132"/>
          <p:cNvGrpSpPr>
            <a:grpSpLocks/>
          </p:cNvGrpSpPr>
          <p:nvPr/>
        </p:nvGrpSpPr>
        <p:grpSpPr bwMode="auto">
          <a:xfrm>
            <a:off x="194461" y="1946309"/>
            <a:ext cx="8899525" cy="2635250"/>
            <a:chOff x="10871200" y="2029619"/>
            <a:chExt cx="8899525" cy="2636044"/>
          </a:xfrm>
        </p:grpSpPr>
        <p:pic>
          <p:nvPicPr>
            <p:cNvPr id="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1200" y="2084388"/>
              <a:ext cx="889952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15435262" y="3620773"/>
              <a:ext cx="396875" cy="3144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sp>
          <p:nvSpPr>
            <p:cNvPr id="8" name="Rectangle 131"/>
            <p:cNvSpPr>
              <a:spLocks noChangeArrowheads="1"/>
            </p:cNvSpPr>
            <p:nvPr/>
          </p:nvSpPr>
          <p:spPr bwMode="auto">
            <a:xfrm>
              <a:off x="12708731" y="2029619"/>
              <a:ext cx="533400" cy="228600"/>
            </a:xfrm>
            <a:prstGeom prst="rect">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grpSp>
      <p:grpSp>
        <p:nvGrpSpPr>
          <p:cNvPr id="9" name="Group 164"/>
          <p:cNvGrpSpPr>
            <a:grpSpLocks/>
          </p:cNvGrpSpPr>
          <p:nvPr/>
        </p:nvGrpSpPr>
        <p:grpSpPr bwMode="auto">
          <a:xfrm>
            <a:off x="26186" y="4613309"/>
            <a:ext cx="9067800" cy="1919287"/>
            <a:chOff x="10802938" y="4696619"/>
            <a:chExt cx="9068593" cy="1920081"/>
          </a:xfrm>
        </p:grpSpPr>
        <p:pic>
          <p:nvPicPr>
            <p:cNvPr id="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2938" y="4697413"/>
              <a:ext cx="9068593"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34"/>
            <p:cNvSpPr>
              <a:spLocks noChangeArrowheads="1"/>
            </p:cNvSpPr>
            <p:nvPr/>
          </p:nvSpPr>
          <p:spPr bwMode="auto">
            <a:xfrm>
              <a:off x="12708731" y="4696619"/>
              <a:ext cx="533400" cy="228600"/>
            </a:xfrm>
            <a:prstGeom prst="rect">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12" name="Oval 11"/>
            <p:cNvSpPr/>
            <p:nvPr/>
          </p:nvSpPr>
          <p:spPr>
            <a:xfrm>
              <a:off x="15527751" y="5763860"/>
              <a:ext cx="396910" cy="3144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grpSp>
    </p:spTree>
    <p:extLst>
      <p:ext uri="{BB962C8B-B14F-4D97-AF65-F5344CB8AC3E}">
        <p14:creationId xmlns:p14="http://schemas.microsoft.com/office/powerpoint/2010/main" val="33433393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3"/>
          <p:cNvGrpSpPr>
            <a:grpSpLocks/>
          </p:cNvGrpSpPr>
          <p:nvPr/>
        </p:nvGrpSpPr>
        <p:grpSpPr bwMode="auto">
          <a:xfrm>
            <a:off x="138906" y="505754"/>
            <a:ext cx="8895999" cy="1682750"/>
            <a:chOff x="10775950" y="6525419"/>
            <a:chExt cx="9064625" cy="1683544"/>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5950" y="6562725"/>
              <a:ext cx="906462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40"/>
            <p:cNvSpPr>
              <a:spLocks noChangeArrowheads="1"/>
            </p:cNvSpPr>
            <p:nvPr/>
          </p:nvSpPr>
          <p:spPr bwMode="auto">
            <a:xfrm>
              <a:off x="12388055" y="6525419"/>
              <a:ext cx="1235075" cy="228600"/>
            </a:xfrm>
            <a:prstGeom prst="rect">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7" name="Oval 6"/>
            <p:cNvSpPr/>
            <p:nvPr/>
          </p:nvSpPr>
          <p:spPr>
            <a:xfrm>
              <a:off x="15603537" y="7430721"/>
              <a:ext cx="396875" cy="3144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grpSp>
      <p:grpSp>
        <p:nvGrpSpPr>
          <p:cNvPr id="8" name="Group 161"/>
          <p:cNvGrpSpPr>
            <a:grpSpLocks/>
          </p:cNvGrpSpPr>
          <p:nvPr/>
        </p:nvGrpSpPr>
        <p:grpSpPr bwMode="auto">
          <a:xfrm>
            <a:off x="108743" y="2182154"/>
            <a:ext cx="8925601" cy="1895475"/>
            <a:chOff x="10775950" y="8125619"/>
            <a:chExt cx="9095581" cy="1896269"/>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5950" y="8159750"/>
              <a:ext cx="9095581"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53"/>
            <p:cNvSpPr>
              <a:spLocks noChangeArrowheads="1"/>
            </p:cNvSpPr>
            <p:nvPr/>
          </p:nvSpPr>
          <p:spPr bwMode="auto">
            <a:xfrm>
              <a:off x="13089731" y="8125619"/>
              <a:ext cx="533400" cy="228600"/>
            </a:xfrm>
            <a:prstGeom prst="rect">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11" name="Oval 10"/>
            <p:cNvSpPr/>
            <p:nvPr/>
          </p:nvSpPr>
          <p:spPr>
            <a:xfrm>
              <a:off x="15740496" y="9030873"/>
              <a:ext cx="396910" cy="314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grpSp>
    </p:spTree>
    <p:extLst>
      <p:ext uri="{BB962C8B-B14F-4D97-AF65-F5344CB8AC3E}">
        <p14:creationId xmlns:p14="http://schemas.microsoft.com/office/powerpoint/2010/main" val="302755542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0"/>
          <p:cNvGrpSpPr>
            <a:grpSpLocks/>
          </p:cNvGrpSpPr>
          <p:nvPr/>
        </p:nvGrpSpPr>
        <p:grpSpPr bwMode="auto">
          <a:xfrm>
            <a:off x="50800" y="823477"/>
            <a:ext cx="9093200" cy="1898650"/>
            <a:chOff x="10777537" y="10030619"/>
            <a:chExt cx="9093993" cy="1899444"/>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7537" y="10053638"/>
              <a:ext cx="9093993"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55"/>
            <p:cNvSpPr>
              <a:spLocks noChangeArrowheads="1"/>
            </p:cNvSpPr>
            <p:nvPr/>
          </p:nvSpPr>
          <p:spPr bwMode="auto">
            <a:xfrm>
              <a:off x="12708731" y="10030619"/>
              <a:ext cx="533400" cy="228600"/>
            </a:xfrm>
            <a:prstGeom prst="rect">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7" name="Oval 6"/>
            <p:cNvSpPr/>
            <p:nvPr/>
          </p:nvSpPr>
          <p:spPr>
            <a:xfrm>
              <a:off x="15603958" y="11097865"/>
              <a:ext cx="396910" cy="3144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grpSp>
      <p:grpSp>
        <p:nvGrpSpPr>
          <p:cNvPr id="8" name="Group 159"/>
          <p:cNvGrpSpPr>
            <a:grpSpLocks/>
          </p:cNvGrpSpPr>
          <p:nvPr/>
        </p:nvGrpSpPr>
        <p:grpSpPr bwMode="auto">
          <a:xfrm>
            <a:off x="76200" y="2791977"/>
            <a:ext cx="9067800" cy="2679700"/>
            <a:chOff x="10803731" y="12307094"/>
            <a:chExt cx="8705850" cy="2679700"/>
          </a:xfrm>
        </p:grpSpPr>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3731" y="12316619"/>
              <a:ext cx="870585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57"/>
            <p:cNvSpPr>
              <a:spLocks noChangeArrowheads="1"/>
            </p:cNvSpPr>
            <p:nvPr/>
          </p:nvSpPr>
          <p:spPr bwMode="auto">
            <a:xfrm>
              <a:off x="12692856" y="12307094"/>
              <a:ext cx="533400" cy="228600"/>
            </a:xfrm>
            <a:prstGeom prst="rect">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11" name="Oval 10"/>
            <p:cNvSpPr/>
            <p:nvPr/>
          </p:nvSpPr>
          <p:spPr>
            <a:xfrm>
              <a:off x="15511779" y="13907294"/>
              <a:ext cx="397799" cy="3143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grpSp>
    </p:spTree>
    <p:extLst>
      <p:ext uri="{BB962C8B-B14F-4D97-AF65-F5344CB8AC3E}">
        <p14:creationId xmlns:p14="http://schemas.microsoft.com/office/powerpoint/2010/main" val="33941827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83536438"/>
              </p:ext>
            </p:extLst>
          </p:nvPr>
        </p:nvGraphicFramePr>
        <p:xfrm>
          <a:off x="73560" y="1280961"/>
          <a:ext cx="9143999" cy="3435348"/>
        </p:xfrm>
        <a:graphic>
          <a:graphicData uri="http://schemas.openxmlformats.org/drawingml/2006/table">
            <a:tbl>
              <a:tblPr/>
              <a:tblGrid>
                <a:gridCol w="540912"/>
                <a:gridCol w="2231375"/>
                <a:gridCol w="2180713"/>
                <a:gridCol w="2049518"/>
                <a:gridCol w="2141481"/>
              </a:tblGrid>
              <a:tr h="245382">
                <a:tc>
                  <a:txBody>
                    <a:bodyPr/>
                    <a:lstStyle/>
                    <a:p>
                      <a:pPr>
                        <a:lnSpc>
                          <a:spcPct val="115000"/>
                        </a:lnSpc>
                        <a:spcAft>
                          <a:spcPts val="0"/>
                        </a:spcAft>
                      </a:pPr>
                      <a:endParaRPr lang="en-SG" sz="140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Arial Narrow" pitchFamily="34" charset="0"/>
                          <a:ea typeface="Calibri"/>
                          <a:cs typeface="Times New Roman"/>
                        </a:rPr>
                        <a:t>Diabetic Ulcer</a:t>
                      </a:r>
                      <a:endParaRPr lang="en-SG" sz="140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Arial Narrow" pitchFamily="34" charset="0"/>
                          <a:ea typeface="Calibri"/>
                          <a:cs typeface="Times New Roman"/>
                        </a:rPr>
                        <a:t>Burns</a:t>
                      </a:r>
                      <a:endParaRPr lang="en-SG" sz="140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dirty="0">
                          <a:latin typeface="Arial Narrow" pitchFamily="34" charset="0"/>
                          <a:ea typeface="Calibri"/>
                          <a:cs typeface="Times New Roman"/>
                        </a:rPr>
                        <a:t>Pressure Ulcers</a:t>
                      </a:r>
                      <a:endParaRPr lang="en-SG" sz="140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1">
                          <a:latin typeface="Arial Narrow" pitchFamily="34" charset="0"/>
                          <a:ea typeface="Calibri"/>
                          <a:cs typeface="Times New Roman"/>
                        </a:rPr>
                        <a:t>Venous Ulcers</a:t>
                      </a:r>
                      <a:endParaRPr lang="en-SG" sz="140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64">
                <a:tc>
                  <a:txBody>
                    <a:bodyPr/>
                    <a:lstStyle/>
                    <a:p>
                      <a:pPr>
                        <a:lnSpc>
                          <a:spcPct val="115000"/>
                        </a:lnSpc>
                        <a:spcAft>
                          <a:spcPts val="0"/>
                        </a:spcAft>
                      </a:pPr>
                      <a:r>
                        <a:rPr lang="en-SG" sz="1400" b="1" dirty="0">
                          <a:latin typeface="Arial Narrow" pitchFamily="34" charset="0"/>
                          <a:ea typeface="Calibri"/>
                          <a:cs typeface="Times New Roman"/>
                        </a:rPr>
                        <a:t>PDGF</a:t>
                      </a:r>
                      <a:endParaRPr lang="en-SG" sz="1400" dirty="0">
                        <a:latin typeface="Arial Narrow" pitchFamily="34" charset="0"/>
                        <a:ea typeface="Calibri"/>
                        <a:cs typeface="Times New Roman"/>
                      </a:endParaRPr>
                    </a:p>
                    <a:p>
                      <a:pPr>
                        <a:lnSpc>
                          <a:spcPct val="115000"/>
                        </a:lnSpc>
                        <a:spcAft>
                          <a:spcPts val="0"/>
                        </a:spcAft>
                      </a:pPr>
                      <a:r>
                        <a:rPr lang="en-SG" sz="1400" b="1" dirty="0">
                          <a:latin typeface="Arial Narrow" pitchFamily="34" charset="0"/>
                          <a:ea typeface="Calibri"/>
                          <a:cs typeface="Times New Roman"/>
                        </a:rPr>
                        <a:t>*</a:t>
                      </a:r>
                      <a:endParaRPr lang="en-SG" sz="140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b="0" dirty="0">
                          <a:latin typeface="Arial Narrow" pitchFamily="34" charset="0"/>
                          <a:ea typeface="Calibri"/>
                          <a:cs typeface="Times New Roman"/>
                        </a:rPr>
                        <a:t>RR 1.3</a:t>
                      </a:r>
                      <a:r>
                        <a:rPr lang="en-SG" sz="1400" b="0" dirty="0">
                          <a:latin typeface="Arial Narrow" pitchFamily="34" charset="0"/>
                          <a:ea typeface="Calibri"/>
                          <a:cs typeface="Times New Roman"/>
                        </a:rPr>
                        <a:t>2 [1.11,1.58</a:t>
                      </a:r>
                      <a:r>
                        <a:rPr lang="en-SG" sz="1400" b="0" dirty="0" smtClean="0">
                          <a:latin typeface="Arial Narrow" pitchFamily="34" charset="0"/>
                          <a:ea typeface="Calibri"/>
                          <a:cs typeface="Times New Roman"/>
                        </a:rPr>
                        <a:t>] (n=942)</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a:latin typeface="Arial Narrow" pitchFamily="34" charset="0"/>
                          <a:ea typeface="Calibri"/>
                          <a:cs typeface="Times New Roman"/>
                        </a:rPr>
                        <a:t>no RCT available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28.99 [1.95, 56.04] MD% wound area </a:t>
                      </a:r>
                      <a:r>
                        <a:rPr lang="en-SG" sz="1400" b="0" dirty="0" smtClean="0">
                          <a:latin typeface="Arial Narrow" pitchFamily="34" charset="0"/>
                          <a:ea typeface="Calibri"/>
                          <a:cs typeface="Times New Roman"/>
                        </a:rPr>
                        <a:t> (n=67)</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no RCT available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64">
                <a:tc>
                  <a:txBody>
                    <a:bodyPr/>
                    <a:lstStyle/>
                    <a:p>
                      <a:pPr>
                        <a:lnSpc>
                          <a:spcPct val="115000"/>
                        </a:lnSpc>
                        <a:spcAft>
                          <a:spcPts val="0"/>
                        </a:spcAft>
                      </a:pPr>
                      <a:r>
                        <a:rPr lang="en-SG" sz="1400" b="1">
                          <a:latin typeface="Arial Narrow" pitchFamily="34" charset="0"/>
                          <a:ea typeface="Calibri"/>
                          <a:cs typeface="Times New Roman"/>
                        </a:rPr>
                        <a:t>PR</a:t>
                      </a:r>
                      <a:endParaRPr lang="en-SG" sz="140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39.55 MD% wound area [10.49,68.51</a:t>
                      </a:r>
                      <a:r>
                        <a:rPr lang="en-SG" sz="1400" b="0" dirty="0" smtClean="0">
                          <a:latin typeface="Arial Narrow" pitchFamily="34" charset="0"/>
                          <a:ea typeface="Calibri"/>
                          <a:cs typeface="Times New Roman"/>
                        </a:rPr>
                        <a:t>] (n=28)</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a:latin typeface="Arial Narrow" pitchFamily="34" charset="0"/>
                          <a:ea typeface="Calibri"/>
                          <a:cs typeface="Times New Roman"/>
                        </a:rPr>
                        <a:t>no RCT available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Equivocal 2.50 [0.67,9.31] (Single RCT</a:t>
                      </a:r>
                      <a:r>
                        <a:rPr lang="en-SG" sz="1400" b="0" dirty="0" smtClean="0">
                          <a:latin typeface="Arial Narrow" pitchFamily="34" charset="0"/>
                          <a:ea typeface="Calibri"/>
                          <a:cs typeface="Times New Roman"/>
                        </a:rPr>
                        <a:t>) (n=16)</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b="0" dirty="0">
                          <a:latin typeface="Arial Narrow" pitchFamily="34" charset="0"/>
                          <a:ea typeface="Calibri"/>
                          <a:cs typeface="Times New Roman"/>
                        </a:rPr>
                        <a:t>Equivocal (RR approx 1</a:t>
                      </a:r>
                      <a:r>
                        <a:rPr lang="en-US" sz="1400" b="0" dirty="0" smtClean="0">
                          <a:latin typeface="Arial Narrow" pitchFamily="34" charset="0"/>
                          <a:ea typeface="Calibri"/>
                          <a:cs typeface="Times New Roman"/>
                        </a:rPr>
                        <a:t>) (n=86)</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6146">
                <a:tc>
                  <a:txBody>
                    <a:bodyPr/>
                    <a:lstStyle/>
                    <a:p>
                      <a:pPr>
                        <a:lnSpc>
                          <a:spcPct val="115000"/>
                        </a:lnSpc>
                        <a:spcAft>
                          <a:spcPts val="0"/>
                        </a:spcAft>
                      </a:pPr>
                      <a:r>
                        <a:rPr lang="en-SG" sz="1400" b="1">
                          <a:latin typeface="Arial Narrow" pitchFamily="34" charset="0"/>
                          <a:ea typeface="Calibri"/>
                          <a:cs typeface="Times New Roman"/>
                        </a:rPr>
                        <a:t>EGF</a:t>
                      </a:r>
                      <a:endParaRPr lang="en-SG" sz="140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RR </a:t>
                      </a:r>
                      <a:r>
                        <a:rPr lang="en-SG" sz="1400" b="0" dirty="0" smtClean="0">
                          <a:latin typeface="Arial Narrow" pitchFamily="34" charset="0"/>
                          <a:ea typeface="Calibri"/>
                          <a:cs typeface="Times New Roman"/>
                        </a:rPr>
                        <a:t>1.66 </a:t>
                      </a:r>
                      <a:r>
                        <a:rPr lang="en-SG" sz="1400" b="0" dirty="0">
                          <a:latin typeface="Arial Narrow" pitchFamily="34" charset="0"/>
                          <a:ea typeface="Calibri"/>
                          <a:cs typeface="Times New Roman"/>
                        </a:rPr>
                        <a:t>[1.31,2.10</a:t>
                      </a:r>
                      <a:r>
                        <a:rPr lang="en-SG" sz="1400" b="0" dirty="0" smtClean="0">
                          <a:latin typeface="Arial Narrow" pitchFamily="34" charset="0"/>
                          <a:ea typeface="Calibri"/>
                          <a:cs typeface="Times New Roman"/>
                        </a:rPr>
                        <a:t>] (n=141)</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smtClean="0">
                          <a:latin typeface="Arial Narrow" pitchFamily="34" charset="0"/>
                          <a:ea typeface="Calibri"/>
                          <a:cs typeface="Times New Roman"/>
                        </a:rPr>
                        <a:t>-1.95 [-2.45,-1.45] MD DTCH (n=172)</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no RCT available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Equivocal RR 3.18 [0.74,13.63] (Single RCT</a:t>
                      </a:r>
                      <a:r>
                        <a:rPr lang="en-SG" sz="1400" b="0" dirty="0" smtClean="0">
                          <a:latin typeface="Arial Narrow" pitchFamily="34" charset="0"/>
                          <a:ea typeface="Calibri"/>
                          <a:cs typeface="Times New Roman"/>
                        </a:rPr>
                        <a:t>) (n=35)</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6146">
                <a:tc>
                  <a:txBody>
                    <a:bodyPr/>
                    <a:lstStyle/>
                    <a:p>
                      <a:pPr>
                        <a:lnSpc>
                          <a:spcPct val="115000"/>
                        </a:lnSpc>
                        <a:spcAft>
                          <a:spcPts val="0"/>
                        </a:spcAft>
                      </a:pPr>
                      <a:r>
                        <a:rPr lang="en-SG" sz="1400" b="1">
                          <a:latin typeface="Arial Narrow" pitchFamily="34" charset="0"/>
                          <a:ea typeface="Calibri"/>
                          <a:cs typeface="Times New Roman"/>
                        </a:rPr>
                        <a:t>FGF</a:t>
                      </a:r>
                      <a:endParaRPr lang="en-SG" sz="140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b="0" dirty="0">
                          <a:latin typeface="Arial Narrow" pitchFamily="34" charset="0"/>
                          <a:ea typeface="Calibri"/>
                          <a:cs typeface="Times New Roman"/>
                        </a:rPr>
                        <a:t>Equivocal (RR 1.00 [00.39,2.59</a:t>
                      </a:r>
                      <a:r>
                        <a:rPr lang="en-US" sz="1400" b="0" dirty="0" smtClean="0">
                          <a:latin typeface="Arial Narrow" pitchFamily="34" charset="0"/>
                          <a:ea typeface="Calibri"/>
                          <a:cs typeface="Times New Roman"/>
                        </a:rPr>
                        <a:t>] (n=117)</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RR 1.32 [1.04,1.67</a:t>
                      </a:r>
                      <a:r>
                        <a:rPr lang="en-SG" sz="1400" b="0" dirty="0" smtClean="0">
                          <a:latin typeface="Arial Narrow" pitchFamily="34" charset="0"/>
                          <a:ea typeface="Calibri"/>
                          <a:cs typeface="Times New Roman"/>
                        </a:rPr>
                        <a:t>](n=143)</a:t>
                      </a:r>
                      <a:endParaRPr lang="en-SG" sz="1400" b="0" dirty="0">
                        <a:latin typeface="Arial Narrow" pitchFamily="34" charset="0"/>
                        <a:ea typeface="Calibri"/>
                        <a:cs typeface="Times New Roman"/>
                      </a:endParaRPr>
                    </a:p>
                    <a:p>
                      <a:pPr>
                        <a:lnSpc>
                          <a:spcPct val="115000"/>
                        </a:lnSpc>
                        <a:spcAft>
                          <a:spcPts val="0"/>
                        </a:spcAft>
                      </a:pPr>
                      <a:r>
                        <a:rPr lang="en-SG" sz="1400" b="0" dirty="0">
                          <a:latin typeface="Arial Narrow" pitchFamily="34" charset="0"/>
                          <a:ea typeface="Calibri"/>
                          <a:cs typeface="Times New Roman"/>
                        </a:rPr>
                        <a:t>-3.82[-5.62,-2.01] days MD  </a:t>
                      </a:r>
                      <a:r>
                        <a:rPr lang="en-SG" sz="1400" b="0" dirty="0" smtClean="0">
                          <a:latin typeface="Arial Narrow" pitchFamily="34" charset="0"/>
                          <a:ea typeface="Calibri"/>
                          <a:cs typeface="Times New Roman"/>
                        </a:rPr>
                        <a:t>DTCH (n=584)</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b="0" dirty="0">
                          <a:latin typeface="Arial Narrow" pitchFamily="34" charset="0"/>
                          <a:ea typeface="Calibri"/>
                          <a:cs typeface="Times New Roman"/>
                        </a:rPr>
                        <a:t>RR 1.79 [1.25,2.58</a:t>
                      </a:r>
                      <a:r>
                        <a:rPr lang="en-US" sz="1400" b="0" dirty="0" smtClean="0">
                          <a:latin typeface="Arial Narrow" pitchFamily="34" charset="0"/>
                          <a:ea typeface="Calibri"/>
                          <a:cs typeface="Times New Roman"/>
                        </a:rPr>
                        <a:t>] (n=107)</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RR 2.55[1.05,6.18] (Single RCT</a:t>
                      </a:r>
                      <a:r>
                        <a:rPr lang="en-SG" sz="1400" b="0" dirty="0" smtClean="0">
                          <a:latin typeface="Arial Narrow" pitchFamily="34" charset="0"/>
                          <a:ea typeface="Calibri"/>
                          <a:cs typeface="Times New Roman"/>
                        </a:rPr>
                        <a:t>) (n=93)</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6146">
                <a:tc>
                  <a:txBody>
                    <a:bodyPr/>
                    <a:lstStyle/>
                    <a:p>
                      <a:pPr>
                        <a:lnSpc>
                          <a:spcPct val="115000"/>
                        </a:lnSpc>
                        <a:spcAft>
                          <a:spcPts val="0"/>
                        </a:spcAft>
                      </a:pPr>
                      <a:r>
                        <a:rPr lang="en-SG" sz="1400" b="1" dirty="0">
                          <a:latin typeface="Arial Narrow" pitchFamily="34" charset="0"/>
                          <a:ea typeface="Calibri"/>
                          <a:cs typeface="Times New Roman"/>
                        </a:rPr>
                        <a:t>GCSF</a:t>
                      </a:r>
                      <a:endParaRPr lang="en-SG" sz="140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RR0.37 [0.20,0.68] for % wounds requiring </a:t>
                      </a:r>
                      <a:r>
                        <a:rPr lang="en-SG" sz="1400" b="0" dirty="0" smtClean="0">
                          <a:latin typeface="Arial Narrow" pitchFamily="34" charset="0"/>
                          <a:ea typeface="Calibri"/>
                          <a:cs typeface="Times New Roman"/>
                        </a:rPr>
                        <a:t>surgery (n=164) </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Equivocal RR 1.67[0.99,2.83</a:t>
                      </a:r>
                      <a:r>
                        <a:rPr lang="en-SG" sz="1400" b="0" dirty="0" smtClean="0">
                          <a:latin typeface="Arial Narrow" pitchFamily="34" charset="0"/>
                          <a:ea typeface="Calibri"/>
                          <a:cs typeface="Times New Roman"/>
                        </a:rPr>
                        <a:t>] (n=392)</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no RCT available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1400" b="0" dirty="0">
                          <a:latin typeface="Arial Narrow" pitchFamily="34" charset="0"/>
                          <a:ea typeface="Calibri"/>
                          <a:cs typeface="Times New Roman"/>
                        </a:rPr>
                        <a:t>RR 3.23 [p1.29-8.07] (Single RCT</a:t>
                      </a:r>
                      <a:r>
                        <a:rPr lang="en-SG" sz="1400" b="0" dirty="0" smtClean="0">
                          <a:latin typeface="Arial Narrow" pitchFamily="34" charset="0"/>
                          <a:ea typeface="Calibri"/>
                          <a:cs typeface="Times New Roman"/>
                        </a:rPr>
                        <a:t>) (n=60)</a:t>
                      </a:r>
                      <a:endParaRPr lang="en-SG" sz="1400" b="0" dirty="0">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3"/>
          <p:cNvSpPr txBox="1">
            <a:spLocks noChangeArrowheads="1"/>
          </p:cNvSpPr>
          <p:nvPr/>
        </p:nvSpPr>
        <p:spPr bwMode="auto">
          <a:xfrm>
            <a:off x="73560" y="4724248"/>
            <a:ext cx="944245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7700">
                <a:solidFill>
                  <a:schemeClr val="tx1"/>
                </a:solidFill>
                <a:latin typeface="Times" charset="0"/>
                <a:ea typeface="ＭＳ Ｐゴシック" charset="0"/>
              </a:defRPr>
            </a:lvl1pPr>
            <a:lvl2pPr marL="742950" indent="-285750">
              <a:defRPr sz="7700">
                <a:solidFill>
                  <a:schemeClr val="tx1"/>
                </a:solidFill>
                <a:latin typeface="Times" charset="0"/>
                <a:ea typeface="ＭＳ Ｐゴシック" charset="0"/>
              </a:defRPr>
            </a:lvl2pPr>
            <a:lvl3pPr marL="1143000" indent="-228600">
              <a:defRPr sz="7700">
                <a:solidFill>
                  <a:schemeClr val="tx1"/>
                </a:solidFill>
                <a:latin typeface="Times" charset="0"/>
                <a:ea typeface="ＭＳ Ｐゴシック" charset="0"/>
              </a:defRPr>
            </a:lvl3pPr>
            <a:lvl4pPr marL="1600200" indent="-228600">
              <a:defRPr sz="7700">
                <a:solidFill>
                  <a:schemeClr val="tx1"/>
                </a:solidFill>
                <a:latin typeface="Times" charset="0"/>
                <a:ea typeface="ＭＳ Ｐゴシック" charset="0"/>
              </a:defRPr>
            </a:lvl4pPr>
            <a:lvl5pPr marL="2057400" indent="-228600">
              <a:defRPr sz="7700">
                <a:solidFill>
                  <a:schemeClr val="tx1"/>
                </a:solidFill>
                <a:latin typeface="Times" charset="0"/>
                <a:ea typeface="ＭＳ Ｐゴシック" charset="0"/>
              </a:defRPr>
            </a:lvl5pPr>
            <a:lvl6pPr marL="2514600" indent="-228600" eaLnBrk="0" fontAlgn="base" hangingPunct="0">
              <a:spcBef>
                <a:spcPct val="0"/>
              </a:spcBef>
              <a:spcAft>
                <a:spcPct val="0"/>
              </a:spcAft>
              <a:defRPr sz="7700">
                <a:solidFill>
                  <a:schemeClr val="tx1"/>
                </a:solidFill>
                <a:latin typeface="Times" charset="0"/>
                <a:ea typeface="ＭＳ Ｐゴシック" charset="0"/>
              </a:defRPr>
            </a:lvl6pPr>
            <a:lvl7pPr marL="2971800" indent="-228600" eaLnBrk="0" fontAlgn="base" hangingPunct="0">
              <a:spcBef>
                <a:spcPct val="0"/>
              </a:spcBef>
              <a:spcAft>
                <a:spcPct val="0"/>
              </a:spcAft>
              <a:defRPr sz="7700">
                <a:solidFill>
                  <a:schemeClr val="tx1"/>
                </a:solidFill>
                <a:latin typeface="Times" charset="0"/>
                <a:ea typeface="ＭＳ Ｐゴシック" charset="0"/>
              </a:defRPr>
            </a:lvl7pPr>
            <a:lvl8pPr marL="3429000" indent="-228600" eaLnBrk="0" fontAlgn="base" hangingPunct="0">
              <a:spcBef>
                <a:spcPct val="0"/>
              </a:spcBef>
              <a:spcAft>
                <a:spcPct val="0"/>
              </a:spcAft>
              <a:defRPr sz="7700">
                <a:solidFill>
                  <a:schemeClr val="tx1"/>
                </a:solidFill>
                <a:latin typeface="Times" charset="0"/>
                <a:ea typeface="ＭＳ Ｐゴシック" charset="0"/>
              </a:defRPr>
            </a:lvl8pPr>
            <a:lvl9pPr marL="3886200" indent="-228600" eaLnBrk="0" fontAlgn="base" hangingPunct="0">
              <a:spcBef>
                <a:spcPct val="0"/>
              </a:spcBef>
              <a:spcAft>
                <a:spcPct val="0"/>
              </a:spcAft>
              <a:defRPr sz="7700">
                <a:solidFill>
                  <a:schemeClr val="tx1"/>
                </a:solidFill>
                <a:latin typeface="Times" charset="0"/>
                <a:ea typeface="ＭＳ Ｐゴシック" charset="0"/>
              </a:defRPr>
            </a:lvl9pPr>
          </a:lstStyle>
          <a:p>
            <a:pPr eaLnBrk="1" hangingPunct="1"/>
            <a:r>
              <a:rPr lang="en-US" sz="1000" b="1" dirty="0">
                <a:latin typeface="Arial Narrow" charset="0"/>
                <a:cs typeface="Arial" charset="0"/>
              </a:rPr>
              <a:t>Key: Bold:&gt;1 RCT exist for forest plot analysis             MD: Mean Difference            DTCH:  Days to complete healing                RCT: Randomized control trial</a:t>
            </a:r>
          </a:p>
          <a:p>
            <a:pPr eaLnBrk="1" hangingPunct="1"/>
            <a:r>
              <a:rPr lang="en-US" sz="1000" b="1" dirty="0">
                <a:latin typeface="Arial Narrow" charset="0"/>
                <a:cs typeface="Arial" charset="0"/>
              </a:rPr>
              <a:t>*: Margolis et al. Retrospective database analysis of 24898 patients: RR of healing with PDGF = 1.32 (1.22,1.38) Relative risk of amputation =0.65 (0.54,0.78)</a:t>
            </a:r>
          </a:p>
          <a:p>
            <a:pPr eaLnBrk="1" hangingPunct="1"/>
            <a:endParaRPr lang="en-US" b="1" dirty="0">
              <a:latin typeface="Arial Narrow" charset="0"/>
              <a:cs typeface="Arial" charset="0"/>
            </a:endParaRPr>
          </a:p>
        </p:txBody>
      </p:sp>
      <p:sp>
        <p:nvSpPr>
          <p:cNvPr id="6" name="AutoShape 38"/>
          <p:cNvSpPr>
            <a:spLocks noChangeArrowheads="1"/>
          </p:cNvSpPr>
          <p:nvPr/>
        </p:nvSpPr>
        <p:spPr bwMode="auto">
          <a:xfrm>
            <a:off x="73560" y="976161"/>
            <a:ext cx="9067800" cy="228600"/>
          </a:xfrm>
          <a:prstGeom prst="roundRect">
            <a:avLst>
              <a:gd name="adj" fmla="val 16667"/>
            </a:avLst>
          </a:prstGeom>
          <a:solidFill>
            <a:schemeClr val="bg1"/>
          </a:solidFill>
          <a:ln w="28575">
            <a:solidFill>
              <a:srgbClr val="3399FF"/>
            </a:solidFill>
            <a:round/>
            <a:headEnd/>
            <a:tailEnd/>
          </a:ln>
        </p:spPr>
        <p:txBody>
          <a:bodyPr wrap="none" anchor="ctr"/>
          <a:lstStyle/>
          <a:p>
            <a:r>
              <a:rPr lang="en-US" sz="1600" b="1" dirty="0">
                <a:latin typeface="Arial Narrow" charset="0"/>
              </a:rPr>
              <a:t>Table 2: Summary of Meta-Analysis Data (Forest Plots, RR) in Wound groups vs. Growth Factor Types</a:t>
            </a:r>
          </a:p>
        </p:txBody>
      </p:sp>
    </p:spTree>
    <p:extLst>
      <p:ext uri="{BB962C8B-B14F-4D97-AF65-F5344CB8AC3E}">
        <p14:creationId xmlns:p14="http://schemas.microsoft.com/office/powerpoint/2010/main" val="18814825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9323865"/>
              </p:ext>
            </p:extLst>
          </p:nvPr>
        </p:nvGraphicFramePr>
        <p:xfrm>
          <a:off x="-53476" y="1220038"/>
          <a:ext cx="9277684" cy="5187696"/>
        </p:xfrm>
        <a:graphic>
          <a:graphicData uri="http://schemas.openxmlformats.org/drawingml/2006/table">
            <a:tbl>
              <a:tblPr/>
              <a:tblGrid>
                <a:gridCol w="1564890"/>
                <a:gridCol w="7712794"/>
              </a:tblGrid>
              <a:tr h="420036">
                <a:tc>
                  <a:txBody>
                    <a:bodyPr/>
                    <a:lstStyle/>
                    <a:p>
                      <a:pPr algn="l">
                        <a:lnSpc>
                          <a:spcPct val="115000"/>
                        </a:lnSpc>
                        <a:spcAft>
                          <a:spcPts val="0"/>
                        </a:spcAft>
                      </a:pPr>
                      <a:r>
                        <a:rPr lang="en-SG" sz="2500" b="1" dirty="0">
                          <a:latin typeface="Calibri"/>
                          <a:ea typeface="Calibri"/>
                          <a:cs typeface="Calibri"/>
                        </a:rPr>
                        <a:t>Growth Factor</a:t>
                      </a:r>
                      <a:endParaRPr lang="en-SG" sz="2500" dirty="0">
                        <a:latin typeface="Calibri"/>
                        <a:ea typeface="Calibri"/>
                        <a:cs typeface="Calibri"/>
                      </a:endParaRP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SG" sz="2500" b="1" dirty="0">
                          <a:latin typeface="Calibri"/>
                          <a:ea typeface="Calibri"/>
                          <a:cs typeface="Calibri"/>
                        </a:rPr>
                        <a:t>Cost effectiveness</a:t>
                      </a:r>
                      <a:endParaRPr lang="en-SG" sz="2500" dirty="0">
                        <a:latin typeface="Calibri"/>
                        <a:ea typeface="Calibri"/>
                        <a:cs typeface="Calibri"/>
                      </a:endParaRP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0830">
                <a:tc>
                  <a:txBody>
                    <a:bodyPr/>
                    <a:lstStyle/>
                    <a:p>
                      <a:pPr>
                        <a:lnSpc>
                          <a:spcPct val="115000"/>
                        </a:lnSpc>
                        <a:spcAft>
                          <a:spcPts val="0"/>
                        </a:spcAft>
                      </a:pPr>
                      <a:r>
                        <a:rPr lang="en-SG" sz="2300" dirty="0">
                          <a:latin typeface="Calibri"/>
                          <a:ea typeface="Calibri"/>
                          <a:cs typeface="Calibri"/>
                        </a:rPr>
                        <a:t>GCSF </a:t>
                      </a:r>
                    </a:p>
                    <a:p>
                      <a:pPr>
                        <a:lnSpc>
                          <a:spcPct val="115000"/>
                        </a:lnSpc>
                        <a:spcAft>
                          <a:spcPts val="0"/>
                        </a:spcAft>
                      </a:pPr>
                      <a:r>
                        <a:rPr lang="en-SG" sz="2300" dirty="0">
                          <a:latin typeface="Calibri"/>
                          <a:ea typeface="Calibri"/>
                          <a:cs typeface="Calibri"/>
                        </a:rPr>
                        <a:t>(Neupogen)</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2500" dirty="0">
                          <a:latin typeface="Calibri"/>
                          <a:ea typeface="Calibri"/>
                          <a:cs typeface="Calibri"/>
                        </a:rPr>
                        <a:t>-cost savings ranged from 3129 to 155 GBP compared to standard </a:t>
                      </a:r>
                      <a:r>
                        <a:rPr lang="en-SG" sz="2500" dirty="0" smtClean="0">
                          <a:latin typeface="Calibri"/>
                          <a:ea typeface="Calibri"/>
                          <a:cs typeface="Calibri"/>
                        </a:rPr>
                        <a:t>therapy</a:t>
                      </a:r>
                      <a:r>
                        <a:rPr lang="en-SG" sz="2500" baseline="30000" dirty="0" smtClean="0">
                          <a:latin typeface="Calibri"/>
                          <a:ea typeface="Calibri"/>
                          <a:cs typeface="Calibri"/>
                        </a:rPr>
                        <a:t>6</a:t>
                      </a:r>
                      <a:endParaRPr lang="en-SG" sz="2500" baseline="30000" dirty="0">
                        <a:latin typeface="Calibri"/>
                        <a:ea typeface="Calibri"/>
                        <a:cs typeface="Calibri"/>
                      </a:endParaRP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1662">
                <a:tc>
                  <a:txBody>
                    <a:bodyPr/>
                    <a:lstStyle/>
                    <a:p>
                      <a:pPr>
                        <a:lnSpc>
                          <a:spcPct val="115000"/>
                        </a:lnSpc>
                        <a:spcAft>
                          <a:spcPts val="0"/>
                        </a:spcAft>
                      </a:pPr>
                      <a:r>
                        <a:rPr lang="en-SG" sz="2200" dirty="0">
                          <a:latin typeface="Calibri"/>
                          <a:ea typeface="Calibri"/>
                          <a:cs typeface="Calibri"/>
                        </a:rPr>
                        <a:t>PDGF  </a:t>
                      </a:r>
                      <a:r>
                        <a:rPr lang="en-SG" sz="2200" dirty="0" smtClean="0">
                          <a:latin typeface="Calibri"/>
                          <a:ea typeface="Calibri"/>
                          <a:cs typeface="Calibri"/>
                        </a:rPr>
                        <a:t>(Regranex)</a:t>
                      </a:r>
                      <a:endParaRPr lang="en-SG" sz="2200" dirty="0">
                        <a:latin typeface="Calibri"/>
                        <a:ea typeface="Calibri"/>
                        <a:cs typeface="Calibri"/>
                      </a:endParaRPr>
                    </a:p>
                    <a:p>
                      <a:pPr>
                        <a:lnSpc>
                          <a:spcPct val="115000"/>
                        </a:lnSpc>
                        <a:spcAft>
                          <a:spcPts val="0"/>
                        </a:spcAft>
                      </a:pPr>
                      <a:r>
                        <a:rPr lang="en-SG" sz="2200" dirty="0">
                          <a:latin typeface="Calibri"/>
                          <a:ea typeface="Calibri"/>
                          <a:cs typeface="Calibri"/>
                        </a:rPr>
                        <a:t>Becaplermin</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2500" dirty="0">
                          <a:latin typeface="Calibri"/>
                          <a:ea typeface="Calibri"/>
                          <a:cs typeface="Calibri"/>
                        </a:rPr>
                        <a:t>-Reduce 26 ulcer-days per patient ($6 per day saved)</a:t>
                      </a:r>
                    </a:p>
                    <a:p>
                      <a:pPr>
                        <a:lnSpc>
                          <a:spcPct val="115000"/>
                        </a:lnSpc>
                        <a:spcAft>
                          <a:spcPts val="0"/>
                        </a:spcAft>
                      </a:pPr>
                      <a:r>
                        <a:rPr lang="en-SG" sz="2500" dirty="0">
                          <a:latin typeface="Calibri"/>
                          <a:ea typeface="Calibri"/>
                          <a:cs typeface="Calibri"/>
                        </a:rPr>
                        <a:t>-net cost saving in Sweden, Switzerland and UK. In France, the addition of </a:t>
                      </a:r>
                      <a:r>
                        <a:rPr lang="en-SG" sz="2500" dirty="0" err="1">
                          <a:latin typeface="Calibri"/>
                          <a:ea typeface="Calibri"/>
                          <a:cs typeface="Calibri"/>
                        </a:rPr>
                        <a:t>becaplermin</a:t>
                      </a:r>
                      <a:r>
                        <a:rPr lang="en-SG" sz="2500" dirty="0">
                          <a:latin typeface="Calibri"/>
                          <a:ea typeface="Calibri"/>
                          <a:cs typeface="Calibri"/>
                        </a:rPr>
                        <a:t> was estimated to add $US19 (1999 values) for each additional ulcer-free month </a:t>
                      </a:r>
                      <a:r>
                        <a:rPr lang="en-SG" sz="2500" dirty="0" smtClean="0">
                          <a:latin typeface="Calibri"/>
                          <a:ea typeface="Calibri"/>
                          <a:cs typeface="Calibri"/>
                        </a:rPr>
                        <a:t>gained</a:t>
                      </a:r>
                      <a:r>
                        <a:rPr lang="en-SG" sz="2500" baseline="30000" dirty="0" smtClean="0">
                          <a:latin typeface="Calibri"/>
                          <a:ea typeface="Calibri"/>
                          <a:cs typeface="Calibri"/>
                        </a:rPr>
                        <a:t>7</a:t>
                      </a:r>
                      <a:endParaRPr lang="en-SG" sz="2500" baseline="30000" dirty="0">
                        <a:latin typeface="Calibri"/>
                        <a:ea typeface="Calibri"/>
                        <a:cs typeface="Calibri"/>
                      </a:endParaRP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327">
                <a:tc>
                  <a:txBody>
                    <a:bodyPr/>
                    <a:lstStyle/>
                    <a:p>
                      <a:pPr>
                        <a:lnSpc>
                          <a:spcPct val="115000"/>
                        </a:lnSpc>
                        <a:spcAft>
                          <a:spcPts val="0"/>
                        </a:spcAft>
                      </a:pPr>
                      <a:r>
                        <a:rPr lang="en-SG" sz="2300" dirty="0" smtClean="0">
                          <a:latin typeface="Calibri"/>
                          <a:ea typeface="Calibri"/>
                          <a:cs typeface="Calibri"/>
                        </a:rPr>
                        <a:t>KGF </a:t>
                      </a:r>
                      <a:r>
                        <a:rPr lang="en-SG" sz="2300" dirty="0" err="1" smtClean="0">
                          <a:latin typeface="Calibri"/>
                          <a:ea typeface="Calibri"/>
                          <a:cs typeface="Calibri"/>
                        </a:rPr>
                        <a:t>Palifermin</a:t>
                      </a:r>
                      <a:endParaRPr lang="en-SG" sz="2300" dirty="0">
                        <a:latin typeface="Calibri"/>
                        <a:ea typeface="Calibri"/>
                        <a:cs typeface="Calibri"/>
                      </a:endParaRP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2500" dirty="0">
                          <a:latin typeface="Calibri"/>
                          <a:ea typeface="Calibri"/>
                          <a:cs typeface="Calibri"/>
                        </a:rPr>
                        <a:t>Insufficient data, not FDA approved yet</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416">
                <a:tc>
                  <a:txBody>
                    <a:bodyPr/>
                    <a:lstStyle/>
                    <a:p>
                      <a:pPr>
                        <a:lnSpc>
                          <a:spcPct val="115000"/>
                        </a:lnSpc>
                        <a:spcAft>
                          <a:spcPts val="0"/>
                        </a:spcAft>
                      </a:pPr>
                      <a:r>
                        <a:rPr lang="en-SG" sz="2300" dirty="0">
                          <a:latin typeface="Calibri"/>
                          <a:ea typeface="Calibri"/>
                          <a:cs typeface="Calibri"/>
                        </a:rPr>
                        <a:t>EGF</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2500" dirty="0">
                          <a:latin typeface="Calibri"/>
                          <a:ea typeface="Calibri"/>
                          <a:cs typeface="Calibri"/>
                        </a:rPr>
                        <a:t>Insufficient data, not FDA approved yet</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416">
                <a:tc>
                  <a:txBody>
                    <a:bodyPr/>
                    <a:lstStyle/>
                    <a:p>
                      <a:pPr>
                        <a:lnSpc>
                          <a:spcPct val="115000"/>
                        </a:lnSpc>
                        <a:spcAft>
                          <a:spcPts val="0"/>
                        </a:spcAft>
                      </a:pPr>
                      <a:r>
                        <a:rPr lang="en-SG" sz="2300" dirty="0">
                          <a:latin typeface="Calibri"/>
                          <a:ea typeface="Calibri"/>
                          <a:cs typeface="Calibri"/>
                        </a:rPr>
                        <a:t>FGF</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SG" sz="2500" dirty="0">
                          <a:latin typeface="Calibri"/>
                          <a:ea typeface="Calibri"/>
                          <a:cs typeface="Calibri"/>
                        </a:rPr>
                        <a:t>Insufficient data, not FDA approved yet</a:t>
                      </a:r>
                    </a:p>
                  </a:txBody>
                  <a:tcPr marL="66611" marR="66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AutoShape 38"/>
          <p:cNvSpPr>
            <a:spLocks noChangeArrowheads="1"/>
          </p:cNvSpPr>
          <p:nvPr/>
        </p:nvSpPr>
        <p:spPr bwMode="auto">
          <a:xfrm>
            <a:off x="294104" y="120316"/>
            <a:ext cx="8475579" cy="949158"/>
          </a:xfrm>
          <a:prstGeom prst="roundRect">
            <a:avLst>
              <a:gd name="adj" fmla="val 16667"/>
            </a:avLst>
          </a:prstGeom>
          <a:solidFill>
            <a:schemeClr val="bg1"/>
          </a:solidFill>
          <a:ln w="28575">
            <a:solidFill>
              <a:srgbClr val="3399FF"/>
            </a:solidFill>
            <a:round/>
            <a:headEnd/>
            <a:tailEnd/>
          </a:ln>
        </p:spPr>
        <p:txBody>
          <a:bodyPr wrap="none" anchor="ctr"/>
          <a:lstStyle/>
          <a:p>
            <a:pPr algn="ctr"/>
            <a:r>
              <a:rPr lang="en-US" sz="3600" b="1" dirty="0">
                <a:latin typeface="Arial Narrow" charset="0"/>
              </a:rPr>
              <a:t>Table 3: Cost Effectiveness of Growth </a:t>
            </a:r>
            <a:r>
              <a:rPr lang="en-US" sz="3600" b="1" dirty="0" smtClean="0">
                <a:latin typeface="Arial Narrow" charset="0"/>
              </a:rPr>
              <a:t>Factors</a:t>
            </a:r>
          </a:p>
          <a:p>
            <a:pPr algn="ctr"/>
            <a:r>
              <a:rPr lang="en-US" sz="3600" b="1" dirty="0" smtClean="0">
                <a:latin typeface="Arial Narrow" charset="0"/>
              </a:rPr>
              <a:t> </a:t>
            </a:r>
            <a:r>
              <a:rPr lang="en-US" sz="3600" b="1" dirty="0">
                <a:latin typeface="Arial Narrow" charset="0"/>
              </a:rPr>
              <a:t>in human RCTs</a:t>
            </a:r>
          </a:p>
        </p:txBody>
      </p:sp>
    </p:spTree>
    <p:extLst>
      <p:ext uri="{BB962C8B-B14F-4D97-AF65-F5344CB8AC3E}">
        <p14:creationId xmlns:p14="http://schemas.microsoft.com/office/powerpoint/2010/main" val="1214104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553"/>
            <a:ext cx="9144000" cy="5770811"/>
          </a:xfrm>
          <a:prstGeom prst="rect">
            <a:avLst/>
          </a:prstGeom>
        </p:spPr>
        <p:txBody>
          <a:bodyPr wrap="square">
            <a:spAutoFit/>
          </a:bodyPr>
          <a:lstStyle/>
          <a:p>
            <a:pPr algn="ctr" defTabSz="2946400"/>
            <a:r>
              <a:rPr lang="en-US" sz="4400" b="1" dirty="0" smtClean="0">
                <a:solidFill>
                  <a:srgbClr val="000000"/>
                </a:solidFill>
                <a:latin typeface="Calibri"/>
                <a:cs typeface="Calibri"/>
              </a:rPr>
              <a:t>Discussion</a:t>
            </a:r>
            <a:endParaRPr lang="en-US" dirty="0" smtClean="0">
              <a:latin typeface="Calibri"/>
              <a:cs typeface="Calibri"/>
            </a:endParaRPr>
          </a:p>
          <a:p>
            <a:pPr defTabSz="2946400"/>
            <a:r>
              <a:rPr lang="en-US" sz="2500" b="1" dirty="0" smtClean="0">
                <a:latin typeface="Calibri"/>
                <a:cs typeface="Calibri"/>
              </a:rPr>
              <a:t>Limitations</a:t>
            </a:r>
          </a:p>
          <a:p>
            <a:pPr algn="just" defTabSz="2946400"/>
            <a:endParaRPr lang="en-US" sz="2500" dirty="0" smtClean="0">
              <a:latin typeface="Calibri"/>
              <a:cs typeface="Calibri"/>
            </a:endParaRPr>
          </a:p>
          <a:p>
            <a:pPr algn="just" defTabSz="2946400"/>
            <a:r>
              <a:rPr lang="en-US" sz="2500" dirty="0" smtClean="0">
                <a:latin typeface="Calibri"/>
                <a:cs typeface="Calibri"/>
              </a:rPr>
              <a:t>1.RCT Heterogeneity in terms </a:t>
            </a:r>
            <a:r>
              <a:rPr lang="en-US" sz="2500" dirty="0" smtClean="0">
                <a:latin typeface="Calibri"/>
                <a:cs typeface="Calibri"/>
              </a:rPr>
              <a:t>of </a:t>
            </a:r>
            <a:r>
              <a:rPr lang="en-US" sz="2500" dirty="0" smtClean="0">
                <a:latin typeface="Calibri"/>
                <a:cs typeface="Calibri"/>
              </a:rPr>
              <a:t>variable patient population (age, gender, comorbidities, race), trial endpoint given for wounds to heal (4-20weeks), dosing, frequency, form of growth factor used, wound size measurement method (visual, acetate tracing, mold </a:t>
            </a:r>
            <a:r>
              <a:rPr lang="en-US" sz="2500" dirty="0" err="1" smtClean="0">
                <a:latin typeface="Calibri"/>
                <a:cs typeface="Calibri"/>
              </a:rPr>
              <a:t>volumetry</a:t>
            </a:r>
            <a:r>
              <a:rPr lang="en-US" sz="2500" dirty="0" smtClean="0">
                <a:latin typeface="Calibri"/>
                <a:cs typeface="Calibri"/>
              </a:rPr>
              <a:t>)</a:t>
            </a:r>
          </a:p>
          <a:p>
            <a:pPr algn="just" defTabSz="2946400"/>
            <a:endParaRPr lang="en-US" sz="2500" dirty="0" smtClean="0">
              <a:latin typeface="Calibri"/>
              <a:cs typeface="Calibri"/>
            </a:endParaRPr>
          </a:p>
          <a:p>
            <a:pPr algn="just" defTabSz="2946400"/>
            <a:r>
              <a:rPr lang="en-US" sz="2500" dirty="0" smtClean="0">
                <a:latin typeface="Calibri"/>
                <a:cs typeface="Calibri"/>
              </a:rPr>
              <a:t>2.Lack of uniform standard reported outcomes which reduced the number of inter study comparison possible. Not all studies used wound healing percentage, other outcomes include resolution of cellulitis, earlier eradication of bacteria from repeat swabs, risk of amputation. These were not analyzed as wound healing was main outcome of interest.</a:t>
            </a:r>
          </a:p>
        </p:txBody>
      </p:sp>
    </p:spTree>
    <p:extLst>
      <p:ext uri="{BB962C8B-B14F-4D97-AF65-F5344CB8AC3E}">
        <p14:creationId xmlns:p14="http://schemas.microsoft.com/office/powerpoint/2010/main" val="701740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Future Research</a:t>
            </a:r>
            <a:endParaRPr lang="en-US" b="1" dirty="0"/>
          </a:p>
        </p:txBody>
      </p:sp>
      <p:sp>
        <p:nvSpPr>
          <p:cNvPr id="3" name="Content Placeholder 2"/>
          <p:cNvSpPr>
            <a:spLocks noGrp="1"/>
          </p:cNvSpPr>
          <p:nvPr>
            <p:ph idx="1"/>
          </p:nvPr>
        </p:nvSpPr>
        <p:spPr/>
        <p:txBody>
          <a:bodyPr>
            <a:normAutofit fontScale="92500" lnSpcReduction="20000"/>
          </a:bodyPr>
          <a:lstStyle/>
          <a:p>
            <a:pPr defTabSz="2946400"/>
            <a:endParaRPr lang="en-US" sz="2500" dirty="0">
              <a:cs typeface="Calibri"/>
            </a:endParaRPr>
          </a:p>
          <a:p>
            <a:pPr defTabSz="2946400">
              <a:buFontTx/>
              <a:buAutoNum type="arabicPeriod"/>
            </a:pPr>
            <a:r>
              <a:rPr lang="en-US" sz="2500" dirty="0" smtClean="0">
                <a:cs typeface="Calibri"/>
              </a:rPr>
              <a:t>Head </a:t>
            </a:r>
            <a:r>
              <a:rPr lang="en-US" sz="2500" dirty="0">
                <a:cs typeface="Calibri"/>
              </a:rPr>
              <a:t>to head Comparative and combination trials that differentiate GFs </a:t>
            </a:r>
            <a:r>
              <a:rPr lang="en-US" sz="2500" dirty="0" smtClean="0">
                <a:cs typeface="Calibri"/>
              </a:rPr>
              <a:t>efficacies</a:t>
            </a:r>
          </a:p>
          <a:p>
            <a:pPr marL="0" indent="0" defTabSz="2946400">
              <a:buNone/>
            </a:pPr>
            <a:endParaRPr lang="en-US" sz="2500" dirty="0">
              <a:cs typeface="Calibri"/>
            </a:endParaRPr>
          </a:p>
          <a:p>
            <a:pPr defTabSz="2946400">
              <a:buFontTx/>
              <a:buAutoNum type="arabicPeriod"/>
            </a:pPr>
            <a:r>
              <a:rPr lang="en-US" sz="2500" dirty="0">
                <a:cs typeface="Calibri"/>
              </a:rPr>
              <a:t>New growth factors such as Vascular Endothelial Growth Factor (VEGF) (currently being tested)</a:t>
            </a:r>
            <a:r>
              <a:rPr lang="en-US" sz="2500" dirty="0" smtClean="0">
                <a:cs typeface="Calibri"/>
              </a:rPr>
              <a:t>.</a:t>
            </a:r>
          </a:p>
          <a:p>
            <a:pPr marL="0" indent="0" defTabSz="2946400">
              <a:buNone/>
            </a:pPr>
            <a:endParaRPr lang="en-US" sz="2500" dirty="0">
              <a:cs typeface="Calibri"/>
            </a:endParaRPr>
          </a:p>
          <a:p>
            <a:pPr defTabSz="2946400">
              <a:buFontTx/>
              <a:buAutoNum type="arabicPeriod"/>
            </a:pPr>
            <a:r>
              <a:rPr lang="en-US" sz="2500" dirty="0">
                <a:cs typeface="Calibri"/>
              </a:rPr>
              <a:t>Health-related quality of life (</a:t>
            </a:r>
            <a:r>
              <a:rPr lang="en-US" sz="2500" dirty="0" err="1">
                <a:cs typeface="Calibri"/>
              </a:rPr>
              <a:t>HRQoL</a:t>
            </a:r>
            <a:r>
              <a:rPr lang="en-US" sz="2500" dirty="0">
                <a:cs typeface="Calibri"/>
              </a:rPr>
              <a:t>) studies instead of assuming complete ulcer healing is the only outcome of value (poorly correlate with patients’ perceived health.</a:t>
            </a:r>
            <a:r>
              <a:rPr lang="en-US" sz="2500" dirty="0" smtClean="0">
                <a:cs typeface="Calibri"/>
              </a:rPr>
              <a:t>)</a:t>
            </a:r>
          </a:p>
          <a:p>
            <a:pPr marL="0" indent="0" defTabSz="2946400">
              <a:buNone/>
            </a:pPr>
            <a:endParaRPr lang="en-US" sz="2500" dirty="0">
              <a:cs typeface="Calibri"/>
            </a:endParaRPr>
          </a:p>
          <a:p>
            <a:pPr defTabSz="2946400">
              <a:buFontTx/>
              <a:buAutoNum type="arabicPeriod"/>
            </a:pPr>
            <a:r>
              <a:rPr lang="en-US" sz="2500" dirty="0">
                <a:cs typeface="Calibri"/>
              </a:rPr>
              <a:t>Cochrane reviews, economic cost analyses for firm clinical adoption. (We are currently doing this.)</a:t>
            </a:r>
          </a:p>
          <a:p>
            <a:endParaRPr lang="en-US" sz="2500" dirty="0"/>
          </a:p>
        </p:txBody>
      </p:sp>
    </p:spTree>
    <p:extLst>
      <p:ext uri="{BB962C8B-B14F-4D97-AF65-F5344CB8AC3E}">
        <p14:creationId xmlns:p14="http://schemas.microsoft.com/office/powerpoint/2010/main" val="1400945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750"/>
            <a:ext cx="8229600" cy="1143000"/>
          </a:xfrm>
        </p:spPr>
        <p:txBody>
          <a:bodyPr/>
          <a:lstStyle/>
          <a:p>
            <a:r>
              <a:rPr lang="en-US" b="1" dirty="0" smtClean="0"/>
              <a:t>Conclusions</a:t>
            </a:r>
            <a:endParaRPr lang="en-US" b="1" dirty="0"/>
          </a:p>
        </p:txBody>
      </p:sp>
      <p:sp>
        <p:nvSpPr>
          <p:cNvPr id="4" name="Rectangle 48"/>
          <p:cNvSpPr>
            <a:spLocks noChangeArrowheads="1"/>
          </p:cNvSpPr>
          <p:nvPr/>
        </p:nvSpPr>
        <p:spPr bwMode="auto">
          <a:xfrm>
            <a:off x="0" y="1110208"/>
            <a:ext cx="9143999" cy="5683633"/>
          </a:xfrm>
          <a:prstGeom prst="rect">
            <a:avLst/>
          </a:prstGeom>
          <a:noFill/>
          <a:ln w="28575">
            <a:solidFill>
              <a:schemeClr val="bg1"/>
            </a:solidFill>
            <a:miter lim="800000"/>
            <a:headEnd/>
            <a:tailEnd/>
          </a:ln>
          <a:extLst/>
        </p:spPr>
        <p:txBody>
          <a:bodyPr wrap="square" lIns="294665" tIns="147333" rIns="294665" bIns="147333" anchor="ctr">
            <a:spAutoFit/>
          </a:bodyPr>
          <a:lstStyle/>
          <a:p>
            <a:pPr marL="342900" indent="-342900" algn="just" defTabSz="2946400" eaLnBrk="1" hangingPunct="1">
              <a:buFont typeface="Arial"/>
              <a:buChar char="•"/>
            </a:pPr>
            <a:endParaRPr lang="en-US" sz="2500" dirty="0" smtClean="0">
              <a:latin typeface="Calibri"/>
              <a:cs typeface="Calibri"/>
            </a:endParaRPr>
          </a:p>
          <a:p>
            <a:pPr marL="342900" indent="-342900" algn="just" defTabSz="2946400" eaLnBrk="1" hangingPunct="1">
              <a:buFont typeface="Arial"/>
              <a:buChar char="•"/>
            </a:pPr>
            <a:r>
              <a:rPr lang="en-US" sz="2500" dirty="0" smtClean="0">
                <a:latin typeface="Calibri"/>
                <a:cs typeface="Calibri"/>
              </a:rPr>
              <a:t>G</a:t>
            </a:r>
            <a:r>
              <a:rPr lang="en-US" sz="2500" dirty="0" smtClean="0">
                <a:latin typeface="Calibri"/>
                <a:cs typeface="Calibri"/>
              </a:rPr>
              <a:t>lobal </a:t>
            </a:r>
            <a:r>
              <a:rPr lang="en-US" sz="2500" dirty="0">
                <a:latin typeface="Calibri"/>
                <a:cs typeface="Calibri"/>
              </a:rPr>
              <a:t>wound epidemic, poor wound healing is an important dilemma. </a:t>
            </a:r>
            <a:endParaRPr lang="en-US" sz="2500" dirty="0" smtClean="0">
              <a:latin typeface="Calibri"/>
              <a:cs typeface="Calibri"/>
            </a:endParaRPr>
          </a:p>
          <a:p>
            <a:pPr marL="342900" indent="-342900" algn="just" defTabSz="2946400" eaLnBrk="1" hangingPunct="1">
              <a:buFont typeface="Arial"/>
              <a:buChar char="•"/>
            </a:pPr>
            <a:endParaRPr lang="en-US" sz="2500" dirty="0" smtClean="0">
              <a:latin typeface="Calibri"/>
              <a:cs typeface="Calibri"/>
            </a:endParaRPr>
          </a:p>
          <a:p>
            <a:pPr marL="342900" indent="-342900" algn="just" defTabSz="2946400" eaLnBrk="1" hangingPunct="1">
              <a:buFont typeface="Arial"/>
              <a:buChar char="•"/>
            </a:pPr>
            <a:r>
              <a:rPr lang="en-US" sz="2500" dirty="0" smtClean="0">
                <a:latin typeface="Calibri"/>
                <a:cs typeface="Calibri"/>
              </a:rPr>
              <a:t>A </a:t>
            </a:r>
            <a:r>
              <a:rPr lang="en-US" sz="2500" dirty="0">
                <a:latin typeface="Calibri"/>
                <a:cs typeface="Calibri"/>
              </a:rPr>
              <a:t>multidisciplinary approach is </a:t>
            </a:r>
            <a:r>
              <a:rPr lang="en-US" sz="2500" i="1" dirty="0">
                <a:latin typeface="Calibri"/>
                <a:cs typeface="Calibri"/>
              </a:rPr>
              <a:t>paramount to overcome complex multi-factorial healing barriers. G</a:t>
            </a:r>
            <a:r>
              <a:rPr lang="en-US" sz="2500" dirty="0">
                <a:latin typeface="Calibri"/>
                <a:cs typeface="Calibri"/>
              </a:rPr>
              <a:t>Fs is part of an </a:t>
            </a:r>
            <a:r>
              <a:rPr lang="en-US" sz="2500" dirty="0" err="1">
                <a:latin typeface="Calibri"/>
                <a:cs typeface="Calibri"/>
              </a:rPr>
              <a:t>armentarium</a:t>
            </a:r>
            <a:r>
              <a:rPr lang="en-US" sz="2500" dirty="0">
                <a:latin typeface="Calibri"/>
                <a:cs typeface="Calibri"/>
              </a:rPr>
              <a:t> (patient education, nutrition, glycemic control, offloading, debridement , antimicrobial therapy, state of art dressings etc.) </a:t>
            </a:r>
            <a:endParaRPr lang="en-US" sz="2500" dirty="0" smtClean="0">
              <a:latin typeface="Calibri"/>
              <a:cs typeface="Calibri"/>
            </a:endParaRPr>
          </a:p>
          <a:p>
            <a:pPr marL="342900" indent="-342900" algn="just" defTabSz="2946400" eaLnBrk="1" hangingPunct="1">
              <a:buFont typeface="Arial"/>
              <a:buChar char="•"/>
            </a:pPr>
            <a:endParaRPr lang="en-US" sz="2500" dirty="0" smtClean="0">
              <a:latin typeface="Calibri"/>
              <a:cs typeface="Calibri"/>
            </a:endParaRPr>
          </a:p>
          <a:p>
            <a:pPr marL="342900" indent="-342900" algn="just" defTabSz="2946400" eaLnBrk="1" hangingPunct="1">
              <a:buFont typeface="Arial"/>
              <a:buChar char="•"/>
            </a:pPr>
            <a:r>
              <a:rPr lang="en-US" sz="2500" dirty="0" smtClean="0">
                <a:latin typeface="Calibri"/>
                <a:cs typeface="Calibri"/>
              </a:rPr>
              <a:t>Clinical </a:t>
            </a:r>
            <a:r>
              <a:rPr lang="en-US" sz="2500" dirty="0">
                <a:latin typeface="Calibri"/>
                <a:cs typeface="Calibri"/>
              </a:rPr>
              <a:t>use of PDGF, PR, FGF, EGF and GCSF holds promise, with statistically significant rates of healing, higher chances of complete healing and possible better scar profiles. PDGF, GCSF appears to be cost effective</a:t>
            </a:r>
            <a:r>
              <a:rPr lang="en-US" sz="2500" dirty="0" smtClean="0">
                <a:latin typeface="Calibri"/>
                <a:cs typeface="Calibri"/>
              </a:rPr>
              <a:t>.</a:t>
            </a:r>
          </a:p>
        </p:txBody>
      </p:sp>
    </p:spTree>
    <p:extLst>
      <p:ext uri="{BB962C8B-B14F-4D97-AF65-F5344CB8AC3E}">
        <p14:creationId xmlns:p14="http://schemas.microsoft.com/office/powerpoint/2010/main" val="360516710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500" dirty="0" smtClean="0">
                <a:cs typeface="Calibri"/>
              </a:rPr>
              <a:t>Adverse </a:t>
            </a:r>
            <a:r>
              <a:rPr lang="en-US" sz="2500" dirty="0">
                <a:cs typeface="Calibri"/>
              </a:rPr>
              <a:t>risks of malignancy should be noted and more research is needed. Detractors say GFs are limited because of plasticity and redundancy with endogenous wound repair process and rapid degradation at the wound site. </a:t>
            </a:r>
            <a:endParaRPr lang="en-US" sz="2500" dirty="0" smtClean="0">
              <a:cs typeface="Calibri"/>
            </a:endParaRPr>
          </a:p>
          <a:p>
            <a:pPr marL="0" indent="0">
              <a:buNone/>
            </a:pPr>
            <a:endParaRPr lang="en-US" sz="1400" dirty="0" smtClean="0">
              <a:latin typeface="Arial Narrow" charset="0"/>
            </a:endParaRPr>
          </a:p>
          <a:p>
            <a:pPr algn="just"/>
            <a:r>
              <a:rPr lang="en-US" sz="2500" dirty="0" smtClean="0">
                <a:cs typeface="Calibri"/>
              </a:rPr>
              <a:t>There </a:t>
            </a:r>
            <a:r>
              <a:rPr lang="en-US" sz="2500" dirty="0">
                <a:cs typeface="Calibri"/>
              </a:rPr>
              <a:t>is potential in strongly recommending GFs, possibly in combination therapies. The holy grail would probably be a combination seed and soil therapy (administration of stem cells that elaborate full complexity of biological </a:t>
            </a:r>
            <a:r>
              <a:rPr lang="en-US" sz="2500" dirty="0" err="1">
                <a:cs typeface="Calibri"/>
              </a:rPr>
              <a:t>signalling</a:t>
            </a:r>
            <a:r>
              <a:rPr lang="en-US" sz="2500" dirty="0">
                <a:cs typeface="Calibri"/>
              </a:rPr>
              <a:t>, together with environmental cues/therapy)</a:t>
            </a:r>
            <a:r>
              <a:rPr lang="en-US" sz="2500" baseline="30000" dirty="0">
                <a:cs typeface="Calibri"/>
              </a:rPr>
              <a:t>3</a:t>
            </a:r>
          </a:p>
          <a:p>
            <a:endParaRPr lang="en-US" sz="2500" dirty="0"/>
          </a:p>
        </p:txBody>
      </p:sp>
      <p:sp>
        <p:nvSpPr>
          <p:cNvPr id="4" name="Title 1"/>
          <p:cNvSpPr>
            <a:spLocks noGrp="1"/>
          </p:cNvSpPr>
          <p:nvPr>
            <p:ph type="title"/>
          </p:nvPr>
        </p:nvSpPr>
        <p:spPr/>
        <p:txBody>
          <a:bodyPr/>
          <a:lstStyle/>
          <a:p>
            <a:r>
              <a:rPr lang="en-US" b="1" dirty="0" smtClean="0"/>
              <a:t>Conclusions</a:t>
            </a:r>
            <a:endParaRPr lang="en-US" b="1" dirty="0"/>
          </a:p>
        </p:txBody>
      </p:sp>
    </p:spTree>
    <p:extLst>
      <p:ext uri="{BB962C8B-B14F-4D97-AF65-F5344CB8AC3E}">
        <p14:creationId xmlns:p14="http://schemas.microsoft.com/office/powerpoint/2010/main" val="3253726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80</TotalTime>
  <Words>1993</Words>
  <Application>Microsoft Macintosh PowerPoint</Application>
  <PresentationFormat>On-screen Show (4:3)</PresentationFormat>
  <Paragraphs>255</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WOUND HEALING GROWTH FACTORS META-ANALYSIS Do they work?</vt:lpstr>
      <vt:lpstr>Disclosure of Relevant Financial Interests for All Authors  </vt:lpstr>
      <vt:lpstr>Objectives</vt:lpstr>
      <vt:lpstr>Introduction</vt:lpstr>
      <vt:lpstr>Material and Methods</vt:lpstr>
      <vt:lpstr>PowerPoint Presentation</vt:lpstr>
      <vt:lpstr>Results</vt:lpstr>
      <vt:lpstr>PowerPoint Presentation</vt:lpstr>
      <vt:lpstr>PowerPoint Presentation</vt:lpstr>
      <vt:lpstr>PowerPoint Presentation</vt:lpstr>
      <vt:lpstr>PowerPoint Presentation</vt:lpstr>
      <vt:lpstr>PowerPoint Presentation</vt:lpstr>
      <vt:lpstr>Future Research</vt:lpstr>
      <vt:lpstr>Conclusions</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Yeeonn</dc:creator>
  <cp:lastModifiedBy>Yeeonn</cp:lastModifiedBy>
  <cp:revision>12</cp:revision>
  <dcterms:created xsi:type="dcterms:W3CDTF">2015-10-06T14:43:17Z</dcterms:created>
  <dcterms:modified xsi:type="dcterms:W3CDTF">2015-10-08T11:31:24Z</dcterms:modified>
</cp:coreProperties>
</file>