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7463413" cy="21067713"/>
  <p:notesSz cx="6858000" cy="9144000"/>
  <p:defaultTextStyle>
    <a:defPPr>
      <a:defRPr lang="en-US"/>
    </a:defPPr>
    <a:lvl1pPr algn="l" defTabSz="18716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1pPr>
    <a:lvl2pPr marL="1871663" indent="-1414463" algn="l" defTabSz="18716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2pPr>
    <a:lvl3pPr marL="3744913" indent="-2830513" algn="l" defTabSz="18716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3pPr>
    <a:lvl4pPr marL="5618163" indent="-4246563" algn="l" defTabSz="18716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4pPr>
    <a:lvl5pPr marL="7491413" indent="-5662613" algn="l" defTabSz="18716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636">
          <p15:clr>
            <a:srgbClr val="A4A3A4"/>
          </p15:clr>
        </p15:guide>
        <p15:guide id="2" pos="11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3" d="100"/>
          <a:sy n="23" d="100"/>
        </p:scale>
        <p:origin x="690" y="60"/>
      </p:cViewPr>
      <p:guideLst>
        <p:guide orient="horz" pos="6636"/>
        <p:guide pos="118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9756" y="6544649"/>
            <a:ext cx="31843901" cy="451590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512" y="11938371"/>
            <a:ext cx="26224389" cy="538397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72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45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6188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491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364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237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110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983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99DD97-6770-8A4C-8A9B-1580E3573C03}" type="datetimeFigureOut">
              <a:rPr lang="en-US"/>
              <a:pPr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EA31C-66C7-524D-8931-50613DDA603E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3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F4853-70A8-F242-8CF3-DC1CE291C640}" type="datetimeFigureOut">
              <a:rPr lang="en-US"/>
              <a:pPr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68B724-E8F6-B24A-9AB4-0B69CF952C4E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673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352" y="13537960"/>
            <a:ext cx="31843901" cy="4184281"/>
          </a:xfrm>
        </p:spPr>
        <p:txBody>
          <a:bodyPr anchor="t"/>
          <a:lstStyle>
            <a:lvl1pPr algn="l">
              <a:defRPr sz="16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9352" y="8929396"/>
            <a:ext cx="31843901" cy="4608560"/>
          </a:xfrm>
        </p:spPr>
        <p:txBody>
          <a:bodyPr anchor="b"/>
          <a:lstStyle>
            <a:lvl1pPr marL="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1pPr>
            <a:lvl2pPr marL="1872966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2pPr>
            <a:lvl3pPr marL="3745931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3pPr>
            <a:lvl4pPr marL="5618897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4pPr>
            <a:lvl5pPr marL="7491862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5pPr>
            <a:lvl6pPr marL="9364828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6pPr>
            <a:lvl7pPr marL="11237793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7pPr>
            <a:lvl8pPr marL="13110759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8pPr>
            <a:lvl9pPr marL="1498372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D450A4-4BD2-1944-9E82-85137DDF00E0}" type="datetimeFigureOut">
              <a:rPr lang="en-US"/>
              <a:pPr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2CFDD-1176-F648-AD99-6EB06C5A6393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25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73171" y="3686852"/>
            <a:ext cx="16546341" cy="10426566"/>
          </a:xfrm>
        </p:spPr>
        <p:txBody>
          <a:bodyPr/>
          <a:lstStyle>
            <a:lvl1pPr>
              <a:defRPr sz="11500"/>
            </a:lvl1pPr>
            <a:lvl2pPr>
              <a:defRPr sz="98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043901" y="3686852"/>
            <a:ext cx="16546341" cy="10426566"/>
          </a:xfrm>
        </p:spPr>
        <p:txBody>
          <a:bodyPr/>
          <a:lstStyle>
            <a:lvl1pPr>
              <a:defRPr sz="11500"/>
            </a:lvl1pPr>
            <a:lvl2pPr>
              <a:defRPr sz="98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47D431-3C28-8E47-98A1-BC891BAAAE6A}" type="datetimeFigureOut">
              <a:rPr lang="en-US"/>
              <a:pPr/>
              <a:t>10/9/2015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6EF2B-C153-5A45-B5EE-580EDDCA1F8C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2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1" y="843687"/>
            <a:ext cx="33717072" cy="351128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1" y="4715854"/>
            <a:ext cx="16552847" cy="1965345"/>
          </a:xfrm>
        </p:spPr>
        <p:txBody>
          <a:bodyPr anchor="b"/>
          <a:lstStyle>
            <a:lvl1pPr marL="0" indent="0">
              <a:buNone/>
              <a:defRPr sz="9800" b="1"/>
            </a:lvl1pPr>
            <a:lvl2pPr marL="1872966" indent="0">
              <a:buNone/>
              <a:defRPr sz="8200" b="1"/>
            </a:lvl2pPr>
            <a:lvl3pPr marL="3745931" indent="0">
              <a:buNone/>
              <a:defRPr sz="7400" b="1"/>
            </a:lvl3pPr>
            <a:lvl4pPr marL="5618897" indent="0">
              <a:buNone/>
              <a:defRPr sz="6600" b="1"/>
            </a:lvl4pPr>
            <a:lvl5pPr marL="7491862" indent="0">
              <a:buNone/>
              <a:defRPr sz="6600" b="1"/>
            </a:lvl5pPr>
            <a:lvl6pPr marL="9364828" indent="0">
              <a:buNone/>
              <a:defRPr sz="6600" b="1"/>
            </a:lvl6pPr>
            <a:lvl7pPr marL="11237793" indent="0">
              <a:buNone/>
              <a:defRPr sz="6600" b="1"/>
            </a:lvl7pPr>
            <a:lvl8pPr marL="13110759" indent="0">
              <a:buNone/>
              <a:defRPr sz="6600" b="1"/>
            </a:lvl8pPr>
            <a:lvl9pPr marL="14983724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3171" y="6681195"/>
            <a:ext cx="16552847" cy="12138320"/>
          </a:xfrm>
        </p:spPr>
        <p:txBody>
          <a:bodyPr/>
          <a:lstStyle>
            <a:lvl1pPr>
              <a:defRPr sz="98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030900" y="4715854"/>
            <a:ext cx="16559349" cy="1965345"/>
          </a:xfrm>
        </p:spPr>
        <p:txBody>
          <a:bodyPr anchor="b"/>
          <a:lstStyle>
            <a:lvl1pPr marL="0" indent="0">
              <a:buNone/>
              <a:defRPr sz="9800" b="1"/>
            </a:lvl1pPr>
            <a:lvl2pPr marL="1872966" indent="0">
              <a:buNone/>
              <a:defRPr sz="8200" b="1"/>
            </a:lvl2pPr>
            <a:lvl3pPr marL="3745931" indent="0">
              <a:buNone/>
              <a:defRPr sz="7400" b="1"/>
            </a:lvl3pPr>
            <a:lvl4pPr marL="5618897" indent="0">
              <a:buNone/>
              <a:defRPr sz="6600" b="1"/>
            </a:lvl4pPr>
            <a:lvl5pPr marL="7491862" indent="0">
              <a:buNone/>
              <a:defRPr sz="6600" b="1"/>
            </a:lvl5pPr>
            <a:lvl6pPr marL="9364828" indent="0">
              <a:buNone/>
              <a:defRPr sz="6600" b="1"/>
            </a:lvl6pPr>
            <a:lvl7pPr marL="11237793" indent="0">
              <a:buNone/>
              <a:defRPr sz="6600" b="1"/>
            </a:lvl7pPr>
            <a:lvl8pPr marL="13110759" indent="0">
              <a:buNone/>
              <a:defRPr sz="6600" b="1"/>
            </a:lvl8pPr>
            <a:lvl9pPr marL="14983724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030900" y="6681195"/>
            <a:ext cx="16559349" cy="12138320"/>
          </a:xfrm>
        </p:spPr>
        <p:txBody>
          <a:bodyPr/>
          <a:lstStyle>
            <a:lvl1pPr>
              <a:defRPr sz="98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D11CE3-1593-1F47-A4B6-08ED0189F7A3}" type="datetimeFigureOut">
              <a:rPr lang="en-US"/>
              <a:pPr/>
              <a:t>10/9/2015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4D0F63-070E-FB40-83C4-B589BCB85A1E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6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EA9FF2-3D07-7949-A3E1-6C5F4F870A56}" type="datetimeFigureOut">
              <a:rPr lang="en-US"/>
              <a:pPr/>
              <a:t>10/9/2015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78FE4F-8802-FC41-B706-67634F3ED71B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3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D301F7-0D24-2643-B545-043B270028AF}" type="datetimeFigureOut">
              <a:rPr lang="en-US"/>
              <a:pPr/>
              <a:t>10/9/2015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8EE078-E8AA-C84A-A7A9-7503C85312A5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29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7" y="838805"/>
            <a:ext cx="12325205" cy="3569809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7154" y="838811"/>
            <a:ext cx="20943089" cy="17980710"/>
          </a:xfrm>
        </p:spPr>
        <p:txBody>
          <a:bodyPr/>
          <a:lstStyle>
            <a:lvl1pPr>
              <a:defRPr sz="13100"/>
            </a:lvl1pPr>
            <a:lvl2pPr>
              <a:defRPr sz="11500"/>
            </a:lvl2pPr>
            <a:lvl3pPr>
              <a:defRPr sz="98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3177" y="4408620"/>
            <a:ext cx="12325205" cy="14410901"/>
          </a:xfrm>
        </p:spPr>
        <p:txBody>
          <a:bodyPr/>
          <a:lstStyle>
            <a:lvl1pPr marL="0" indent="0">
              <a:buNone/>
              <a:defRPr sz="5700"/>
            </a:lvl1pPr>
            <a:lvl2pPr marL="1872966" indent="0">
              <a:buNone/>
              <a:defRPr sz="4900"/>
            </a:lvl2pPr>
            <a:lvl3pPr marL="3745931" indent="0">
              <a:buNone/>
              <a:defRPr sz="4100"/>
            </a:lvl3pPr>
            <a:lvl4pPr marL="5618897" indent="0">
              <a:buNone/>
              <a:defRPr sz="3700"/>
            </a:lvl4pPr>
            <a:lvl5pPr marL="7491862" indent="0">
              <a:buNone/>
              <a:defRPr sz="3700"/>
            </a:lvl5pPr>
            <a:lvl6pPr marL="9364828" indent="0">
              <a:buNone/>
              <a:defRPr sz="3700"/>
            </a:lvl6pPr>
            <a:lvl7pPr marL="11237793" indent="0">
              <a:buNone/>
              <a:defRPr sz="3700"/>
            </a:lvl7pPr>
            <a:lvl8pPr marL="13110759" indent="0">
              <a:buNone/>
              <a:defRPr sz="3700"/>
            </a:lvl8pPr>
            <a:lvl9pPr marL="14983724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37A4E2-7850-E34A-AE41-77C977C99AE3}" type="datetimeFigureOut">
              <a:rPr lang="en-US"/>
              <a:pPr/>
              <a:t>10/9/2015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5FD83-E329-2947-8AC5-0D52B056D091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18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3091" y="14747399"/>
            <a:ext cx="22478048" cy="1741016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343091" y="1882438"/>
            <a:ext cx="22478048" cy="12640628"/>
          </a:xfrm>
        </p:spPr>
        <p:txBody>
          <a:bodyPr rtlCol="0">
            <a:normAutofit/>
          </a:bodyPr>
          <a:lstStyle>
            <a:lvl1pPr marL="0" indent="0">
              <a:buNone/>
              <a:defRPr sz="13100"/>
            </a:lvl1pPr>
            <a:lvl2pPr marL="1872966" indent="0">
              <a:buNone/>
              <a:defRPr sz="11500"/>
            </a:lvl2pPr>
            <a:lvl3pPr marL="3745931" indent="0">
              <a:buNone/>
              <a:defRPr sz="9800"/>
            </a:lvl3pPr>
            <a:lvl4pPr marL="5618897" indent="0">
              <a:buNone/>
              <a:defRPr sz="8200"/>
            </a:lvl4pPr>
            <a:lvl5pPr marL="7491862" indent="0">
              <a:buNone/>
              <a:defRPr sz="8200"/>
            </a:lvl5pPr>
            <a:lvl6pPr marL="9364828" indent="0">
              <a:buNone/>
              <a:defRPr sz="8200"/>
            </a:lvl6pPr>
            <a:lvl7pPr marL="11237793" indent="0">
              <a:buNone/>
              <a:defRPr sz="8200"/>
            </a:lvl7pPr>
            <a:lvl8pPr marL="13110759" indent="0">
              <a:buNone/>
              <a:defRPr sz="8200"/>
            </a:lvl8pPr>
            <a:lvl9pPr marL="14983724" indent="0">
              <a:buNone/>
              <a:defRPr sz="82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3091" y="16488413"/>
            <a:ext cx="22478048" cy="2472531"/>
          </a:xfrm>
        </p:spPr>
        <p:txBody>
          <a:bodyPr/>
          <a:lstStyle>
            <a:lvl1pPr marL="0" indent="0">
              <a:buNone/>
              <a:defRPr sz="5700"/>
            </a:lvl1pPr>
            <a:lvl2pPr marL="1872966" indent="0">
              <a:buNone/>
              <a:defRPr sz="4900"/>
            </a:lvl2pPr>
            <a:lvl3pPr marL="3745931" indent="0">
              <a:buNone/>
              <a:defRPr sz="4100"/>
            </a:lvl3pPr>
            <a:lvl4pPr marL="5618897" indent="0">
              <a:buNone/>
              <a:defRPr sz="3700"/>
            </a:lvl4pPr>
            <a:lvl5pPr marL="7491862" indent="0">
              <a:buNone/>
              <a:defRPr sz="3700"/>
            </a:lvl5pPr>
            <a:lvl6pPr marL="9364828" indent="0">
              <a:buNone/>
              <a:defRPr sz="3700"/>
            </a:lvl6pPr>
            <a:lvl7pPr marL="11237793" indent="0">
              <a:buNone/>
              <a:defRPr sz="3700"/>
            </a:lvl7pPr>
            <a:lvl8pPr marL="13110759" indent="0">
              <a:buNone/>
              <a:defRPr sz="3700"/>
            </a:lvl8pPr>
            <a:lvl9pPr marL="14983724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EAD739-E23F-524A-A004-98E76067BE16}" type="datetimeFigureOut">
              <a:rPr lang="en-US"/>
              <a:pPr/>
              <a:t>10/9/2015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C908B4-F307-214C-850D-A633C47D9062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6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F03DE1-07C7-7041-9B83-A696524A111C}" type="datetimeFigureOut">
              <a:rPr lang="en-US"/>
              <a:pPr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9A0A57-6DEF-7F4D-A5EF-291BFF477361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160974" y="633981"/>
            <a:ext cx="8429268" cy="134794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73170" y="633981"/>
            <a:ext cx="24663414" cy="13479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8BC75A-3AFE-6E45-8FD0-441E7EAE7058}" type="datetimeFigureOut">
              <a:rPr lang="en-US"/>
              <a:pPr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4F741-A7D6-8048-A21A-38443110F153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44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873250" y="844550"/>
            <a:ext cx="33716913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74593" tIns="187297" rIns="374593" bIns="1872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873250" y="4916488"/>
            <a:ext cx="33716913" cy="139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74593" tIns="187297" rIns="374593" bIns="1872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73250" y="19526250"/>
            <a:ext cx="8740775" cy="1125538"/>
          </a:xfrm>
          <a:prstGeom prst="rect">
            <a:avLst/>
          </a:prstGeom>
        </p:spPr>
        <p:txBody>
          <a:bodyPr vert="horz" wrap="square" lIns="374593" tIns="187297" rIns="374593" bIns="187297" numCol="1" anchor="ctr" anchorCtr="0" compatLnSpc="1">
            <a:prstTxWarp prst="textNoShape">
              <a:avLst/>
            </a:prstTxWarp>
          </a:bodyPr>
          <a:lstStyle>
            <a:lvl1pPr>
              <a:defRPr sz="4900">
                <a:solidFill>
                  <a:srgbClr val="898989"/>
                </a:solidFill>
              </a:defRPr>
            </a:lvl1pPr>
          </a:lstStyle>
          <a:p>
            <a:fld id="{C58A48F2-7911-6E48-A98C-A5E7BCA7B869}" type="datetimeFigureOut">
              <a:rPr lang="en-US"/>
              <a:pPr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0013" y="19526250"/>
            <a:ext cx="11863387" cy="1125538"/>
          </a:xfrm>
          <a:prstGeom prst="rect">
            <a:avLst/>
          </a:prstGeom>
        </p:spPr>
        <p:txBody>
          <a:bodyPr vert="horz" lIns="374593" tIns="187297" rIns="374593" bIns="187297" rtlCol="0" anchor="ctr"/>
          <a:lstStyle>
            <a:lvl1pPr algn="ctr" defTabSz="1872966" fontAlgn="auto">
              <a:spcBef>
                <a:spcPts val="0"/>
              </a:spcBef>
              <a:spcAft>
                <a:spcPts val="0"/>
              </a:spcAft>
              <a:defRPr sz="4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849388" y="19526250"/>
            <a:ext cx="8740775" cy="1125538"/>
          </a:xfrm>
          <a:prstGeom prst="rect">
            <a:avLst/>
          </a:prstGeom>
        </p:spPr>
        <p:txBody>
          <a:bodyPr vert="horz" wrap="square" lIns="374593" tIns="187297" rIns="374593" bIns="187297" numCol="1" anchor="ctr" anchorCtr="0" compatLnSpc="1">
            <a:prstTxWarp prst="textNoShape">
              <a:avLst/>
            </a:prstTxWarp>
          </a:bodyPr>
          <a:lstStyle>
            <a:lvl1pPr algn="r">
              <a:defRPr sz="4900">
                <a:solidFill>
                  <a:srgbClr val="898989"/>
                </a:solidFill>
              </a:defRPr>
            </a:lvl1pPr>
          </a:lstStyle>
          <a:p>
            <a:fld id="{191697A8-3549-0F46-A1E8-03154E1D5CE1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71663" rtl="0" eaLnBrk="0" fontAlgn="base" hangingPunct="0">
        <a:spcBef>
          <a:spcPct val="0"/>
        </a:spcBef>
        <a:spcAft>
          <a:spcPct val="0"/>
        </a:spcAft>
        <a:defRPr sz="180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1871663" rtl="0" eaLnBrk="0" fontAlgn="base" hangingPunct="0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1871663" rtl="0" eaLnBrk="0" fontAlgn="base" hangingPunct="0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1871663" rtl="0" eaLnBrk="0" fontAlgn="base" hangingPunct="0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1871663" rtl="0" eaLnBrk="0" fontAlgn="base" hangingPunct="0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1872966" algn="ctr" defTabSz="1872966" rtl="0" fontAlgn="base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745931" algn="ctr" defTabSz="1872966" rtl="0" fontAlgn="base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5618897" algn="ctr" defTabSz="1872966" rtl="0" fontAlgn="base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7491862" algn="ctr" defTabSz="1872966" rtl="0" fontAlgn="base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403350" indent="-1403350" algn="l" defTabSz="18716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31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3043238" indent="-1169988" algn="l" defTabSz="18716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15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4681538" indent="-935038" algn="l" defTabSz="18716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9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6554788" indent="-935038" algn="l" defTabSz="18716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8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8428038" indent="-935038" algn="l" defTabSz="187166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8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10301310" indent="-936483" algn="l" defTabSz="1872966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174276" indent="-936483" algn="l" defTabSz="1872966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047241" indent="-936483" algn="l" defTabSz="1872966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5920207" indent="-936483" algn="l" defTabSz="1872966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872966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745931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5618897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4pPr>
      <a:lvl5pPr marL="7491862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5pPr>
      <a:lvl6pPr marL="9364828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6pPr>
      <a:lvl7pPr marL="11237793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7pPr>
      <a:lvl8pPr marL="13110759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8pPr>
      <a:lvl9pPr marL="14983724" algn="l" defTabSz="187296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m 4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39" b="17164"/>
          <a:stretch/>
        </p:blipFill>
        <p:spPr>
          <a:xfrm>
            <a:off x="28857438" y="3777269"/>
            <a:ext cx="5433081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130175" y="260350"/>
            <a:ext cx="37203063" cy="3062288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rgbClr val="002060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374593" tIns="187297" rIns="374593" bIns="187297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7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2"/>
          <p:cNvSpPr>
            <a:spLocks noChangeArrowheads="1"/>
          </p:cNvSpPr>
          <p:nvPr/>
        </p:nvSpPr>
        <p:spPr bwMode="auto">
          <a:xfrm>
            <a:off x="130175" y="3700463"/>
            <a:ext cx="10572694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 smtClean="0">
                <a:latin typeface="+mn-lt"/>
                <a:ea typeface="+mn-ea"/>
                <a:cs typeface="+mn-cs"/>
              </a:rPr>
              <a:t>Introduction</a:t>
            </a:r>
            <a:endParaRPr lang="en-US" sz="49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130175" y="11512668"/>
            <a:ext cx="10572694" cy="11445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>
                <a:latin typeface="+mn-lt"/>
                <a:ea typeface="+mn-ea"/>
                <a:cs typeface="+mn-cs"/>
              </a:rPr>
              <a:t>Objective</a:t>
            </a:r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130175" y="14657797"/>
            <a:ext cx="10572694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 smtClean="0">
                <a:latin typeface="+mn-lt"/>
                <a:ea typeface="+mn-ea"/>
                <a:cs typeface="+mn-cs"/>
              </a:rPr>
              <a:t>Materials and Methods</a:t>
            </a:r>
            <a:endParaRPr lang="en-US" sz="4900" b="1" dirty="0">
              <a:latin typeface="+mn-lt"/>
              <a:ea typeface="+mn-ea"/>
              <a:cs typeface="+mn-cs"/>
            </a:endParaRP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12240131" y="13279262"/>
            <a:ext cx="10539187" cy="11445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>
                <a:latin typeface="+mn-lt"/>
                <a:ea typeface="+mn-ea"/>
                <a:cs typeface="+mn-cs"/>
              </a:rPr>
              <a:t>Results</a:t>
            </a:r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24177812" y="11687937"/>
            <a:ext cx="13105933" cy="11445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>
                <a:latin typeface="+mn-lt"/>
                <a:ea typeface="+mn-ea"/>
                <a:cs typeface="+mn-cs"/>
              </a:rPr>
              <a:t>Conclusions</a:t>
            </a:r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24177812" y="16170346"/>
            <a:ext cx="13105933" cy="11445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374593" tIns="187297" rIns="374593" bIns="187297" anchor="ctr"/>
          <a:lstStyle/>
          <a:p>
            <a:pPr algn="ctr" defTabSz="1872966">
              <a:defRPr/>
            </a:pPr>
            <a:r>
              <a:rPr lang="en-US" sz="4900" b="1" dirty="0">
                <a:latin typeface="+mn-lt"/>
                <a:ea typeface="+mn-ea"/>
                <a:cs typeface="+mn-cs"/>
              </a:rPr>
              <a:t>References</a:t>
            </a:r>
          </a:p>
        </p:txBody>
      </p:sp>
      <p:sp>
        <p:nvSpPr>
          <p:cNvPr id="1035" name="TextBox 8"/>
          <p:cNvSpPr txBox="1">
            <a:spLocks noChangeArrowheads="1"/>
          </p:cNvSpPr>
          <p:nvPr/>
        </p:nvSpPr>
        <p:spPr bwMode="auto">
          <a:xfrm>
            <a:off x="24177812" y="17376906"/>
            <a:ext cx="13105933" cy="3771489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  <a:extLst/>
        </p:spPr>
        <p:txBody>
          <a:bodyPr wrap="square"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300"/>
              </a:spcAft>
              <a:buFont typeface="Arial"/>
              <a:buChar char="•"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Kato T, </a:t>
            </a:r>
            <a:r>
              <a:rPr lang="en-US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Suetake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T, </a:t>
            </a:r>
            <a:r>
              <a:rPr lang="en-US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Tabata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N, Takahashi K, </a:t>
            </a:r>
            <a:r>
              <a:rPr lang="en-US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Tagami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H. Epidemiology and prognosis of plantar melanoma in 62 Japanese patients over a 28-year period. </a:t>
            </a:r>
            <a:r>
              <a:rPr lang="en-US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Int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J </a:t>
            </a:r>
            <a:r>
              <a:rPr lang="en-US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Dermatol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. 1999 Jul; 38(7): 515-9</a:t>
            </a:r>
            <a:endParaRPr lang="pt-BR" sz="160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300"/>
              </a:spcAft>
              <a:buFont typeface="Arial"/>
              <a:buChar char="•"/>
            </a:pPr>
            <a:r>
              <a:rPr lang="de-DE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Jahss MH, Michelson JD, Desai P et al. 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Investigations into the fat pads of the sole of the foot: anatomy and histology. Foot Ankle. 1992 Jun; 13(5): 233-42</a:t>
            </a:r>
            <a:endParaRPr lang="pt-BR" sz="160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300"/>
              </a:spcAft>
              <a:buFont typeface="Arial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Bibbo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C. Plantar Heel Reconstruction with a Sensate Plantar Medial Artery Musculocutaneous </a:t>
            </a:r>
            <a:r>
              <a:rPr lang="en-US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Pedicled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Island Flap after Wide Excision of Melanoma. J Foot Ankle Surg. 2012 Jul-Aug; 51 (4): 504-8</a:t>
            </a:r>
            <a:endParaRPr lang="pt-BR" sz="160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300"/>
              </a:spcAft>
              <a:buFont typeface="Arial"/>
              <a:buChar char="•"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Siddiqi MA, </a:t>
            </a:r>
            <a:r>
              <a:rPr lang="en-US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Hafeez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K, Cheema TA, Rashid HU. The Medial Plantar Artery Flap: A Series of Cases over 14 Years. J Foot Ankle Surg. 2012 Nov-Dec; 51(6): 790-4</a:t>
            </a:r>
            <a:endParaRPr lang="pt-BR" sz="160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300"/>
              </a:spcAft>
              <a:buFont typeface="Arial"/>
              <a:buChar char="•"/>
            </a:pPr>
            <a:r>
              <a:rPr lang="de-DE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Oh SJ, Moon M, Cha</a:t>
            </a:r>
            <a:r>
              <a:rPr lang="de-DE" sz="1600" baseline="300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de-DE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J, Koh SH, Chung CH. 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Weight-bearing plantar reconstruction using versatile medial plantar sensate flap. J </a:t>
            </a:r>
            <a:r>
              <a:rPr lang="en-US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Plast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Reconstr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Aesthet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Surg. 2011 Feb; 64(2): 248-54</a:t>
            </a:r>
          </a:p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300"/>
              </a:spcAft>
              <a:buFont typeface="Arial"/>
              <a:buChar char="•"/>
            </a:pPr>
            <a:r>
              <a:rPr lang="pt-BR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Chaudhry</a:t>
            </a:r>
            <a:r>
              <a:rPr lang="pt-BR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ZA et al. </a:t>
            </a:r>
            <a:r>
              <a:rPr lang="pt-BR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Heel</a:t>
            </a:r>
            <a:r>
              <a:rPr lang="pt-BR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coverage</a:t>
            </a:r>
            <a:r>
              <a:rPr lang="pt-BR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with</a:t>
            </a:r>
            <a:r>
              <a:rPr lang="pt-BR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medial plantar </a:t>
            </a:r>
            <a:r>
              <a:rPr lang="pt-BR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artery</a:t>
            </a:r>
            <a:r>
              <a:rPr lang="pt-BR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flap. </a:t>
            </a:r>
            <a:r>
              <a:rPr lang="pt-BR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Pakistan</a:t>
            </a:r>
            <a:r>
              <a:rPr lang="pt-BR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J </a:t>
            </a:r>
            <a:r>
              <a:rPr lang="pt-BR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Med</a:t>
            </a:r>
            <a:r>
              <a:rPr lang="pt-BR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Heath</a:t>
            </a:r>
            <a:r>
              <a:rPr lang="pt-BR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Sci</a:t>
            </a:r>
            <a:r>
              <a:rPr lang="pt-BR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. </a:t>
            </a:r>
            <a:r>
              <a:rPr lang="pt-BR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Retrieved</a:t>
            </a:r>
            <a:r>
              <a:rPr lang="pt-BR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from</a:t>
            </a:r>
            <a:r>
              <a:rPr lang="pt-BR" sz="16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 http://pjmhsonline.com/heel_coverage_with_medial_planta.htm</a:t>
            </a:r>
          </a:p>
        </p:txBody>
      </p:sp>
      <p:sp>
        <p:nvSpPr>
          <p:cNvPr id="1036" name="TextBox 11"/>
          <p:cNvSpPr txBox="1">
            <a:spLocks noChangeArrowheads="1"/>
          </p:cNvSpPr>
          <p:nvPr/>
        </p:nvSpPr>
        <p:spPr bwMode="auto">
          <a:xfrm>
            <a:off x="130175" y="4843463"/>
            <a:ext cx="10572694" cy="6238318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  <a:extLst/>
        </p:spPr>
        <p:txBody>
          <a:bodyPr wrap="square"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Melanomas:</a:t>
            </a:r>
          </a:p>
          <a:p>
            <a:pPr lvl="1" defTabSz="457200" eaLnBrk="1" fontAlgn="auto" hangingPunct="1">
              <a:spcBef>
                <a:spcPct val="200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Less frequently in the heel than other areas of the body </a:t>
            </a:r>
          </a:p>
          <a:p>
            <a:pPr lvl="1" defTabSz="457200" eaLnBrk="1" fontAlgn="auto" hangingPunct="1">
              <a:spcBef>
                <a:spcPct val="200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Often diagnosed at a later age.</a:t>
            </a:r>
          </a:p>
          <a:p>
            <a:pPr lvl="1" defTabSz="457200" eaLnBrk="1" fontAlgn="auto" hangingPunct="1">
              <a:spcBef>
                <a:spcPct val="200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Plantar heel: over 50% of plantar foot locations (mainly </a:t>
            </a:r>
            <a:r>
              <a:rPr lang="en-US" sz="2800" dirty="0" err="1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acral</a:t>
            </a: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 lentiginous melanoma)</a:t>
            </a:r>
          </a:p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Heel fat pad: Challenges in reconstruction</a:t>
            </a:r>
          </a:p>
          <a:p>
            <a:pPr lvl="1" defTabSz="457200" eaLnBrk="1" fontAlgn="auto" hangingPunct="1">
              <a:spcBef>
                <a:spcPct val="200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The individuality of the plantar skin </a:t>
            </a:r>
          </a:p>
          <a:p>
            <a:pPr lvl="1" defTabSz="457200" eaLnBrk="1" fontAlgn="auto" hangingPunct="1">
              <a:spcBef>
                <a:spcPct val="200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Historically, different surgical methods have been used (from skin grafting to local flaps and free flaps)</a:t>
            </a:r>
          </a:p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The plantar medial artery flap: </a:t>
            </a:r>
          </a:p>
          <a:p>
            <a:pPr lvl="1" defTabSz="457200" eaLnBrk="1" fontAlgn="auto" hangingPunct="1">
              <a:spcBef>
                <a:spcPct val="200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provides a composite of tissues very similar to that of the plantar heel, with the donor site being relatively expendable</a:t>
            </a:r>
            <a:endParaRPr lang="pt-BR" sz="2800" dirty="0">
              <a:solidFill>
                <a:srgbClr val="FFFF0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37" name="TextBox 13"/>
          <p:cNvSpPr txBox="1">
            <a:spLocks noChangeArrowheads="1"/>
          </p:cNvSpPr>
          <p:nvPr/>
        </p:nvSpPr>
        <p:spPr bwMode="auto">
          <a:xfrm>
            <a:off x="146435" y="12657256"/>
            <a:ext cx="10197166" cy="1670914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  <a:extLst/>
        </p:spPr>
        <p:txBody>
          <a:bodyPr wrap="square"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marL="0" lvl="0" indent="0" algn="just" defTabSz="457200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To report our experience with the use of the medial plantar artery-based flap for coverage of tissue defects around the heel caused by wide excision of melanomas</a:t>
            </a:r>
            <a:endParaRPr lang="pt-BR" sz="2800" dirty="0">
              <a:solidFill>
                <a:srgbClr val="FFFF0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39" name="TextBox 15"/>
          <p:cNvSpPr txBox="1">
            <a:spLocks noChangeArrowheads="1"/>
          </p:cNvSpPr>
          <p:nvPr/>
        </p:nvSpPr>
        <p:spPr bwMode="auto">
          <a:xfrm>
            <a:off x="130175" y="15804779"/>
            <a:ext cx="10572694" cy="5031834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  <a:extLst/>
        </p:spPr>
        <p:txBody>
          <a:bodyPr wrap="square"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marL="342900" lvl="0" indent="-342900" algn="just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An 8-year retrospective review (2006 – 2014)</a:t>
            </a:r>
          </a:p>
          <a:p>
            <a:pPr marL="342900" lvl="0" indent="-342900" algn="just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All </a:t>
            </a:r>
            <a:r>
              <a:rPr lang="en-US" sz="2800" dirty="0" err="1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acral</a:t>
            </a: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 melanomas of the weight-bearing area of the foot submitted to reconstruction after resection using the medial plantar flap</a:t>
            </a:r>
          </a:p>
          <a:p>
            <a:pPr marL="342900" lvl="0" indent="-342900" algn="just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The same surgeon at A.C. Camargo Cancer Center Hospital (São Paulo, Brazil) performed all the procedures</a:t>
            </a:r>
          </a:p>
          <a:p>
            <a:pPr marL="342900" lvl="0" indent="-342900" algn="just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Examined variables included: gender, age, size of the flap, ethnic distribution and </a:t>
            </a:r>
            <a:r>
              <a:rPr lang="pt-BR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Clark </a:t>
            </a:r>
            <a:r>
              <a:rPr lang="pt-BR" sz="2800" dirty="0" err="1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and</a:t>
            </a:r>
            <a:r>
              <a:rPr lang="pt-BR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pt-BR" sz="2800" dirty="0" err="1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Breslow’s</a:t>
            </a:r>
            <a:r>
              <a:rPr lang="pt-BR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pt-BR" sz="2800" dirty="0" err="1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level</a:t>
            </a:r>
            <a:endParaRPr lang="pt-BR" sz="2800" dirty="0">
              <a:solidFill>
                <a:srgbClr val="FFFF00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342900" lvl="0" indent="-342900" algn="just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All the flaps were raised as </a:t>
            </a:r>
            <a:r>
              <a:rPr lang="en-US" sz="2800" dirty="0" err="1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fasciocutaneous</a:t>
            </a: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pedicled</a:t>
            </a: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 flap based on the medial plantar artery</a:t>
            </a:r>
          </a:p>
        </p:txBody>
      </p:sp>
      <p:sp>
        <p:nvSpPr>
          <p:cNvPr id="1041" name="TextBox 17"/>
          <p:cNvSpPr txBox="1">
            <a:spLocks noChangeArrowheads="1"/>
          </p:cNvSpPr>
          <p:nvPr/>
        </p:nvSpPr>
        <p:spPr bwMode="auto">
          <a:xfrm>
            <a:off x="12240131" y="14462930"/>
            <a:ext cx="10539187" cy="5807431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  <a:extLst/>
        </p:spPr>
        <p:txBody>
          <a:bodyPr wrap="square"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Eleven medial plantar artery flaps were performed. </a:t>
            </a:r>
          </a:p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Five were male and six were female</a:t>
            </a:r>
          </a:p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They ranged in age from 27 to 58 years</a:t>
            </a:r>
          </a:p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Flap size varied from 4x4 cm to 6x7 cm</a:t>
            </a:r>
          </a:p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The donor site was covered with a split-thickness skin graft and all patients discharged in the day after</a:t>
            </a:r>
          </a:p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Complete Flap Survival: 90,9%</a:t>
            </a:r>
          </a:p>
          <a:p>
            <a:pPr marL="342900" lvl="0" indent="-342900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Complications: </a:t>
            </a:r>
          </a:p>
          <a:p>
            <a:pPr lvl="1" defTabSz="457200" eaLnBrk="1" fontAlgn="auto" hangingPunct="1">
              <a:spcBef>
                <a:spcPct val="200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partial flap loss in one case but no revision or grafting was necessary</a:t>
            </a:r>
          </a:p>
          <a:p>
            <a:pPr lvl="1" defTabSz="457200" eaLnBrk="1" fontAlgn="auto" hangingPunct="1">
              <a:spcBef>
                <a:spcPct val="200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h</a:t>
            </a:r>
            <a:r>
              <a:rPr lang="en-US" sz="2800" smtClean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yperkeratosis</a:t>
            </a:r>
            <a:r>
              <a:rPr lang="en-US" sz="2800" dirty="0">
                <a:solidFill>
                  <a:srgbClr val="FFFF00"/>
                </a:solidFill>
                <a:latin typeface="+mn-lt"/>
                <a:ea typeface="+mn-ea"/>
                <a:cs typeface="Arial" panose="020B0604020202020204" pitchFamily="34" charset="0"/>
              </a:rPr>
              <a:t>: in eight cases. </a:t>
            </a:r>
          </a:p>
        </p:txBody>
      </p:sp>
      <p:sp>
        <p:nvSpPr>
          <p:cNvPr id="1043" name="TextBox 19"/>
          <p:cNvSpPr txBox="1">
            <a:spLocks noChangeArrowheads="1"/>
          </p:cNvSpPr>
          <p:nvPr/>
        </p:nvSpPr>
        <p:spPr bwMode="auto">
          <a:xfrm>
            <a:off x="24177812" y="12866312"/>
            <a:ext cx="13105933" cy="3308285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  <a:extLst/>
        </p:spPr>
        <p:txBody>
          <a:bodyPr wrap="square" lIns="374593" tIns="187297" rIns="374593" bIns="187297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defTabSz="1871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marL="342900" lvl="0" indent="-342900" algn="just" defTabSz="457200"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The instep flap represents a good option: </a:t>
            </a:r>
          </a:p>
          <a:p>
            <a:pPr lvl="1" algn="just" defTabSz="457200" eaLnBrk="1" fontAlgn="auto" hangingPunct="1">
              <a:spcBef>
                <a:spcPct val="200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Provides tissue to the plantar skin with a similar texture, sensate and bear out the pressure better</a:t>
            </a:r>
          </a:p>
          <a:p>
            <a:pPr lvl="1" algn="just" defTabSz="457200" eaLnBrk="1" fontAlgn="auto" hangingPunct="1">
              <a:spcBef>
                <a:spcPct val="200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Less risk of functional donor site morbidity</a:t>
            </a:r>
          </a:p>
          <a:p>
            <a:pPr lvl="1" algn="just" defTabSz="457200" eaLnBrk="1" fontAlgn="auto" hangingPunct="1">
              <a:spcBef>
                <a:spcPct val="200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High flap survival rate</a:t>
            </a:r>
          </a:p>
          <a:p>
            <a:pPr lvl="1" algn="just" defTabSz="457200" eaLnBrk="1" fontAlgn="auto" hangingPunct="1">
              <a:spcBef>
                <a:spcPct val="200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No special surgical training are required comparing with free flaps </a:t>
            </a:r>
            <a:r>
              <a:rPr lang="en-US" sz="2800" dirty="0" smtClean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techniques</a:t>
            </a:r>
            <a:endParaRPr lang="en-US" sz="2800" dirty="0">
              <a:solidFill>
                <a:srgbClr val="FFFF00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10" name="Grupo 9"/>
          <p:cNvGrpSpPr>
            <a:grpSpLocks noChangeAspect="1"/>
          </p:cNvGrpSpPr>
          <p:nvPr/>
        </p:nvGrpSpPr>
        <p:grpSpPr>
          <a:xfrm>
            <a:off x="13675046" y="3511344"/>
            <a:ext cx="8045871" cy="8656159"/>
            <a:chOff x="11729146" y="3956631"/>
            <a:chExt cx="7276998" cy="7828966"/>
          </a:xfrm>
        </p:grpSpPr>
        <p:grpSp>
          <p:nvGrpSpPr>
            <p:cNvPr id="9" name="Grupo 8"/>
            <p:cNvGrpSpPr>
              <a:grpSpLocks noChangeAspect="1"/>
            </p:cNvGrpSpPr>
            <p:nvPr/>
          </p:nvGrpSpPr>
          <p:grpSpPr>
            <a:xfrm>
              <a:off x="11729146" y="3956631"/>
              <a:ext cx="3527682" cy="4610288"/>
              <a:chOff x="14934658" y="12172950"/>
              <a:chExt cx="6755894" cy="8126799"/>
            </a:xfrm>
          </p:grpSpPr>
          <p:grpSp>
            <p:nvGrpSpPr>
              <p:cNvPr id="25" name="Grupo 24"/>
              <p:cNvGrpSpPr>
                <a:grpSpLocks noChangeAspect="1"/>
              </p:cNvGrpSpPr>
              <p:nvPr/>
            </p:nvGrpSpPr>
            <p:grpSpPr>
              <a:xfrm>
                <a:off x="14934658" y="13269280"/>
                <a:ext cx="6755892" cy="7030469"/>
                <a:chOff x="2348849" y="1766875"/>
                <a:chExt cx="4446299" cy="4627008"/>
              </a:xfrm>
            </p:grpSpPr>
            <p:pic>
              <p:nvPicPr>
                <p:cNvPr id="26" name="Picture 4" descr="http://pjmhsonline.com/heel_coverage_with_medial_planta_files/image002.jpg"/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691"/>
                <a:stretch/>
              </p:blipFill>
              <p:spPr bwMode="auto">
                <a:xfrm>
                  <a:off x="2348849" y="1766875"/>
                  <a:ext cx="4446299" cy="4627008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CaixaDeTexto 26"/>
                <p:cNvSpPr txBox="1"/>
                <p:nvPr/>
              </p:nvSpPr>
              <p:spPr>
                <a:xfrm>
                  <a:off x="5058333" y="2874360"/>
                  <a:ext cx="923533" cy="41269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000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Abductor</a:t>
                  </a:r>
                  <a:endParaRPr lang="pt-BR" sz="1000" dirty="0" smtClean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pt-BR" sz="1000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hallucis</a:t>
                  </a:r>
                  <a:endParaRPr lang="pt-BR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" name="CaixaDeTexto 27"/>
                <p:cNvSpPr txBox="1"/>
                <p:nvPr/>
              </p:nvSpPr>
              <p:spPr>
                <a:xfrm>
                  <a:off x="5130609" y="3373659"/>
                  <a:ext cx="614051" cy="56745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Medial</a:t>
                  </a:r>
                </a:p>
                <a:p>
                  <a:r>
                    <a:rPr lang="pt-BR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plantar </a:t>
                  </a:r>
                </a:p>
                <a:p>
                  <a:r>
                    <a:rPr lang="pt-BR" sz="1000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nerve</a:t>
                  </a:r>
                  <a:endParaRPr lang="pt-BR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" name="CaixaDeTexto 28"/>
                <p:cNvSpPr txBox="1"/>
                <p:nvPr/>
              </p:nvSpPr>
              <p:spPr>
                <a:xfrm>
                  <a:off x="5008533" y="3966102"/>
                  <a:ext cx="923533" cy="41269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000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Cutaneous</a:t>
                  </a:r>
                  <a:endParaRPr lang="pt-BR" sz="1000" dirty="0" smtClean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pt-BR" sz="1000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fascicle</a:t>
                  </a:r>
                  <a:endParaRPr lang="pt-BR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CaixaDeTexto 29"/>
                <p:cNvSpPr txBox="1"/>
                <p:nvPr/>
              </p:nvSpPr>
              <p:spPr>
                <a:xfrm>
                  <a:off x="5697990" y="4367219"/>
                  <a:ext cx="614051" cy="56745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Medial</a:t>
                  </a:r>
                </a:p>
                <a:p>
                  <a:r>
                    <a:rPr lang="pt-BR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plantar </a:t>
                  </a:r>
                </a:p>
                <a:p>
                  <a:r>
                    <a:rPr lang="pt-BR" sz="1000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artery</a:t>
                  </a:r>
                  <a:endParaRPr lang="pt-BR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CaixaDeTexto 30"/>
                <p:cNvSpPr txBox="1"/>
                <p:nvPr/>
              </p:nvSpPr>
              <p:spPr>
                <a:xfrm>
                  <a:off x="5123240" y="5804654"/>
                  <a:ext cx="741772" cy="41269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Plantar </a:t>
                  </a:r>
                </a:p>
                <a:p>
                  <a:r>
                    <a:rPr lang="pt-BR" sz="1000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fascia</a:t>
                  </a:r>
                  <a:endParaRPr lang="pt-BR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" name="CaixaDeTexto 31"/>
                <p:cNvSpPr txBox="1"/>
                <p:nvPr/>
              </p:nvSpPr>
              <p:spPr>
                <a:xfrm>
                  <a:off x="2463169" y="4495712"/>
                  <a:ext cx="859669" cy="7222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Lateral</a:t>
                  </a:r>
                </a:p>
                <a:p>
                  <a:r>
                    <a:rPr lang="pt-BR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plantar</a:t>
                  </a:r>
                </a:p>
                <a:p>
                  <a:r>
                    <a:rPr lang="pt-BR" sz="1000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artery</a:t>
                  </a:r>
                  <a:endParaRPr lang="pt-BR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pt-BR" sz="1000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and</a:t>
                  </a:r>
                  <a:r>
                    <a:rPr lang="pt-BR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pt-BR" sz="1000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nerve</a:t>
                  </a:r>
                  <a:endParaRPr lang="pt-BR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CaixaDeTexto 32"/>
                <p:cNvSpPr txBox="1"/>
                <p:nvPr/>
              </p:nvSpPr>
              <p:spPr>
                <a:xfrm>
                  <a:off x="2368499" y="3755459"/>
                  <a:ext cx="783528" cy="56745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Flexor</a:t>
                  </a:r>
                </a:p>
                <a:p>
                  <a:r>
                    <a:rPr lang="pt-BR" sz="1000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digitorum</a:t>
                  </a:r>
                  <a:endParaRPr lang="pt-BR" sz="1000" dirty="0" smtClean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pt-BR" sz="1000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brevis</a:t>
                  </a:r>
                  <a:endParaRPr lang="pt-BR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Título 2"/>
              <p:cNvSpPr txBox="1">
                <a:spLocks/>
              </p:cNvSpPr>
              <p:nvPr/>
            </p:nvSpPr>
            <p:spPr bwMode="auto">
              <a:xfrm>
                <a:off x="14934660" y="12172950"/>
                <a:ext cx="6755892" cy="1096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val="1"/>
                </a:ext>
              </a:extLst>
            </p:spPr>
            <p:txBody>
              <a:bodyPr vert="horz" wrap="square" lIns="374593" tIns="187297" rIns="374593" bIns="187297" numCol="1" anchor="ctr" anchorCtr="0" compatLnSpc="1">
                <a:prstTxWarp prst="textNoShape">
                  <a:avLst/>
                </a:prstTxWarp>
                <a:normAutofit fontScale="92500" lnSpcReduction="10000"/>
              </a:bodyPr>
              <a:lstStyle>
                <a:lvl1pPr algn="ctr" defTabSz="18716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8000" kern="1200">
                    <a:solidFill>
                      <a:schemeClr val="tx1"/>
                    </a:solidFill>
                    <a:latin typeface="+mj-lt"/>
                    <a:ea typeface="MS PGothic" pitchFamily="34" charset="-128"/>
                    <a:cs typeface="MS PGothic" charset="0"/>
                  </a:defRPr>
                </a:lvl1pPr>
                <a:lvl2pPr algn="ctr" defTabSz="18716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8000">
                    <a:solidFill>
                      <a:schemeClr val="tx1"/>
                    </a:solidFill>
                    <a:latin typeface="Calibri" charset="0"/>
                    <a:ea typeface="MS PGothic" pitchFamily="34" charset="-128"/>
                    <a:cs typeface="MS PGothic" charset="0"/>
                  </a:defRPr>
                </a:lvl2pPr>
                <a:lvl3pPr algn="ctr" defTabSz="18716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8000">
                    <a:solidFill>
                      <a:schemeClr val="tx1"/>
                    </a:solidFill>
                    <a:latin typeface="Calibri" charset="0"/>
                    <a:ea typeface="MS PGothic" pitchFamily="34" charset="-128"/>
                    <a:cs typeface="MS PGothic" charset="0"/>
                  </a:defRPr>
                </a:lvl3pPr>
                <a:lvl4pPr algn="ctr" defTabSz="18716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8000">
                    <a:solidFill>
                      <a:schemeClr val="tx1"/>
                    </a:solidFill>
                    <a:latin typeface="Calibri" charset="0"/>
                    <a:ea typeface="MS PGothic" pitchFamily="34" charset="-128"/>
                    <a:cs typeface="MS PGothic" charset="0"/>
                  </a:defRPr>
                </a:lvl4pPr>
                <a:lvl5pPr algn="ctr" defTabSz="18716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8000">
                    <a:solidFill>
                      <a:schemeClr val="tx1"/>
                    </a:solidFill>
                    <a:latin typeface="Calibri" charset="0"/>
                    <a:ea typeface="MS PGothic" pitchFamily="34" charset="-128"/>
                    <a:cs typeface="MS PGothic" charset="0"/>
                  </a:defRPr>
                </a:lvl5pPr>
                <a:lvl6pPr marL="1872966" algn="ctr" defTabSz="1872966" rtl="0" fontAlgn="base">
                  <a:spcBef>
                    <a:spcPct val="0"/>
                  </a:spcBef>
                  <a:spcAft>
                    <a:spcPct val="0"/>
                  </a:spcAft>
                  <a:defRPr sz="180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6pPr>
                <a:lvl7pPr marL="3745931" algn="ctr" defTabSz="1872966" rtl="0" fontAlgn="base">
                  <a:spcBef>
                    <a:spcPct val="0"/>
                  </a:spcBef>
                  <a:spcAft>
                    <a:spcPct val="0"/>
                  </a:spcAft>
                  <a:defRPr sz="180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7pPr>
                <a:lvl8pPr marL="5618897" algn="ctr" defTabSz="1872966" rtl="0" fontAlgn="base">
                  <a:spcBef>
                    <a:spcPct val="0"/>
                  </a:spcBef>
                  <a:spcAft>
                    <a:spcPct val="0"/>
                  </a:spcAft>
                  <a:defRPr sz="180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8pPr>
                <a:lvl9pPr marL="7491862" algn="ctr" defTabSz="1872966" rtl="0" fontAlgn="base">
                  <a:spcBef>
                    <a:spcPct val="0"/>
                  </a:spcBef>
                  <a:spcAft>
                    <a:spcPct val="0"/>
                  </a:spcAft>
                  <a:defRPr sz="180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r>
                  <a:rPr lang="pt-BR" sz="2400" cap="all" smtClean="0"/>
                  <a:t>Anatomy of flap</a:t>
                </a:r>
                <a:endParaRPr lang="pt-BR" sz="2400" cap="all" dirty="0"/>
              </a:p>
            </p:txBody>
          </p:sp>
        </p:grpSp>
        <p:pic>
          <p:nvPicPr>
            <p:cNvPr id="45" name="Imagem 4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41" t="399" r="20108" b="14429"/>
            <a:stretch/>
          </p:blipFill>
          <p:spPr>
            <a:xfrm>
              <a:off x="15420544" y="4553140"/>
              <a:ext cx="3585600" cy="396819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6" name="Imagem 4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06" r="12285" b="9628"/>
            <a:stretch/>
          </p:blipFill>
          <p:spPr>
            <a:xfrm>
              <a:off x="11729146" y="8677469"/>
              <a:ext cx="3528000" cy="3108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47" name="Imagem 46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76" t="3366" r="6671"/>
            <a:stretch/>
          </p:blipFill>
          <p:spPr>
            <a:xfrm>
              <a:off x="15420544" y="8643938"/>
              <a:ext cx="3583945" cy="313589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pic>
        <p:nvPicPr>
          <p:cNvPr id="48" name="Imagem 4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" t="38" r="17633" b="27103"/>
          <a:stretch/>
        </p:blipFill>
        <p:spPr>
          <a:xfrm>
            <a:off x="24106094" y="3769570"/>
            <a:ext cx="527927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0" name="CaixaDeTexto 49"/>
          <p:cNvSpPr txBox="1"/>
          <p:nvPr/>
        </p:nvSpPr>
        <p:spPr>
          <a:xfrm>
            <a:off x="24106094" y="7271529"/>
            <a:ext cx="2559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err="1" smtClean="0"/>
              <a:t>Pre-operative</a:t>
            </a:r>
            <a:endParaRPr lang="pt-BR" sz="2800" dirty="0"/>
          </a:p>
        </p:txBody>
      </p:sp>
      <p:sp>
        <p:nvSpPr>
          <p:cNvPr id="51" name="CaixaDeTexto 50"/>
          <p:cNvSpPr txBox="1"/>
          <p:nvPr/>
        </p:nvSpPr>
        <p:spPr>
          <a:xfrm>
            <a:off x="29444438" y="7255241"/>
            <a:ext cx="272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Post-</a:t>
            </a:r>
            <a:r>
              <a:rPr lang="pt-BR" sz="2800" dirty="0" err="1" smtClean="0"/>
              <a:t>operative</a:t>
            </a:r>
            <a:endParaRPr lang="pt-BR" sz="2800" dirty="0"/>
          </a:p>
        </p:txBody>
      </p:sp>
      <p:pic>
        <p:nvPicPr>
          <p:cNvPr id="52" name="Imagem 5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1" r="10577"/>
          <a:stretch/>
        </p:blipFill>
        <p:spPr>
          <a:xfrm>
            <a:off x="27749740" y="7690421"/>
            <a:ext cx="4725364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3" name="Imagem 5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9" t="8273" r="18520" b="11420"/>
          <a:stretch/>
        </p:blipFill>
        <p:spPr>
          <a:xfrm>
            <a:off x="32643143" y="7749483"/>
            <a:ext cx="4381884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4" name="CaixaDeTexto 53"/>
          <p:cNvSpPr txBox="1"/>
          <p:nvPr/>
        </p:nvSpPr>
        <p:spPr>
          <a:xfrm>
            <a:off x="27726864" y="11228934"/>
            <a:ext cx="21598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err="1" smtClean="0"/>
              <a:t>Pre-operative</a:t>
            </a:r>
            <a:endParaRPr lang="pt-BR" sz="2800" dirty="0"/>
          </a:p>
        </p:txBody>
      </p:sp>
      <p:sp>
        <p:nvSpPr>
          <p:cNvPr id="55" name="CaixaDeTexto 54"/>
          <p:cNvSpPr txBox="1"/>
          <p:nvPr/>
        </p:nvSpPr>
        <p:spPr>
          <a:xfrm>
            <a:off x="32643143" y="11254000"/>
            <a:ext cx="2300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smtClean="0"/>
              <a:t>Post-</a:t>
            </a:r>
            <a:r>
              <a:rPr lang="pt-BR" sz="2800" dirty="0" err="1" smtClean="0"/>
              <a:t>operative</a:t>
            </a:r>
            <a:endParaRPr lang="pt-BR" sz="2800" dirty="0"/>
          </a:p>
        </p:txBody>
      </p:sp>
      <p:pic>
        <p:nvPicPr>
          <p:cNvPr id="56" name="Imagem 5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6456" y="1042629"/>
            <a:ext cx="5348571" cy="14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7" name="Imagem 5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805487" y="1042631"/>
            <a:ext cx="3870969" cy="14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aixaDeTexto 11"/>
          <p:cNvSpPr txBox="1"/>
          <p:nvPr/>
        </p:nvSpPr>
        <p:spPr>
          <a:xfrm>
            <a:off x="7771409" y="746127"/>
            <a:ext cx="19820301" cy="2804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Weight-bearing plantar reconstruction after resection </a:t>
            </a:r>
            <a:r>
              <a:rPr 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</a:t>
            </a:r>
            <a:r>
              <a:rPr 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melanoma using the medial plantar flap</a:t>
            </a:r>
            <a:endParaRPr lang="pt-BR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Imagem 5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6237" y="1196181"/>
            <a:ext cx="7477125" cy="1190625"/>
          </a:xfrm>
          <a:prstGeom prst="rect">
            <a:avLst/>
          </a:prstGeom>
        </p:spPr>
      </p:pic>
      <p:sp>
        <p:nvSpPr>
          <p:cNvPr id="61" name="CaixaDeTexto 60"/>
          <p:cNvSpPr txBox="1"/>
          <p:nvPr/>
        </p:nvSpPr>
        <p:spPr>
          <a:xfrm>
            <a:off x="9157577" y="2758310"/>
            <a:ext cx="17197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Kharmandayan</a:t>
            </a: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V, Harada MN, Anacleto ACF, Sobral CS, </a:t>
            </a:r>
            <a:r>
              <a:rPr lang="pt-B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Brechtbuhl</a:t>
            </a: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ER, Duprat Neto JP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3613709" y="2539249"/>
            <a:ext cx="3411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 smtClean="0">
                <a:solidFill>
                  <a:schemeClr val="bg1"/>
                </a:solidFill>
              </a:rPr>
              <a:t>São Paulo / </a:t>
            </a:r>
            <a:r>
              <a:rPr lang="pt-BR" sz="3600" dirty="0" err="1" smtClean="0">
                <a:solidFill>
                  <a:schemeClr val="bg1"/>
                </a:solidFill>
              </a:rPr>
              <a:t>Brazil</a:t>
            </a:r>
            <a:endParaRPr lang="pt-BR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561</Words>
  <Application>Microsoft Office PowerPoint</Application>
  <PresentationFormat>Personalizar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9" baseType="lpstr">
      <vt:lpstr>ＭＳ Ｐゴシック</vt:lpstr>
      <vt:lpstr>ＭＳ Ｐゴシック</vt:lpstr>
      <vt:lpstr>Arial</vt:lpstr>
      <vt:lpstr>Arial Black</vt:lpstr>
      <vt:lpstr>Calibri</vt:lpstr>
      <vt:lpstr>Times New Roman</vt:lpstr>
      <vt:lpstr>Wingdings</vt:lpstr>
      <vt:lpstr>Office Theme</vt:lpstr>
      <vt:lpstr>Apresentação do PowerPoint</vt:lpstr>
    </vt:vector>
  </TitlesOfParts>
  <Company>ePosterBoards LLC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Phillippe</dc:creator>
  <cp:lastModifiedBy>Vania Kharmandayan</cp:lastModifiedBy>
  <cp:revision>18</cp:revision>
  <dcterms:created xsi:type="dcterms:W3CDTF">2013-03-04T18:11:28Z</dcterms:created>
  <dcterms:modified xsi:type="dcterms:W3CDTF">2015-10-09T12:42:26Z</dcterms:modified>
</cp:coreProperties>
</file>