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52" r:id="rId2"/>
    <p:sldId id="355" r:id="rId3"/>
    <p:sldId id="353" r:id="rId4"/>
    <p:sldId id="354" r:id="rId5"/>
    <p:sldId id="359" r:id="rId6"/>
    <p:sldId id="356" r:id="rId7"/>
    <p:sldId id="357" r:id="rId8"/>
    <p:sldId id="358" r:id="rId9"/>
    <p:sldId id="360" r:id="rId10"/>
    <p:sldId id="361" r:id="rId11"/>
    <p:sldId id="362" r:id="rId12"/>
    <p:sldId id="363" r:id="rId13"/>
    <p:sldId id="364" r:id="rId14"/>
    <p:sldId id="365" r:id="rId15"/>
    <p:sldId id="366" r:id="rId16"/>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3399"/>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80" d="100"/>
          <a:sy n="80" d="100"/>
        </p:scale>
        <p:origin x="-1674" y="-20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910C7A-3E3D-419E-8D85-B6299152BDBF}" type="datetimeFigureOut">
              <a:rPr lang="zh-TW" altLang="en-US" smtClean="0"/>
              <a:t>2015/10/16</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C86177-E151-4129-BB20-D77E9AC52105}" type="slidenum">
              <a:rPr lang="zh-TW" altLang="en-US" smtClean="0"/>
              <a:t>‹#›</a:t>
            </a:fld>
            <a:endParaRPr lang="zh-TW" altLang="en-US"/>
          </a:p>
        </p:txBody>
      </p:sp>
    </p:spTree>
    <p:extLst>
      <p:ext uri="{BB962C8B-B14F-4D97-AF65-F5344CB8AC3E}">
        <p14:creationId xmlns:p14="http://schemas.microsoft.com/office/powerpoint/2010/main" val="1112128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My way of</a:t>
            </a:r>
            <a:r>
              <a:rPr lang="en-US" altLang="zh-TW" baseline="0" dirty="0" smtClean="0"/>
              <a:t> MSAP harvest </a:t>
            </a:r>
            <a:r>
              <a:rPr lang="en-US" altLang="zh-TW" dirty="0" smtClean="0"/>
              <a:t>have a little different</a:t>
            </a:r>
            <a:r>
              <a:rPr lang="en-US" altLang="zh-TW" baseline="0" dirty="0" smtClean="0"/>
              <a:t> from literatures prescribed. When I harvesting a MSAP flap, I will put several folded towels under calf, and push the calf medially as much as possible. By doing this, I found that the concomitant veins of perforator or pedicle, will slightly congested. This congestion will make you easier to identified the perforator, also, the caliber of pedicle will increased, makes it easier to be trace. The other difference is that, I don’t use tourniquet when harvesting the flap. My reasons are, first, without tourniquet, you can see the site of bleeding exactly and stop it </a:t>
            </a:r>
            <a:r>
              <a:rPr lang="en-US" altLang="zh-TW" baseline="0" dirty="0" err="1" smtClean="0"/>
              <a:t>immidiately</a:t>
            </a:r>
            <a:r>
              <a:rPr lang="en-US" altLang="zh-TW" baseline="0" dirty="0" smtClean="0"/>
              <a:t>. If you use the tourniquet, when you break a vessel, it may bleed at beginning but stop soon, then you may not ligate the break point exactly, it would cause vessel spasm after </a:t>
            </a:r>
            <a:r>
              <a:rPr lang="en-US" altLang="zh-TW" baseline="0" dirty="0" err="1" smtClean="0"/>
              <a:t>microanstomosis</a:t>
            </a:r>
            <a:r>
              <a:rPr lang="en-US" altLang="zh-TW" baseline="0" dirty="0" smtClean="0"/>
              <a:t> of pedicles and jeopardize the flap. You can see the picture, without tourniquet control, you can harvest the flap nicely with minimal bleeding. Without using tourniquet, the viability of flap can be checked all the time during harvesting.</a:t>
            </a:r>
            <a:endParaRPr lang="zh-TW" altLang="en-US" dirty="0"/>
          </a:p>
        </p:txBody>
      </p:sp>
      <p:sp>
        <p:nvSpPr>
          <p:cNvPr id="4" name="投影片編號版面配置區 3"/>
          <p:cNvSpPr>
            <a:spLocks noGrp="1"/>
          </p:cNvSpPr>
          <p:nvPr>
            <p:ph type="sldNum" sz="quarter" idx="10"/>
          </p:nvPr>
        </p:nvSpPr>
        <p:spPr/>
        <p:txBody>
          <a:bodyPr/>
          <a:lstStyle/>
          <a:p>
            <a:fld id="{50887853-9109-43BB-932C-FAAFF51F7CD5}" type="slidenum">
              <a:rPr lang="zh-TW" altLang="en-US" smtClean="0"/>
              <a:t>6</a:t>
            </a:fld>
            <a:endParaRPr lang="zh-TW" altLang="en-US"/>
          </a:p>
        </p:txBody>
      </p:sp>
    </p:spTree>
    <p:extLst>
      <p:ext uri="{BB962C8B-B14F-4D97-AF65-F5344CB8AC3E}">
        <p14:creationId xmlns:p14="http://schemas.microsoft.com/office/powerpoint/2010/main" val="2351427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lvl1pPr>
              <a:defRPr>
                <a:solidFill>
                  <a:srgbClr val="FFFF00"/>
                </a:solidFill>
              </a:defRPr>
            </a:lvl1pPr>
          </a:lstStyle>
          <a:p>
            <a:r>
              <a:rPr lang="zh-TW" altLang="en-US" dirty="0" smtClean="0"/>
              <a:t>按一下以編輯母片標題樣式</a:t>
            </a:r>
            <a:endParaRPr lang="zh-TW" altLang="en-US" dirty="0"/>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rgbClr val="FFFF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smtClean="0"/>
              <a:t>按一下以編輯母片副標題樣式</a:t>
            </a:r>
            <a:endParaRPr lang="zh-TW" altLang="en-US" dirty="0"/>
          </a:p>
        </p:txBody>
      </p:sp>
      <p:sp>
        <p:nvSpPr>
          <p:cNvPr id="4" name="日期版面配置區 3"/>
          <p:cNvSpPr>
            <a:spLocks noGrp="1"/>
          </p:cNvSpPr>
          <p:nvPr>
            <p:ph type="dt" sz="half" idx="10"/>
          </p:nvPr>
        </p:nvSpPr>
        <p:spPr/>
        <p:txBody>
          <a:bodyPr/>
          <a:lstStyle/>
          <a:p>
            <a:fld id="{5BBEAD13-0566-4C6C-97E7-55F17F24B09F}" type="datetimeFigureOut">
              <a:rPr lang="zh-TW" altLang="en-US" smtClean="0"/>
              <a:t>2015/10/16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971600" y="274638"/>
            <a:ext cx="7355160" cy="1143000"/>
          </a:xfrm>
        </p:spPr>
        <p:txBody>
          <a:bodyPr/>
          <a:lstStyle>
            <a:lvl1pPr>
              <a:defRPr>
                <a:solidFill>
                  <a:srgbClr val="FFFF00"/>
                </a:solidFill>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lstStyle>
            <a:lvl1pPr marL="0" indent="0">
              <a:buNone/>
              <a:defRPr baseline="0">
                <a:solidFill>
                  <a:schemeClr val="bg1"/>
                </a:solidFill>
              </a:defRPr>
            </a:lvl1pPr>
            <a:lvl2pPr marL="457200" indent="0">
              <a:buNone/>
              <a:defRPr baseline="0">
                <a:solidFill>
                  <a:schemeClr val="bg1"/>
                </a:solidFill>
              </a:defRPr>
            </a:lvl2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日期版面配置區 3"/>
          <p:cNvSpPr>
            <a:spLocks noGrp="1"/>
          </p:cNvSpPr>
          <p:nvPr>
            <p:ph type="dt" sz="half" idx="10"/>
          </p:nvPr>
        </p:nvSpPr>
        <p:spPr/>
        <p:txBody>
          <a:bodyPr/>
          <a:lstStyle/>
          <a:p>
            <a:fld id="{5BBEAD13-0566-4C6C-97E7-55F17F24B09F}" type="datetimeFigureOut">
              <a:rPr lang="zh-TW" altLang="en-US" smtClean="0"/>
              <a:t>2015/10/16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rgbClr val="FFFF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dirty="0" smtClean="0"/>
              <a:t>按一下以編輯母片文字樣式</a:t>
            </a:r>
          </a:p>
        </p:txBody>
      </p:sp>
      <p:sp>
        <p:nvSpPr>
          <p:cNvPr id="4" name="日期版面配置區 3"/>
          <p:cNvSpPr>
            <a:spLocks noGrp="1"/>
          </p:cNvSpPr>
          <p:nvPr>
            <p:ph type="dt" sz="half" idx="10"/>
          </p:nvPr>
        </p:nvSpPr>
        <p:spPr/>
        <p:txBody>
          <a:bodyPr/>
          <a:lstStyle/>
          <a:p>
            <a:fld id="{5BBEAD13-0566-4C6C-97E7-55F17F24B09F}" type="datetimeFigureOut">
              <a:rPr lang="zh-TW" altLang="en-US" smtClean="0"/>
              <a:t>2015/10/16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971600" y="274638"/>
            <a:ext cx="7355160" cy="1143000"/>
          </a:xfrm>
        </p:spPr>
        <p:txBody>
          <a:bodyPr/>
          <a:lstStyle>
            <a:lvl1pPr>
              <a:defRPr>
                <a:solidFill>
                  <a:srgbClr val="FFFF00"/>
                </a:solidFill>
              </a:defRPr>
            </a:lvl1pPr>
          </a:lstStyle>
          <a:p>
            <a:r>
              <a:rPr lang="zh-TW" altLang="en-US" dirty="0" smtClean="0"/>
              <a:t>按一下以編輯母片標題樣式</a:t>
            </a:r>
            <a:endParaRPr lang="zh-TW" altLang="en-US" dirty="0"/>
          </a:p>
        </p:txBody>
      </p:sp>
      <p:sp>
        <p:nvSpPr>
          <p:cNvPr id="3" name="內容版面配置區 2"/>
          <p:cNvSpPr>
            <a:spLocks noGrp="1"/>
          </p:cNvSpPr>
          <p:nvPr>
            <p:ph sz="half" idx="1"/>
          </p:nvPr>
        </p:nvSpPr>
        <p:spPr>
          <a:xfrm>
            <a:off x="457200" y="1600200"/>
            <a:ext cx="4038600" cy="4525963"/>
          </a:xfrm>
        </p:spPr>
        <p:txBody>
          <a:bodyPr/>
          <a:lstStyle>
            <a:lvl1pPr>
              <a:defRPr sz="2800">
                <a:solidFill>
                  <a:srgbClr val="FFFF00"/>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內容版面配置區 3"/>
          <p:cNvSpPr>
            <a:spLocks noGrp="1"/>
          </p:cNvSpPr>
          <p:nvPr>
            <p:ph sz="half" idx="2"/>
          </p:nvPr>
        </p:nvSpPr>
        <p:spPr>
          <a:xfrm>
            <a:off x="4648200" y="1600200"/>
            <a:ext cx="4038600" cy="4525963"/>
          </a:xfrm>
        </p:spPr>
        <p:txBody>
          <a:bodyPr/>
          <a:lstStyle>
            <a:lvl1pPr>
              <a:defRPr sz="2800">
                <a:solidFill>
                  <a:srgbClr val="FFFF00"/>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5" name="日期版面配置區 4"/>
          <p:cNvSpPr>
            <a:spLocks noGrp="1"/>
          </p:cNvSpPr>
          <p:nvPr>
            <p:ph type="dt" sz="half" idx="10"/>
          </p:nvPr>
        </p:nvSpPr>
        <p:spPr/>
        <p:txBody>
          <a:bodyPr/>
          <a:lstStyle/>
          <a:p>
            <a:fld id="{5BBEAD13-0566-4C6C-97E7-55F17F24B09F}" type="datetimeFigureOut">
              <a:rPr lang="zh-TW" altLang="en-US" smtClean="0"/>
              <a:t>2015/10/16</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5BBEAD13-0566-4C6C-97E7-55F17F24B09F}" type="datetimeFigureOut">
              <a:rPr lang="zh-TW" altLang="en-US" smtClean="0"/>
              <a:t>2015/10/16</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solidFill>
                  <a:srgbClr val="FFFF00"/>
                </a:solidFill>
              </a:defRPr>
            </a:lvl1pPr>
          </a:lstStyle>
          <a:p>
            <a:r>
              <a:rPr lang="zh-TW" altLang="en-US" dirty="0" smtClean="0"/>
              <a:t>按一下以編輯母片標題樣式</a:t>
            </a:r>
            <a:endParaRPr lang="zh-TW" altLang="en-US" dirty="0"/>
          </a:p>
        </p:txBody>
      </p:sp>
      <p:sp>
        <p:nvSpPr>
          <p:cNvPr id="3" name="日期版面配置區 2"/>
          <p:cNvSpPr>
            <a:spLocks noGrp="1"/>
          </p:cNvSpPr>
          <p:nvPr>
            <p:ph type="dt" sz="half" idx="10"/>
          </p:nvPr>
        </p:nvSpPr>
        <p:spPr/>
        <p:txBody>
          <a:bodyPr/>
          <a:lstStyle/>
          <a:p>
            <a:fld id="{5BBEAD13-0566-4C6C-97E7-55F17F24B09F}" type="datetimeFigureOut">
              <a:rPr lang="zh-TW" altLang="en-US" smtClean="0"/>
              <a:t>2015/10/16</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3399"/>
        </a:solidFill>
        <a:effectLst/>
      </p:bgPr>
    </p:bg>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5BBEAD13-0566-4C6C-97E7-55F17F24B09F}" type="datetimeFigureOut">
              <a:rPr lang="zh-TW" altLang="en-US" smtClean="0"/>
              <a:t>2015/10/16</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BBEAD13-0566-4C6C-97E7-55F17F24B09F}" type="datetimeFigureOut">
              <a:rPr lang="zh-TW" altLang="en-US" smtClean="0"/>
              <a:t>2015/10/16</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BBEAD13-0566-4C6C-97E7-55F17F24B09F}" type="datetimeFigureOut">
              <a:rPr lang="zh-TW" altLang="en-US" smtClean="0"/>
              <a:t>2015/10/16</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t>2015/10/16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t>2015/10/16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1331640" y="274638"/>
            <a:ext cx="7355160" cy="1143000"/>
          </a:xfrm>
          <a:prstGeom prst="rect">
            <a:avLst/>
          </a:prstGeom>
        </p:spPr>
        <p:txBody>
          <a:bodyPr vert="horz" lIns="91440" tIns="45720" rIns="91440" bIns="45720" rtlCol="0" anchor="ctr">
            <a:normAutofit/>
          </a:bodyPr>
          <a:lstStyle/>
          <a:p>
            <a:r>
              <a:rPr lang="zh-TW" altLang="en-US" dirty="0" smtClean="0"/>
              <a:t>按一下以編輯母片標題樣式</a:t>
            </a:r>
            <a:endParaRPr lang="zh-TW" altLang="en-US" dirty="0"/>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800">
                <a:solidFill>
                  <a:schemeClr val="bg1">
                    <a:lumMod val="65000"/>
                  </a:schemeClr>
                </a:solidFill>
              </a:defRPr>
            </a:lvl1pPr>
          </a:lstStyle>
          <a:p>
            <a:fld id="{5BBEAD13-0566-4C6C-97E7-55F17F24B09F}" type="datetimeFigureOut">
              <a:rPr lang="zh-TW" altLang="en-US" smtClean="0"/>
              <a:pPr/>
              <a:t>2015/10/16</a:t>
            </a:fld>
            <a:endParaRPr lang="zh-TW" altLang="en-US" dirty="0"/>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dirty="0"/>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t>‹#›</a:t>
            </a:fld>
            <a:endParaRPr lang="zh-TW" altLang="en-US"/>
          </a:p>
        </p:txBody>
      </p:sp>
      <p:pic>
        <p:nvPicPr>
          <p:cNvPr id="7" name="圖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614725" y="5805264"/>
            <a:ext cx="1513086" cy="1011790"/>
          </a:xfrm>
          <a:prstGeom prst="rect">
            <a:avLst/>
          </a:prstGeom>
        </p:spPr>
      </p:pic>
      <p:pic>
        <p:nvPicPr>
          <p:cNvPr id="8" name="圖片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45765" y="44624"/>
            <a:ext cx="1285875" cy="571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版面配置區 2"/>
          <p:cNvSpPr>
            <a:spLocks noGrp="1"/>
          </p:cNvSpPr>
          <p:nvPr>
            <p:ph type="body" idx="1"/>
          </p:nvPr>
        </p:nvSpPr>
        <p:spPr>
          <a:xfrm>
            <a:off x="722313" y="1856805"/>
            <a:ext cx="7772400" cy="1500187"/>
          </a:xfrm>
        </p:spPr>
        <p:txBody>
          <a:bodyPr>
            <a:normAutofit fontScale="92500" lnSpcReduction="20000"/>
          </a:bodyPr>
          <a:lstStyle/>
          <a:p>
            <a:pPr algn="ctr"/>
            <a:r>
              <a:rPr lang="en-US" altLang="zh-TW" sz="3600" dirty="0"/>
              <a:t>Medial Sural Artery Perforator Flap: </a:t>
            </a:r>
            <a:endParaRPr lang="en-US" altLang="zh-TW" sz="3600" dirty="0" smtClean="0"/>
          </a:p>
          <a:p>
            <a:pPr algn="ctr"/>
            <a:r>
              <a:rPr lang="en-US" altLang="zh-TW" sz="3600" dirty="0" smtClean="0"/>
              <a:t>A </a:t>
            </a:r>
            <a:r>
              <a:rPr lang="en-US" altLang="zh-TW" sz="3600" dirty="0"/>
              <a:t>Practical Way of Optimizing the Harvesting Procedure</a:t>
            </a:r>
            <a:endParaRPr lang="zh-TW" altLang="en-US" sz="3600" dirty="0"/>
          </a:p>
        </p:txBody>
      </p:sp>
      <p:sp>
        <p:nvSpPr>
          <p:cNvPr id="2" name="文字方塊 1"/>
          <p:cNvSpPr txBox="1"/>
          <p:nvPr/>
        </p:nvSpPr>
        <p:spPr>
          <a:xfrm>
            <a:off x="1691680" y="4077072"/>
            <a:ext cx="6624736" cy="1477328"/>
          </a:xfrm>
          <a:prstGeom prst="rect">
            <a:avLst/>
          </a:prstGeom>
          <a:noFill/>
        </p:spPr>
        <p:txBody>
          <a:bodyPr wrap="square" rtlCol="0">
            <a:spAutoFit/>
          </a:bodyPr>
          <a:lstStyle/>
          <a:p>
            <a:r>
              <a:rPr lang="en-US" altLang="zh-TW" b="1" u="sng" dirty="0" smtClean="0">
                <a:solidFill>
                  <a:schemeClr val="bg1">
                    <a:lumMod val="95000"/>
                  </a:schemeClr>
                </a:solidFill>
              </a:rPr>
              <a:t>Hsiang-Shun </a:t>
            </a:r>
            <a:r>
              <a:rPr lang="en-US" altLang="zh-TW" b="1" u="sng" dirty="0">
                <a:solidFill>
                  <a:schemeClr val="bg1">
                    <a:lumMod val="95000"/>
                  </a:schemeClr>
                </a:solidFill>
              </a:rPr>
              <a:t>Shih, </a:t>
            </a:r>
            <a:r>
              <a:rPr lang="en-US" altLang="zh-TW" b="1" u="sng" dirty="0" smtClean="0">
                <a:solidFill>
                  <a:schemeClr val="bg1">
                    <a:lumMod val="95000"/>
                  </a:schemeClr>
                </a:solidFill>
              </a:rPr>
              <a:t>MD.</a:t>
            </a:r>
          </a:p>
          <a:p>
            <a:r>
              <a:rPr lang="en-US" altLang="zh-TW" dirty="0" err="1" smtClean="0">
                <a:solidFill>
                  <a:schemeClr val="bg1">
                    <a:lumMod val="95000"/>
                  </a:schemeClr>
                </a:solidFill>
              </a:rPr>
              <a:t>Effrosyni</a:t>
            </a:r>
            <a:r>
              <a:rPr lang="en-US" altLang="zh-TW" dirty="0" smtClean="0">
                <a:solidFill>
                  <a:schemeClr val="bg1">
                    <a:lumMod val="95000"/>
                  </a:schemeClr>
                </a:solidFill>
              </a:rPr>
              <a:t> </a:t>
            </a:r>
            <a:r>
              <a:rPr lang="en-US" altLang="zh-TW" dirty="0" err="1">
                <a:solidFill>
                  <a:schemeClr val="bg1">
                    <a:lumMod val="95000"/>
                  </a:schemeClr>
                </a:solidFill>
              </a:rPr>
              <a:t>Kokkoli</a:t>
            </a:r>
            <a:r>
              <a:rPr lang="en-US" altLang="zh-TW" dirty="0">
                <a:solidFill>
                  <a:schemeClr val="bg1">
                    <a:lumMod val="95000"/>
                  </a:schemeClr>
                </a:solidFill>
              </a:rPr>
              <a:t>, MD, </a:t>
            </a:r>
            <a:r>
              <a:rPr lang="en-US" altLang="zh-TW" dirty="0" smtClean="0">
                <a:solidFill>
                  <a:schemeClr val="bg1">
                    <a:lumMod val="95000"/>
                  </a:schemeClr>
                </a:solidFill>
              </a:rPr>
              <a:t>PHD.</a:t>
            </a:r>
          </a:p>
          <a:p>
            <a:r>
              <a:rPr lang="en-US" altLang="zh-TW" dirty="0" smtClean="0">
                <a:solidFill>
                  <a:schemeClr val="bg1">
                    <a:lumMod val="95000"/>
                  </a:schemeClr>
                </a:solidFill>
              </a:rPr>
              <a:t>Seng-Feng </a:t>
            </a:r>
            <a:r>
              <a:rPr lang="en-US" altLang="zh-TW" dirty="0" err="1">
                <a:solidFill>
                  <a:schemeClr val="bg1">
                    <a:lumMod val="95000"/>
                  </a:schemeClr>
                </a:solidFill>
              </a:rPr>
              <a:t>Jeng</a:t>
            </a:r>
            <a:r>
              <a:rPr lang="en-US" altLang="zh-TW" dirty="0">
                <a:solidFill>
                  <a:schemeClr val="bg1">
                    <a:lumMod val="95000"/>
                  </a:schemeClr>
                </a:solidFill>
              </a:rPr>
              <a:t>, </a:t>
            </a:r>
            <a:r>
              <a:rPr lang="en-US" altLang="zh-TW" dirty="0" smtClean="0">
                <a:solidFill>
                  <a:schemeClr val="bg1">
                    <a:lumMod val="95000"/>
                  </a:schemeClr>
                </a:solidFill>
              </a:rPr>
              <a:t>MD.</a:t>
            </a:r>
          </a:p>
          <a:p>
            <a:endParaRPr lang="en-US" altLang="zh-TW" dirty="0" smtClean="0">
              <a:solidFill>
                <a:schemeClr val="bg1">
                  <a:lumMod val="95000"/>
                </a:schemeClr>
              </a:solidFill>
            </a:endParaRPr>
          </a:p>
          <a:p>
            <a:r>
              <a:rPr lang="en-US" altLang="zh-TW" dirty="0" smtClean="0">
                <a:solidFill>
                  <a:schemeClr val="bg1">
                    <a:lumMod val="95000"/>
                  </a:schemeClr>
                </a:solidFill>
              </a:rPr>
              <a:t>Department </a:t>
            </a:r>
            <a:r>
              <a:rPr lang="en-US" altLang="zh-TW" dirty="0">
                <a:solidFill>
                  <a:schemeClr val="bg1">
                    <a:lumMod val="95000"/>
                  </a:schemeClr>
                </a:solidFill>
              </a:rPr>
              <a:t>of plastic surgery, E-Da hospital, Kaohsiung City, </a:t>
            </a:r>
            <a:r>
              <a:rPr lang="en-US" altLang="zh-TW" dirty="0" smtClean="0">
                <a:solidFill>
                  <a:schemeClr val="bg1">
                    <a:lumMod val="95000"/>
                  </a:schemeClr>
                </a:solidFill>
              </a:rPr>
              <a:t>Taiwan </a:t>
            </a:r>
            <a:endParaRPr lang="zh-TW" altLang="en-US" dirty="0">
              <a:solidFill>
                <a:schemeClr val="bg1">
                  <a:lumMod val="95000"/>
                </a:schemeClr>
              </a:solidFill>
            </a:endParaRPr>
          </a:p>
        </p:txBody>
      </p:sp>
    </p:spTree>
    <p:extLst>
      <p:ext uri="{BB962C8B-B14F-4D97-AF65-F5344CB8AC3E}">
        <p14:creationId xmlns:p14="http://schemas.microsoft.com/office/powerpoint/2010/main" val="25441619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smtClean="0"/>
              <a:t>Nothing </a:t>
            </a:r>
            <a:r>
              <a:rPr lang="en-US" altLang="zh-TW" dirty="0"/>
              <a:t>to </a:t>
            </a:r>
            <a:r>
              <a:rPr lang="en-US" altLang="zh-TW" dirty="0" smtClean="0"/>
              <a:t>disclose</a:t>
            </a:r>
            <a:endParaRPr lang="zh-TW" altLang="en-US" dirty="0"/>
          </a:p>
        </p:txBody>
      </p:sp>
    </p:spTree>
    <p:extLst>
      <p:ext uri="{BB962C8B-B14F-4D97-AF65-F5344CB8AC3E}">
        <p14:creationId xmlns:p14="http://schemas.microsoft.com/office/powerpoint/2010/main" val="3241832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Introduction</a:t>
            </a:r>
            <a:endParaRPr lang="zh-TW" altLang="en-US" dirty="0"/>
          </a:p>
        </p:txBody>
      </p:sp>
      <p:sp>
        <p:nvSpPr>
          <p:cNvPr id="3" name="內容版面配置區 2"/>
          <p:cNvSpPr>
            <a:spLocks noGrp="1"/>
          </p:cNvSpPr>
          <p:nvPr>
            <p:ph idx="1"/>
          </p:nvPr>
        </p:nvSpPr>
        <p:spPr/>
        <p:txBody>
          <a:bodyPr>
            <a:normAutofit/>
          </a:bodyPr>
          <a:lstStyle/>
          <a:p>
            <a:r>
              <a:rPr lang="en-US" altLang="zh-TW" dirty="0"/>
              <a:t>M</a:t>
            </a:r>
            <a:r>
              <a:rPr lang="en-US" altLang="zh-TW" dirty="0" smtClean="0"/>
              <a:t>edial </a:t>
            </a:r>
            <a:r>
              <a:rPr lang="en-US" altLang="zh-TW" dirty="0"/>
              <a:t>sural artery perforator </a:t>
            </a:r>
            <a:r>
              <a:rPr lang="en-US" altLang="zh-TW" b="1" dirty="0"/>
              <a:t>(MSAP) </a:t>
            </a:r>
            <a:r>
              <a:rPr lang="en-US" altLang="zh-TW" dirty="0" smtClean="0"/>
              <a:t>flap:</a:t>
            </a:r>
          </a:p>
          <a:p>
            <a:pPr marL="457200" indent="-457200">
              <a:buFontTx/>
              <a:buChar char="-"/>
            </a:pPr>
            <a:r>
              <a:rPr lang="en-US" altLang="zh-TW" dirty="0" smtClean="0"/>
              <a:t>a </a:t>
            </a:r>
            <a:r>
              <a:rPr lang="en-US" altLang="zh-TW" dirty="0"/>
              <a:t>versatile reconstructive option</a:t>
            </a:r>
            <a:r>
              <a:rPr lang="en-US" altLang="zh-TW" dirty="0" smtClean="0"/>
              <a:t>.</a:t>
            </a:r>
          </a:p>
          <a:p>
            <a:pPr marL="457200" indent="-457200">
              <a:buFontTx/>
              <a:buChar char="-"/>
            </a:pPr>
            <a:r>
              <a:rPr lang="en-US" altLang="zh-TW" dirty="0" smtClean="0"/>
              <a:t>tedious </a:t>
            </a:r>
            <a:r>
              <a:rPr lang="en-US" altLang="zh-TW" dirty="0"/>
              <a:t>intramuscular preparation of the minute </a:t>
            </a:r>
            <a:r>
              <a:rPr lang="en-US" altLang="zh-TW" dirty="0" smtClean="0"/>
              <a:t>perforators</a:t>
            </a:r>
          </a:p>
          <a:p>
            <a:pPr marL="457200" indent="-457200">
              <a:buFontTx/>
              <a:buChar char="-"/>
            </a:pPr>
            <a:r>
              <a:rPr lang="en-US" altLang="zh-TW" dirty="0" smtClean="0"/>
              <a:t>inconvenient </a:t>
            </a:r>
            <a:r>
              <a:rPr lang="en-US" altLang="zh-TW" dirty="0"/>
              <a:t>surgeon’s position during the harvesting. </a:t>
            </a:r>
            <a:endParaRPr lang="zh-TW" altLang="en-US" dirty="0"/>
          </a:p>
        </p:txBody>
      </p:sp>
    </p:spTree>
    <p:extLst>
      <p:ext uri="{BB962C8B-B14F-4D97-AF65-F5344CB8AC3E}">
        <p14:creationId xmlns:p14="http://schemas.microsoft.com/office/powerpoint/2010/main" val="4658636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Introduction</a:t>
            </a:r>
            <a:endParaRPr lang="zh-TW" altLang="en-US" dirty="0"/>
          </a:p>
        </p:txBody>
      </p:sp>
      <p:sp>
        <p:nvSpPr>
          <p:cNvPr id="3" name="內容版面配置區 2"/>
          <p:cNvSpPr>
            <a:spLocks noGrp="1"/>
          </p:cNvSpPr>
          <p:nvPr>
            <p:ph idx="1"/>
          </p:nvPr>
        </p:nvSpPr>
        <p:spPr>
          <a:xfrm>
            <a:off x="457200" y="1600200"/>
            <a:ext cx="8939336" cy="4525963"/>
          </a:xfrm>
        </p:spPr>
        <p:txBody>
          <a:bodyPr>
            <a:normAutofit/>
          </a:bodyPr>
          <a:lstStyle/>
          <a:p>
            <a:r>
              <a:rPr lang="en-US" altLang="zh-TW" dirty="0"/>
              <a:t>M</a:t>
            </a:r>
            <a:r>
              <a:rPr lang="en-US" altLang="zh-TW" dirty="0" smtClean="0"/>
              <a:t>edial </a:t>
            </a:r>
            <a:r>
              <a:rPr lang="en-US" altLang="zh-TW" dirty="0"/>
              <a:t>sural artery perforator </a:t>
            </a:r>
            <a:r>
              <a:rPr lang="en-US" altLang="zh-TW" b="1" dirty="0"/>
              <a:t>(MSAP) </a:t>
            </a:r>
            <a:r>
              <a:rPr lang="en-US" altLang="zh-TW" dirty="0" smtClean="0"/>
              <a:t>flap:</a:t>
            </a:r>
          </a:p>
          <a:p>
            <a:pPr marL="457200" indent="-457200">
              <a:buFontTx/>
              <a:buChar char="-"/>
            </a:pPr>
            <a:r>
              <a:rPr lang="en-US" altLang="zh-TW" dirty="0">
                <a:latin typeface="+mj-lt"/>
              </a:rPr>
              <a:t>We present an advantageous modification of the standard positioning. </a:t>
            </a:r>
            <a:endParaRPr lang="en-US" altLang="zh-TW" dirty="0" smtClean="0">
              <a:latin typeface="+mj-lt"/>
            </a:endParaRPr>
          </a:p>
          <a:p>
            <a:pPr marL="457200" indent="-457200">
              <a:buFontTx/>
              <a:buChar char="-"/>
            </a:pPr>
            <a:r>
              <a:rPr lang="en-US" altLang="zh-TW" dirty="0" smtClean="0">
                <a:latin typeface="+mj-lt"/>
              </a:rPr>
              <a:t>Our </a:t>
            </a:r>
            <a:r>
              <a:rPr lang="en-US" altLang="zh-TW" dirty="0">
                <a:latin typeface="+mj-lt"/>
              </a:rPr>
              <a:t>modification leads to a favorable engorgement of the flap pedicle and </a:t>
            </a:r>
            <a:r>
              <a:rPr lang="en-US" altLang="zh-TW" dirty="0" smtClean="0">
                <a:latin typeface="+mj-lt"/>
              </a:rPr>
              <a:t>perforators,</a:t>
            </a:r>
          </a:p>
          <a:p>
            <a:pPr marL="457200" indent="-457200">
              <a:buFontTx/>
              <a:buChar char="-"/>
            </a:pPr>
            <a:r>
              <a:rPr lang="en-US" altLang="zh-TW" dirty="0">
                <a:latin typeface="+mj-lt"/>
              </a:rPr>
              <a:t>W</a:t>
            </a:r>
            <a:r>
              <a:rPr lang="en-US" altLang="zh-TW" dirty="0" smtClean="0">
                <a:latin typeface="+mj-lt"/>
              </a:rPr>
              <a:t>ithout </a:t>
            </a:r>
            <a:r>
              <a:rPr lang="en-US" altLang="zh-TW" dirty="0">
                <a:latin typeface="+mj-lt"/>
              </a:rPr>
              <a:t>the need of a tourniquet and also improves the surgical field accessibility for the surgeon. </a:t>
            </a:r>
            <a:endParaRPr lang="zh-TW" altLang="en-US" dirty="0">
              <a:latin typeface="+mj-lt"/>
            </a:endParaRPr>
          </a:p>
        </p:txBody>
      </p:sp>
    </p:spTree>
    <p:extLst>
      <p:ext uri="{BB962C8B-B14F-4D97-AF65-F5344CB8AC3E}">
        <p14:creationId xmlns:p14="http://schemas.microsoft.com/office/powerpoint/2010/main" val="2965669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Modification</a:t>
            </a:r>
            <a:endParaRPr lang="zh-TW" altLang="en-US" dirty="0"/>
          </a:p>
        </p:txBody>
      </p:sp>
      <p:sp>
        <p:nvSpPr>
          <p:cNvPr id="3" name="內容版面配置區 2"/>
          <p:cNvSpPr>
            <a:spLocks noGrp="1"/>
          </p:cNvSpPr>
          <p:nvPr>
            <p:ph idx="1"/>
          </p:nvPr>
        </p:nvSpPr>
        <p:spPr/>
        <p:txBody>
          <a:bodyPr>
            <a:normAutofit fontScale="85000" lnSpcReduction="10000"/>
          </a:bodyPr>
          <a:lstStyle/>
          <a:p>
            <a:pPr marL="457200" indent="-457200">
              <a:buFontTx/>
              <a:buChar char="-"/>
            </a:pPr>
            <a:r>
              <a:rPr lang="en-US" altLang="zh-TW" dirty="0" smtClean="0"/>
              <a:t>The </a:t>
            </a:r>
            <a:r>
              <a:rPr lang="en-US" altLang="zh-TW" dirty="0"/>
              <a:t>patient is positioned supine on the surgical bed, with the knee flexed and the hip joint in abduction. </a:t>
            </a:r>
            <a:endParaRPr lang="en-US" altLang="zh-TW" dirty="0" smtClean="0"/>
          </a:p>
          <a:p>
            <a:pPr marL="457200" indent="-457200">
              <a:buFontTx/>
              <a:buChar char="-"/>
            </a:pPr>
            <a:r>
              <a:rPr lang="en-US" altLang="zh-TW" dirty="0" smtClean="0"/>
              <a:t>We </a:t>
            </a:r>
            <a:r>
              <a:rPr lang="en-US" altLang="zh-TW" dirty="0"/>
              <a:t>suggest a modification of the standard positioning, by further introducing several folded surgical towels, as a bulky support, under the calf, so as to push the calf medially as much as </a:t>
            </a:r>
            <a:r>
              <a:rPr lang="en-US" altLang="zh-TW" dirty="0" smtClean="0"/>
              <a:t>possible. </a:t>
            </a:r>
          </a:p>
          <a:p>
            <a:pPr marL="457200" indent="-457200">
              <a:buFontTx/>
              <a:buChar char="-"/>
            </a:pPr>
            <a:r>
              <a:rPr lang="en-US" altLang="zh-TW" dirty="0" smtClean="0"/>
              <a:t>The </a:t>
            </a:r>
            <a:r>
              <a:rPr lang="en-US" altLang="zh-TW" dirty="0"/>
              <a:t>dissection is undertaken firstly in a </a:t>
            </a:r>
            <a:r>
              <a:rPr lang="en-US" altLang="zh-TW" u="sng" dirty="0"/>
              <a:t>subfascial plan </a:t>
            </a:r>
            <a:r>
              <a:rPr lang="en-US" altLang="zh-TW" dirty="0"/>
              <a:t>to identify the perforators, and then intramuscularly in a retrograde fashion to the medial sural artery. </a:t>
            </a:r>
            <a:endParaRPr lang="en-US" altLang="zh-TW" dirty="0" smtClean="0"/>
          </a:p>
          <a:p>
            <a:pPr marL="457200" indent="-457200">
              <a:buFontTx/>
              <a:buChar char="-"/>
            </a:pPr>
            <a:r>
              <a:rPr lang="en-US" altLang="zh-TW" u="sng" dirty="0" smtClean="0"/>
              <a:t>No </a:t>
            </a:r>
            <a:r>
              <a:rPr lang="en-US" altLang="zh-TW" u="sng" dirty="0"/>
              <a:t>tourniquet </a:t>
            </a:r>
            <a:r>
              <a:rPr lang="en-US" altLang="zh-TW" dirty="0"/>
              <a:t>is applied in our method.</a:t>
            </a:r>
          </a:p>
          <a:p>
            <a:endParaRPr lang="zh-TW" altLang="en-US" dirty="0"/>
          </a:p>
        </p:txBody>
      </p:sp>
    </p:spTree>
    <p:extLst>
      <p:ext uri="{BB962C8B-B14F-4D97-AF65-F5344CB8AC3E}">
        <p14:creationId xmlns:p14="http://schemas.microsoft.com/office/powerpoint/2010/main" val="234264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Modification</a:t>
            </a:r>
            <a:endParaRPr lang="zh-TW" altLang="en-US" dirty="0"/>
          </a:p>
        </p:txBody>
      </p:sp>
      <p:sp>
        <p:nvSpPr>
          <p:cNvPr id="3" name="內容版面配置區 2"/>
          <p:cNvSpPr>
            <a:spLocks noGrp="1"/>
          </p:cNvSpPr>
          <p:nvPr>
            <p:ph sz="half" idx="1"/>
          </p:nvPr>
        </p:nvSpPr>
        <p:spPr/>
        <p:txBody>
          <a:bodyPr/>
          <a:lstStyle/>
          <a:p>
            <a:r>
              <a:rPr lang="en-US" altLang="zh-TW" dirty="0" smtClean="0"/>
              <a:t>Put  towels under calf and </a:t>
            </a:r>
            <a:r>
              <a:rPr lang="en-US" altLang="zh-TW" u="sng" dirty="0" smtClean="0"/>
              <a:t>push the calf medially </a:t>
            </a:r>
            <a:r>
              <a:rPr lang="en-US" altLang="zh-TW" dirty="0" smtClean="0"/>
              <a:t>as much as </a:t>
            </a:r>
            <a:r>
              <a:rPr lang="en-US" altLang="zh-TW" dirty="0" err="1" smtClean="0"/>
              <a:t>possiible</a:t>
            </a:r>
            <a:r>
              <a:rPr lang="en-US" altLang="zh-TW" dirty="0" smtClean="0"/>
              <a:t> </a:t>
            </a:r>
          </a:p>
          <a:p>
            <a:r>
              <a:rPr lang="en-US" altLang="zh-TW" dirty="0" smtClean="0">
                <a:solidFill>
                  <a:schemeClr val="bg1"/>
                </a:solidFill>
              </a:rPr>
              <a:t>No</a:t>
            </a:r>
            <a:r>
              <a:rPr lang="en-US" altLang="zh-TW" dirty="0" smtClean="0"/>
              <a:t> tourniquet</a:t>
            </a:r>
          </a:p>
        </p:txBody>
      </p:sp>
      <p:pic>
        <p:nvPicPr>
          <p:cNvPr id="5" name="內容版面配置區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283968" y="1916832"/>
            <a:ext cx="4896544" cy="4896544"/>
          </a:xfrm>
        </p:spPr>
      </p:pic>
      <p:cxnSp>
        <p:nvCxnSpPr>
          <p:cNvPr id="7" name="直線單箭頭接點 6"/>
          <p:cNvCxnSpPr/>
          <p:nvPr/>
        </p:nvCxnSpPr>
        <p:spPr>
          <a:xfrm flipV="1">
            <a:off x="6948264" y="5157192"/>
            <a:ext cx="216024" cy="360040"/>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pic>
        <p:nvPicPr>
          <p:cNvPr id="8" name="圖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7624" y="4005064"/>
            <a:ext cx="2641600" cy="2641600"/>
          </a:xfrm>
          <a:prstGeom prst="rect">
            <a:avLst/>
          </a:prstGeom>
        </p:spPr>
      </p:pic>
    </p:spTree>
    <p:extLst>
      <p:ext uri="{BB962C8B-B14F-4D97-AF65-F5344CB8AC3E}">
        <p14:creationId xmlns:p14="http://schemas.microsoft.com/office/powerpoint/2010/main" val="25702338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Modification</a:t>
            </a:r>
            <a:endParaRPr lang="zh-TW" altLang="en-US" dirty="0"/>
          </a:p>
        </p:txBody>
      </p:sp>
      <p:pic>
        <p:nvPicPr>
          <p:cNvPr id="102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79512" y="1556792"/>
            <a:ext cx="2952328" cy="2284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3635896" y="1556792"/>
            <a:ext cx="4783525"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文字方塊 4"/>
          <p:cNvSpPr txBox="1"/>
          <p:nvPr/>
        </p:nvSpPr>
        <p:spPr>
          <a:xfrm>
            <a:off x="1403648" y="5805264"/>
            <a:ext cx="5688632" cy="646331"/>
          </a:xfrm>
          <a:prstGeom prst="rect">
            <a:avLst/>
          </a:prstGeom>
          <a:noFill/>
        </p:spPr>
        <p:txBody>
          <a:bodyPr wrap="square" rtlCol="0">
            <a:spAutoFit/>
          </a:bodyPr>
          <a:lstStyle/>
          <a:p>
            <a:r>
              <a:rPr lang="en-US" altLang="zh-TW" dirty="0">
                <a:solidFill>
                  <a:schemeClr val="bg1">
                    <a:lumMod val="95000"/>
                  </a:schemeClr>
                </a:solidFill>
              </a:rPr>
              <a:t>Obvious engorgement of the pedicle after the insertion </a:t>
            </a:r>
            <a:r>
              <a:rPr lang="en-US" altLang="zh-TW" dirty="0" smtClean="0">
                <a:solidFill>
                  <a:schemeClr val="bg1">
                    <a:lumMod val="95000"/>
                  </a:schemeClr>
                </a:solidFill>
              </a:rPr>
              <a:t>of the </a:t>
            </a:r>
            <a:r>
              <a:rPr lang="en-US" altLang="zh-TW" dirty="0">
                <a:solidFill>
                  <a:schemeClr val="bg1">
                    <a:lumMod val="95000"/>
                  </a:schemeClr>
                </a:solidFill>
              </a:rPr>
              <a:t>folded towels under </a:t>
            </a:r>
            <a:r>
              <a:rPr lang="en-US" altLang="zh-TW" dirty="0" smtClean="0">
                <a:solidFill>
                  <a:schemeClr val="bg1">
                    <a:lumMod val="95000"/>
                  </a:schemeClr>
                </a:solidFill>
              </a:rPr>
              <a:t>the calf </a:t>
            </a:r>
            <a:r>
              <a:rPr lang="en-US" altLang="zh-TW" dirty="0">
                <a:solidFill>
                  <a:schemeClr val="bg1">
                    <a:lumMod val="95000"/>
                  </a:schemeClr>
                </a:solidFill>
              </a:rPr>
              <a:t>in our method</a:t>
            </a:r>
            <a:endParaRPr lang="zh-TW" altLang="en-US" dirty="0">
              <a:solidFill>
                <a:schemeClr val="bg1">
                  <a:lumMod val="95000"/>
                </a:schemeClr>
              </a:solidFill>
            </a:endParaRPr>
          </a:p>
        </p:txBody>
      </p:sp>
    </p:spTree>
    <p:extLst>
      <p:ext uri="{BB962C8B-B14F-4D97-AF65-F5344CB8AC3E}">
        <p14:creationId xmlns:p14="http://schemas.microsoft.com/office/powerpoint/2010/main" val="35280602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smtClean="0"/>
              <a:t>Patients and Methods</a:t>
            </a:r>
            <a:endParaRPr lang="zh-TW" altLang="en-US" dirty="0"/>
          </a:p>
        </p:txBody>
      </p:sp>
      <p:sp>
        <p:nvSpPr>
          <p:cNvPr id="3" name="內容版面配置區 2"/>
          <p:cNvSpPr>
            <a:spLocks noGrp="1"/>
          </p:cNvSpPr>
          <p:nvPr>
            <p:ph idx="1"/>
          </p:nvPr>
        </p:nvSpPr>
        <p:spPr/>
        <p:txBody>
          <a:bodyPr>
            <a:normAutofit/>
          </a:bodyPr>
          <a:lstStyle/>
          <a:p>
            <a:pPr marL="457200" indent="-457200">
              <a:buFontTx/>
              <a:buChar char="-"/>
            </a:pPr>
            <a:r>
              <a:rPr lang="en-US" altLang="zh-TW" dirty="0" smtClean="0"/>
              <a:t>During </a:t>
            </a:r>
            <a:r>
              <a:rPr lang="en-US" altLang="zh-TW" dirty="0"/>
              <a:t>2012-2014,  </a:t>
            </a:r>
            <a:r>
              <a:rPr lang="en-US" altLang="zh-TW" dirty="0" smtClean="0"/>
              <a:t>31 MSAP flap </a:t>
            </a:r>
            <a:r>
              <a:rPr lang="en-US" altLang="zh-TW" dirty="0"/>
              <a:t>in 30 </a:t>
            </a:r>
            <a:r>
              <a:rPr lang="en-US" altLang="zh-TW" dirty="0" smtClean="0"/>
              <a:t>patients. </a:t>
            </a:r>
          </a:p>
          <a:p>
            <a:pPr marL="457200" indent="-457200">
              <a:buFontTx/>
              <a:buChar char="-"/>
            </a:pPr>
            <a:r>
              <a:rPr lang="en-US" altLang="zh-TW" dirty="0" smtClean="0"/>
              <a:t>The </a:t>
            </a:r>
            <a:r>
              <a:rPr lang="en-US" altLang="zh-TW" dirty="0"/>
              <a:t>dissection is undertaken </a:t>
            </a:r>
            <a:r>
              <a:rPr lang="en-US" altLang="zh-TW" dirty="0" smtClean="0"/>
              <a:t>by our suggested</a:t>
            </a:r>
            <a:r>
              <a:rPr lang="en-US" altLang="zh-TW" dirty="0"/>
              <a:t> </a:t>
            </a:r>
            <a:r>
              <a:rPr lang="en-US" altLang="zh-TW" dirty="0" smtClean="0"/>
              <a:t>modification</a:t>
            </a:r>
            <a:endParaRPr lang="zh-TW" altLang="en-US" dirty="0"/>
          </a:p>
        </p:txBody>
      </p:sp>
    </p:spTree>
    <p:extLst>
      <p:ext uri="{BB962C8B-B14F-4D97-AF65-F5344CB8AC3E}">
        <p14:creationId xmlns:p14="http://schemas.microsoft.com/office/powerpoint/2010/main" val="37593270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Results</a:t>
            </a:r>
            <a:endParaRPr lang="zh-TW" altLang="en-US" dirty="0"/>
          </a:p>
        </p:txBody>
      </p:sp>
      <p:sp>
        <p:nvSpPr>
          <p:cNvPr id="3" name="內容版面配置區 2"/>
          <p:cNvSpPr>
            <a:spLocks noGrp="1"/>
          </p:cNvSpPr>
          <p:nvPr>
            <p:ph idx="1"/>
          </p:nvPr>
        </p:nvSpPr>
        <p:spPr/>
        <p:txBody>
          <a:bodyPr>
            <a:normAutofit fontScale="85000" lnSpcReduction="10000"/>
          </a:bodyPr>
          <a:lstStyle/>
          <a:p>
            <a:pPr marL="457200" indent="-457200">
              <a:buFontTx/>
              <a:buChar char="-"/>
            </a:pPr>
            <a:r>
              <a:rPr lang="en-US" altLang="zh-TW" dirty="0" smtClean="0"/>
              <a:t>All </a:t>
            </a:r>
            <a:r>
              <a:rPr lang="en-US" altLang="zh-TW" dirty="0"/>
              <a:t>our flaps were successfully harvested </a:t>
            </a:r>
            <a:endParaRPr lang="en-US" altLang="zh-TW" dirty="0" smtClean="0"/>
          </a:p>
          <a:p>
            <a:pPr marL="457200" indent="-457200">
              <a:buFontTx/>
              <a:buChar char="-"/>
            </a:pPr>
            <a:r>
              <a:rPr lang="en-US" altLang="zh-TW" dirty="0" smtClean="0"/>
              <a:t>As free flap in 26 </a:t>
            </a:r>
            <a:r>
              <a:rPr lang="en-US" altLang="zh-TW" dirty="0"/>
              <a:t>cases, or as </a:t>
            </a:r>
            <a:r>
              <a:rPr lang="en-US" altLang="zh-TW" dirty="0" err="1" smtClean="0"/>
              <a:t>pedicled</a:t>
            </a:r>
            <a:r>
              <a:rPr lang="en-US" altLang="zh-TW" dirty="0" smtClean="0"/>
              <a:t> flap, </a:t>
            </a:r>
            <a:r>
              <a:rPr lang="en-US" altLang="zh-TW" dirty="0"/>
              <a:t>in 5 cases. </a:t>
            </a:r>
            <a:endParaRPr lang="en-US" altLang="zh-TW" dirty="0" smtClean="0"/>
          </a:p>
          <a:p>
            <a:pPr marL="457200" indent="-457200">
              <a:buFontTx/>
              <a:buChar char="-"/>
            </a:pPr>
            <a:r>
              <a:rPr lang="en-US" altLang="zh-TW" dirty="0" smtClean="0"/>
              <a:t>At </a:t>
            </a:r>
            <a:r>
              <a:rPr lang="en-US" altLang="zh-TW" dirty="0"/>
              <a:t>least one perforator was inspected </a:t>
            </a:r>
            <a:r>
              <a:rPr lang="en-US" altLang="zh-TW" dirty="0" smtClean="0"/>
              <a:t>and dissected </a:t>
            </a:r>
            <a:r>
              <a:rPr lang="en-US" altLang="zh-TW" dirty="0"/>
              <a:t>in every case. </a:t>
            </a:r>
          </a:p>
          <a:p>
            <a:pPr marL="457200" indent="-457200">
              <a:buFontTx/>
              <a:buChar char="-"/>
            </a:pPr>
            <a:r>
              <a:rPr lang="en-US" altLang="zh-TW" dirty="0" smtClean="0"/>
              <a:t>No </a:t>
            </a:r>
            <a:r>
              <a:rPr lang="en-US" altLang="zh-TW" dirty="0"/>
              <a:t>complications associated with damage of </a:t>
            </a:r>
            <a:r>
              <a:rPr lang="en-US" altLang="zh-TW" dirty="0" smtClean="0"/>
              <a:t>the perforators </a:t>
            </a:r>
            <a:r>
              <a:rPr lang="en-US" altLang="zh-TW" dirty="0"/>
              <a:t>or the pedicle of the flap during the harvesting procedure. </a:t>
            </a:r>
            <a:endParaRPr lang="en-US" altLang="zh-TW" dirty="0" smtClean="0"/>
          </a:p>
          <a:p>
            <a:pPr marL="457200" indent="-457200">
              <a:buFontTx/>
              <a:buChar char="-"/>
            </a:pPr>
            <a:r>
              <a:rPr lang="en-US" altLang="zh-TW" dirty="0" smtClean="0"/>
              <a:t>A </a:t>
            </a:r>
            <a:r>
              <a:rPr lang="en-US" altLang="zh-TW" dirty="0"/>
              <a:t>sole </a:t>
            </a:r>
            <a:r>
              <a:rPr lang="en-US" altLang="zh-TW" dirty="0" smtClean="0"/>
              <a:t>flap failure </a:t>
            </a:r>
            <a:r>
              <a:rPr lang="en-US" altLang="zh-TW" dirty="0"/>
              <a:t>occurred due to a late thrombosis, after the 3rd postoperative day, and </a:t>
            </a:r>
            <a:r>
              <a:rPr lang="en-US" altLang="zh-TW" dirty="0" smtClean="0"/>
              <a:t>was attributed </a:t>
            </a:r>
            <a:r>
              <a:rPr lang="en-US" altLang="zh-TW" dirty="0"/>
              <a:t>to mechanical pressure of the pedicle. Another MSAP was </a:t>
            </a:r>
            <a:r>
              <a:rPr lang="en-US" altLang="zh-TW" dirty="0" smtClean="0"/>
              <a:t>finally successfully </a:t>
            </a:r>
            <a:r>
              <a:rPr lang="en-US" altLang="zh-TW" dirty="0"/>
              <a:t>used in that case.</a:t>
            </a:r>
            <a:endParaRPr lang="zh-TW" altLang="en-US" dirty="0"/>
          </a:p>
        </p:txBody>
      </p:sp>
    </p:spTree>
    <p:extLst>
      <p:ext uri="{BB962C8B-B14F-4D97-AF65-F5344CB8AC3E}">
        <p14:creationId xmlns:p14="http://schemas.microsoft.com/office/powerpoint/2010/main" val="23788608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Discussion</a:t>
            </a:r>
            <a:endParaRPr lang="zh-TW" altLang="en-US" dirty="0"/>
          </a:p>
        </p:txBody>
      </p:sp>
      <p:sp>
        <p:nvSpPr>
          <p:cNvPr id="3" name="內容版面配置區 2"/>
          <p:cNvSpPr>
            <a:spLocks noGrp="1"/>
          </p:cNvSpPr>
          <p:nvPr>
            <p:ph idx="1"/>
          </p:nvPr>
        </p:nvSpPr>
        <p:spPr/>
        <p:txBody>
          <a:bodyPr>
            <a:normAutofit lnSpcReduction="10000"/>
          </a:bodyPr>
          <a:lstStyle/>
          <a:p>
            <a:r>
              <a:rPr lang="en-US" altLang="zh-TW" dirty="0" smtClean="0"/>
              <a:t>- An </a:t>
            </a:r>
            <a:r>
              <a:rPr lang="en-US" altLang="zh-TW" dirty="0"/>
              <a:t>important factor in determining the value of a flap </a:t>
            </a:r>
            <a:r>
              <a:rPr lang="en-US" altLang="zh-TW" dirty="0" smtClean="0"/>
              <a:t>as a </a:t>
            </a:r>
            <a:r>
              <a:rPr lang="en-US" altLang="zh-TW" dirty="0"/>
              <a:t>reconstructive option should be its </a:t>
            </a:r>
            <a:r>
              <a:rPr lang="en-US" altLang="zh-TW" u="sng" dirty="0"/>
              <a:t>safe and reliable harvesting. </a:t>
            </a:r>
            <a:endParaRPr lang="en-US" altLang="zh-TW" u="sng" dirty="0" smtClean="0"/>
          </a:p>
          <a:p>
            <a:r>
              <a:rPr lang="en-US" altLang="zh-TW" dirty="0" smtClean="0"/>
              <a:t>- In </a:t>
            </a:r>
            <a:r>
              <a:rPr lang="en-US" altLang="zh-TW" dirty="0"/>
              <a:t>the dissection </a:t>
            </a:r>
            <a:r>
              <a:rPr lang="en-US" altLang="zh-TW" dirty="0" smtClean="0"/>
              <a:t>of the </a:t>
            </a:r>
            <a:r>
              <a:rPr lang="en-US" altLang="zh-TW" dirty="0"/>
              <a:t>MSAP </a:t>
            </a:r>
            <a:r>
              <a:rPr lang="en-US" altLang="zh-TW" dirty="0" smtClean="0"/>
              <a:t>flap, </a:t>
            </a:r>
            <a:r>
              <a:rPr lang="en-US" altLang="zh-TW" dirty="0"/>
              <a:t>the golden standard </a:t>
            </a:r>
            <a:r>
              <a:rPr lang="en-US" altLang="zh-TW" dirty="0" smtClean="0"/>
              <a:t>has been </a:t>
            </a:r>
            <a:r>
              <a:rPr lang="en-US" altLang="zh-TW" dirty="0"/>
              <a:t>considered the </a:t>
            </a:r>
            <a:r>
              <a:rPr lang="en-US" altLang="zh-TW" dirty="0" smtClean="0"/>
              <a:t>supine one</a:t>
            </a:r>
            <a:r>
              <a:rPr lang="en-US" altLang="zh-TW" dirty="0"/>
              <a:t>, with the hip </a:t>
            </a:r>
            <a:r>
              <a:rPr lang="en-US" altLang="zh-TW" dirty="0" smtClean="0"/>
              <a:t>joint abducted </a:t>
            </a:r>
            <a:r>
              <a:rPr lang="en-US" altLang="zh-TW" dirty="0"/>
              <a:t>and the knee </a:t>
            </a:r>
            <a:r>
              <a:rPr lang="en-US" altLang="zh-TW" dirty="0" smtClean="0"/>
              <a:t>flexed.</a:t>
            </a:r>
          </a:p>
          <a:p>
            <a:r>
              <a:rPr lang="en-US" altLang="zh-TW" dirty="0"/>
              <a:t>-</a:t>
            </a:r>
            <a:r>
              <a:rPr lang="en-US" altLang="zh-TW" dirty="0" smtClean="0"/>
              <a:t>We also prefer </a:t>
            </a:r>
            <a:r>
              <a:rPr lang="en-US" altLang="zh-TW" dirty="0"/>
              <a:t>the supine positioning, since </a:t>
            </a:r>
            <a:r>
              <a:rPr lang="en-US" altLang="zh-TW" dirty="0" smtClean="0"/>
              <a:t>an intraoperative </a:t>
            </a:r>
            <a:r>
              <a:rPr lang="en-US" altLang="zh-TW" dirty="0"/>
              <a:t>repositioning of the patient </a:t>
            </a:r>
            <a:r>
              <a:rPr lang="en-US" altLang="zh-TW" dirty="0" smtClean="0"/>
              <a:t>could be </a:t>
            </a:r>
            <a:r>
              <a:rPr lang="en-US" altLang="zh-TW" dirty="0"/>
              <a:t>spared in the majority of the cases.</a:t>
            </a:r>
            <a:endParaRPr lang="zh-TW" altLang="en-US" dirty="0"/>
          </a:p>
        </p:txBody>
      </p:sp>
    </p:spTree>
    <p:extLst>
      <p:ext uri="{BB962C8B-B14F-4D97-AF65-F5344CB8AC3E}">
        <p14:creationId xmlns:p14="http://schemas.microsoft.com/office/powerpoint/2010/main" val="80778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Discussion</a:t>
            </a:r>
            <a:endParaRPr lang="zh-TW" altLang="en-US" dirty="0"/>
          </a:p>
        </p:txBody>
      </p:sp>
      <p:sp>
        <p:nvSpPr>
          <p:cNvPr id="3" name="內容版面配置區 2"/>
          <p:cNvSpPr>
            <a:spLocks noGrp="1"/>
          </p:cNvSpPr>
          <p:nvPr>
            <p:ph idx="1"/>
          </p:nvPr>
        </p:nvSpPr>
        <p:spPr/>
        <p:txBody>
          <a:bodyPr>
            <a:normAutofit fontScale="85000" lnSpcReduction="20000"/>
          </a:bodyPr>
          <a:lstStyle/>
          <a:p>
            <a:r>
              <a:rPr lang="en-US" altLang="zh-TW" dirty="0" smtClean="0"/>
              <a:t>- However</a:t>
            </a:r>
            <a:r>
              <a:rPr lang="en-US" altLang="zh-TW" dirty="0"/>
              <a:t>, in the standard supine position, the calf muscles are </a:t>
            </a:r>
            <a:r>
              <a:rPr lang="en-US" altLang="zh-TW" dirty="0" smtClean="0"/>
              <a:t>pulled downwards </a:t>
            </a:r>
            <a:r>
              <a:rPr lang="en-US" altLang="zh-TW" dirty="0"/>
              <a:t>by the gravity, hindering the dissection of the pedicle, unless a </a:t>
            </a:r>
            <a:r>
              <a:rPr lang="en-US" altLang="zh-TW" dirty="0" smtClean="0"/>
              <a:t>strong assistant </a:t>
            </a:r>
            <a:r>
              <a:rPr lang="en-US" altLang="zh-TW" dirty="0"/>
              <a:t>maintains the knee flexion throughout the procedure. </a:t>
            </a:r>
          </a:p>
          <a:p>
            <a:r>
              <a:rPr lang="en-US" altLang="zh-TW" dirty="0" smtClean="0"/>
              <a:t>- In </a:t>
            </a:r>
            <a:r>
              <a:rPr lang="en-US" altLang="zh-TW" dirty="0"/>
              <a:t>our </a:t>
            </a:r>
            <a:r>
              <a:rPr lang="en-US" altLang="zh-TW" dirty="0" smtClean="0"/>
              <a:t>suggested method</a:t>
            </a:r>
            <a:r>
              <a:rPr lang="en-US" altLang="zh-TW" dirty="0"/>
              <a:t>, no assistance is required, since the underlying towels support the </a:t>
            </a:r>
            <a:r>
              <a:rPr lang="en-US" altLang="zh-TW" dirty="0" smtClean="0"/>
              <a:t>surgical field </a:t>
            </a:r>
            <a:r>
              <a:rPr lang="en-US" altLang="zh-TW" dirty="0"/>
              <a:t>in an optimal position, easily and comfortably accessible to the surgeon.</a:t>
            </a:r>
          </a:p>
          <a:p>
            <a:r>
              <a:rPr lang="en-US" altLang="zh-TW" dirty="0" smtClean="0"/>
              <a:t>- Moreover</a:t>
            </a:r>
            <a:r>
              <a:rPr lang="en-US" altLang="zh-TW" dirty="0"/>
              <a:t>, we observed that our modification leads to a </a:t>
            </a:r>
            <a:r>
              <a:rPr lang="en-US" altLang="zh-TW" u="sng" dirty="0" smtClean="0"/>
              <a:t>favorable engorgement </a:t>
            </a:r>
            <a:r>
              <a:rPr lang="en-US" altLang="zh-TW" dirty="0"/>
              <a:t>of the vena </a:t>
            </a:r>
            <a:r>
              <a:rPr lang="en-US" altLang="zh-TW" dirty="0" err="1"/>
              <a:t>comitantes</a:t>
            </a:r>
            <a:r>
              <a:rPr lang="en-US" altLang="zh-TW" dirty="0"/>
              <a:t> and the perforators, simplifying both </a:t>
            </a:r>
            <a:r>
              <a:rPr lang="en-US" altLang="zh-TW" dirty="0" smtClean="0"/>
              <a:t>their recognition </a:t>
            </a:r>
            <a:r>
              <a:rPr lang="en-US" altLang="zh-TW" dirty="0"/>
              <a:t>and their following retrograde intramuscular </a:t>
            </a:r>
            <a:r>
              <a:rPr lang="en-US" altLang="zh-TW" dirty="0" smtClean="0"/>
              <a:t>dissection.</a:t>
            </a:r>
            <a:endParaRPr lang="en-US" altLang="zh-TW" dirty="0"/>
          </a:p>
        </p:txBody>
      </p:sp>
    </p:spTree>
    <p:extLst>
      <p:ext uri="{BB962C8B-B14F-4D97-AF65-F5344CB8AC3E}">
        <p14:creationId xmlns:p14="http://schemas.microsoft.com/office/powerpoint/2010/main" val="18389569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Discussion</a:t>
            </a:r>
            <a:endParaRPr lang="zh-TW" altLang="en-US" dirty="0"/>
          </a:p>
        </p:txBody>
      </p:sp>
      <p:sp>
        <p:nvSpPr>
          <p:cNvPr id="3" name="內容版面配置區 2"/>
          <p:cNvSpPr>
            <a:spLocks noGrp="1"/>
          </p:cNvSpPr>
          <p:nvPr>
            <p:ph idx="1"/>
          </p:nvPr>
        </p:nvSpPr>
        <p:spPr/>
        <p:txBody>
          <a:bodyPr>
            <a:normAutofit/>
          </a:bodyPr>
          <a:lstStyle/>
          <a:p>
            <a:r>
              <a:rPr lang="en-US" altLang="zh-TW" dirty="0"/>
              <a:t>- It has been suggested by some authors that some muscle fibers should be </a:t>
            </a:r>
            <a:r>
              <a:rPr lang="en-US" altLang="zh-TW" dirty="0" smtClean="0"/>
              <a:t>preserved attached </a:t>
            </a:r>
            <a:r>
              <a:rPr lang="en-US" altLang="zh-TW" dirty="0"/>
              <a:t>to </a:t>
            </a:r>
            <a:r>
              <a:rPr lang="en-US" altLang="zh-TW" dirty="0" smtClean="0"/>
              <a:t>the pedicle </a:t>
            </a:r>
            <a:r>
              <a:rPr lang="en-US" altLang="zh-TW" dirty="0"/>
              <a:t>of the flap, in order </a:t>
            </a:r>
            <a:r>
              <a:rPr lang="en-US" altLang="zh-TW" dirty="0" smtClean="0"/>
              <a:t>to make the intramuscular </a:t>
            </a:r>
            <a:r>
              <a:rPr lang="en-US" altLang="zh-TW" dirty="0"/>
              <a:t>perforator dissection </a:t>
            </a:r>
            <a:r>
              <a:rPr lang="en-US" altLang="zh-TW" dirty="0" smtClean="0"/>
              <a:t>safer. These muscle </a:t>
            </a:r>
            <a:r>
              <a:rPr lang="en-US" altLang="zh-TW" dirty="0"/>
              <a:t>fibers, however, might lead to </a:t>
            </a:r>
            <a:r>
              <a:rPr lang="en-US" altLang="zh-TW" dirty="0" smtClean="0"/>
              <a:t>increased bleeding </a:t>
            </a:r>
            <a:r>
              <a:rPr lang="en-US" altLang="zh-TW" dirty="0"/>
              <a:t>especially after the tourniquet release, which would be a risk factor for a </a:t>
            </a:r>
            <a:r>
              <a:rPr lang="en-US" altLang="zh-TW" dirty="0" smtClean="0"/>
              <a:t>vasospasm of </a:t>
            </a:r>
            <a:r>
              <a:rPr lang="en-US" altLang="zh-TW" dirty="0"/>
              <a:t>the pedicle artery. </a:t>
            </a:r>
            <a:endParaRPr lang="zh-TW" altLang="en-US" dirty="0"/>
          </a:p>
        </p:txBody>
      </p:sp>
    </p:spTree>
    <p:extLst>
      <p:ext uri="{BB962C8B-B14F-4D97-AF65-F5344CB8AC3E}">
        <p14:creationId xmlns:p14="http://schemas.microsoft.com/office/powerpoint/2010/main" val="3908476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Discussion</a:t>
            </a:r>
            <a:endParaRPr lang="zh-TW" altLang="en-US" dirty="0"/>
          </a:p>
        </p:txBody>
      </p:sp>
      <p:sp>
        <p:nvSpPr>
          <p:cNvPr id="3" name="內容版面配置區 2"/>
          <p:cNvSpPr>
            <a:spLocks noGrp="1"/>
          </p:cNvSpPr>
          <p:nvPr>
            <p:ph idx="1"/>
          </p:nvPr>
        </p:nvSpPr>
        <p:spPr/>
        <p:txBody>
          <a:bodyPr>
            <a:normAutofit fontScale="70000" lnSpcReduction="20000"/>
          </a:bodyPr>
          <a:lstStyle/>
          <a:p>
            <a:r>
              <a:rPr lang="en-US" altLang="zh-TW" dirty="0" smtClean="0"/>
              <a:t>- Applying </a:t>
            </a:r>
            <a:r>
              <a:rPr lang="en-US" altLang="zh-TW" dirty="0"/>
              <a:t>our method, the pedicle can be safely and </a:t>
            </a:r>
            <a:r>
              <a:rPr lang="en-US" altLang="zh-TW" dirty="0" smtClean="0"/>
              <a:t>easily skeletonized </a:t>
            </a:r>
            <a:r>
              <a:rPr lang="en-US" altLang="zh-TW" dirty="0"/>
              <a:t>from the adjacent muscle fibers. </a:t>
            </a:r>
            <a:endParaRPr lang="en-US" altLang="zh-TW" dirty="0" smtClean="0"/>
          </a:p>
          <a:p>
            <a:r>
              <a:rPr lang="en-US" altLang="zh-TW" dirty="0" smtClean="0"/>
              <a:t>- the </a:t>
            </a:r>
            <a:r>
              <a:rPr lang="en-US" altLang="zh-TW" dirty="0"/>
              <a:t>positioning of the calf against the support has been shown to </a:t>
            </a:r>
            <a:r>
              <a:rPr lang="en-US" altLang="zh-TW" dirty="0" smtClean="0"/>
              <a:t>be sufficient </a:t>
            </a:r>
            <a:r>
              <a:rPr lang="en-US" altLang="zh-TW" dirty="0"/>
              <a:t>in providing an optimally bloodless field without a tourniquet. </a:t>
            </a:r>
            <a:r>
              <a:rPr lang="en-US" altLang="zh-TW" dirty="0" smtClean="0"/>
              <a:t>This could be </a:t>
            </a:r>
            <a:r>
              <a:rPr lang="en-US" altLang="zh-TW" dirty="0"/>
              <a:t>attributed to the engorgement of the pedicle and perforators, which allows a </a:t>
            </a:r>
            <a:r>
              <a:rPr lang="en-US" altLang="zh-TW" dirty="0" smtClean="0"/>
              <a:t>better visualization </a:t>
            </a:r>
            <a:r>
              <a:rPr lang="en-US" altLang="zh-TW" dirty="0"/>
              <a:t>of the bleeding branches. An immediate and precise ligation of them is </a:t>
            </a:r>
            <a:r>
              <a:rPr lang="en-US" altLang="zh-TW" dirty="0" smtClean="0"/>
              <a:t>a mandatory action, </a:t>
            </a:r>
            <a:r>
              <a:rPr lang="en-US" altLang="zh-TW" dirty="0"/>
              <a:t>otherwise they could lead to a bleeding after </a:t>
            </a:r>
            <a:r>
              <a:rPr lang="en-US" altLang="zh-TW" dirty="0" smtClean="0"/>
              <a:t>the microanastomosis</a:t>
            </a:r>
            <a:r>
              <a:rPr lang="en-US" altLang="zh-TW" dirty="0"/>
              <a:t>, even jeopardizing the flap. </a:t>
            </a:r>
          </a:p>
          <a:p>
            <a:r>
              <a:rPr lang="en-US" altLang="zh-TW" dirty="0" smtClean="0"/>
              <a:t>without </a:t>
            </a:r>
            <a:r>
              <a:rPr lang="en-US" altLang="zh-TW" dirty="0"/>
              <a:t>a tourniquet, </a:t>
            </a:r>
            <a:r>
              <a:rPr lang="en-US" altLang="zh-TW" dirty="0" smtClean="0"/>
              <a:t>the perfusion </a:t>
            </a:r>
            <a:r>
              <a:rPr lang="en-US" altLang="zh-TW" dirty="0"/>
              <a:t>of the flap can be checked out at any time during the dissection. We </a:t>
            </a:r>
            <a:r>
              <a:rPr lang="en-US" altLang="zh-TW" dirty="0" smtClean="0"/>
              <a:t>should also </a:t>
            </a:r>
            <a:r>
              <a:rPr lang="en-US" altLang="zh-TW" dirty="0"/>
              <a:t>mention the possibility to observe the perforator pulsation without the </a:t>
            </a:r>
            <a:r>
              <a:rPr lang="en-US" altLang="zh-TW" dirty="0" smtClean="0"/>
              <a:t>tourniquet, which </a:t>
            </a:r>
            <a:r>
              <a:rPr lang="en-US" altLang="zh-TW" dirty="0"/>
              <a:t>is the most reliable practical method to ensure the viability of the flap, and </a:t>
            </a:r>
            <a:r>
              <a:rPr lang="en-US" altLang="zh-TW" dirty="0" smtClean="0"/>
              <a:t>also to </a:t>
            </a:r>
            <a:r>
              <a:rPr lang="en-US" altLang="zh-TW" dirty="0"/>
              <a:t>control the sufficiency of each perforator separately, before deciding upon the </a:t>
            </a:r>
            <a:r>
              <a:rPr lang="en-US" altLang="zh-TW" dirty="0" smtClean="0"/>
              <a:t>most suitable </a:t>
            </a:r>
            <a:r>
              <a:rPr lang="en-US" altLang="zh-TW" dirty="0"/>
              <a:t>one or ones.</a:t>
            </a:r>
          </a:p>
          <a:p>
            <a:endParaRPr lang="zh-TW" altLang="en-US" dirty="0"/>
          </a:p>
        </p:txBody>
      </p:sp>
    </p:spTree>
    <p:extLst>
      <p:ext uri="{BB962C8B-B14F-4D97-AF65-F5344CB8AC3E}">
        <p14:creationId xmlns:p14="http://schemas.microsoft.com/office/powerpoint/2010/main" val="27729715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Conclusion</a:t>
            </a:r>
            <a:endParaRPr lang="zh-TW" altLang="en-US" dirty="0"/>
          </a:p>
        </p:txBody>
      </p:sp>
      <p:sp>
        <p:nvSpPr>
          <p:cNvPr id="3" name="內容版面配置區 2"/>
          <p:cNvSpPr>
            <a:spLocks noGrp="1"/>
          </p:cNvSpPr>
          <p:nvPr>
            <p:ph idx="1"/>
          </p:nvPr>
        </p:nvSpPr>
        <p:spPr/>
        <p:txBody>
          <a:bodyPr>
            <a:normAutofit fontScale="92500" lnSpcReduction="20000"/>
          </a:bodyPr>
          <a:lstStyle/>
          <a:p>
            <a:r>
              <a:rPr lang="en-US" altLang="zh-TW" dirty="0" smtClean="0"/>
              <a:t>The </a:t>
            </a:r>
            <a:r>
              <a:rPr lang="en-US" altLang="zh-TW" dirty="0"/>
              <a:t>MSAP flap is a valuable, advantageous in many </a:t>
            </a:r>
            <a:r>
              <a:rPr lang="en-US" altLang="zh-TW" dirty="0" smtClean="0"/>
              <a:t>cases, reconstructive option </a:t>
            </a:r>
            <a:r>
              <a:rPr lang="en-US" altLang="zh-TW" dirty="0"/>
              <a:t>in the armamentarium of the </a:t>
            </a:r>
            <a:r>
              <a:rPr lang="en-US" altLang="zh-TW" dirty="0" smtClean="0"/>
              <a:t>plastic surgeon</a:t>
            </a:r>
            <a:r>
              <a:rPr lang="en-US" altLang="zh-TW" dirty="0"/>
              <a:t>. By applying our </a:t>
            </a:r>
            <a:r>
              <a:rPr lang="en-US" altLang="zh-TW" dirty="0" smtClean="0"/>
              <a:t>suggested modification</a:t>
            </a:r>
            <a:r>
              <a:rPr lang="en-US" altLang="zh-TW" dirty="0"/>
              <a:t>, the </a:t>
            </a:r>
            <a:r>
              <a:rPr lang="en-US" altLang="zh-TW" dirty="0" smtClean="0"/>
              <a:t>surgeon could </a:t>
            </a:r>
            <a:r>
              <a:rPr lang="en-US" altLang="zh-TW" dirty="0"/>
              <a:t>harvest with ease and comfort this flap, </a:t>
            </a:r>
            <a:r>
              <a:rPr lang="en-US" altLang="zh-TW" dirty="0" smtClean="0"/>
              <a:t>overcoming its </a:t>
            </a:r>
            <a:r>
              <a:rPr lang="en-US" altLang="zh-TW" dirty="0"/>
              <a:t>main drawbacks. It is an easily </a:t>
            </a:r>
            <a:r>
              <a:rPr lang="en-US" altLang="zh-TW" dirty="0" smtClean="0"/>
              <a:t>applicable and </a:t>
            </a:r>
            <a:r>
              <a:rPr lang="en-US" altLang="zh-TW" dirty="0"/>
              <a:t>effective method, which </a:t>
            </a:r>
            <a:r>
              <a:rPr lang="en-US" altLang="zh-TW" dirty="0" smtClean="0"/>
              <a:t>could potentially reduce both </a:t>
            </a:r>
            <a:r>
              <a:rPr lang="en-US" altLang="zh-TW" dirty="0"/>
              <a:t>operating time and overall complication rates </a:t>
            </a:r>
            <a:r>
              <a:rPr lang="en-US" altLang="zh-TW" dirty="0" smtClean="0"/>
              <a:t>and increase the preference </a:t>
            </a:r>
            <a:r>
              <a:rPr lang="en-US" altLang="zh-TW" dirty="0"/>
              <a:t>of more surgeons for the MSAP flap in the future, turning it into </a:t>
            </a:r>
            <a:r>
              <a:rPr lang="en-US" altLang="zh-TW" dirty="0" smtClean="0"/>
              <a:t>a workhorse </a:t>
            </a:r>
            <a:r>
              <a:rPr lang="en-US" altLang="zh-TW" dirty="0"/>
              <a:t>flap in specific reconstructive fields.</a:t>
            </a:r>
            <a:endParaRPr lang="zh-TW" altLang="en-US" dirty="0"/>
          </a:p>
        </p:txBody>
      </p:sp>
    </p:spTree>
    <p:extLst>
      <p:ext uri="{BB962C8B-B14F-4D97-AF65-F5344CB8AC3E}">
        <p14:creationId xmlns:p14="http://schemas.microsoft.com/office/powerpoint/2010/main" val="5310354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2536" y="0"/>
            <a:ext cx="9505056" cy="6840760"/>
          </a:xfrm>
        </p:spPr>
      </p:pic>
    </p:spTree>
    <p:extLst>
      <p:ext uri="{BB962C8B-B14F-4D97-AF65-F5344CB8AC3E}">
        <p14:creationId xmlns:p14="http://schemas.microsoft.com/office/powerpoint/2010/main" val="32505103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505</TotalTime>
  <Words>1077</Words>
  <Application>Microsoft Office PowerPoint</Application>
  <PresentationFormat>如螢幕大小 (4:3)</PresentationFormat>
  <Paragraphs>55</Paragraphs>
  <Slides>15</Slides>
  <Notes>1</Notes>
  <HiddenSlides>0</HiddenSlides>
  <MMClips>0</MMClips>
  <ScaleCrop>false</ScaleCrop>
  <HeadingPairs>
    <vt:vector size="4" baseType="variant">
      <vt:variant>
        <vt:lpstr>佈景主題</vt:lpstr>
      </vt:variant>
      <vt:variant>
        <vt:i4>1</vt:i4>
      </vt:variant>
      <vt:variant>
        <vt:lpstr>投影片標題</vt:lpstr>
      </vt:variant>
      <vt:variant>
        <vt:i4>15</vt:i4>
      </vt:variant>
    </vt:vector>
  </HeadingPairs>
  <TitlesOfParts>
    <vt:vector size="16" baseType="lpstr">
      <vt:lpstr>Office 佈景主題</vt:lpstr>
      <vt:lpstr>PowerPoint 簡報</vt:lpstr>
      <vt:lpstr>Nothing to disclose</vt:lpstr>
      <vt:lpstr>Introduction</vt:lpstr>
      <vt:lpstr>Introduction</vt:lpstr>
      <vt:lpstr>Modification</vt:lpstr>
      <vt:lpstr>Modification</vt:lpstr>
      <vt:lpstr>Modification</vt:lpstr>
      <vt:lpstr>Patients and Methods</vt:lpstr>
      <vt:lpstr>Results</vt:lpstr>
      <vt:lpstr>Discussion</vt:lpstr>
      <vt:lpstr>Discussion</vt:lpstr>
      <vt:lpstr>Discussion</vt:lpstr>
      <vt:lpstr>Discussion</vt:lpstr>
      <vt:lpstr>Conclusion</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sony</dc:creator>
  <cp:lastModifiedBy>sony</cp:lastModifiedBy>
  <cp:revision>84</cp:revision>
  <dcterms:created xsi:type="dcterms:W3CDTF">2012-12-02T03:04:45Z</dcterms:created>
  <dcterms:modified xsi:type="dcterms:W3CDTF">2015-10-16T10:06:35Z</dcterms:modified>
</cp:coreProperties>
</file>