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2" r:id="rId4"/>
    <p:sldId id="259" r:id="rId5"/>
    <p:sldId id="260" r:id="rId6"/>
    <p:sldId id="271" r:id="rId7"/>
    <p:sldId id="266" r:id="rId8"/>
    <p:sldId id="265" r:id="rId9"/>
    <p:sldId id="263" r:id="rId10"/>
    <p:sldId id="267" r:id="rId11"/>
    <p:sldId id="269" r:id="rId12"/>
    <p:sldId id="274" r:id="rId13"/>
    <p:sldId id="261" r:id="rId14"/>
    <p:sldId id="276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33" autoAdjust="0"/>
  </p:normalViewPr>
  <p:slideViewPr>
    <p:cSldViewPr snapToGrid="0" snapToObjects="1">
      <p:cViewPr>
        <p:scale>
          <a:sx n="100" d="100"/>
          <a:sy n="100" d="100"/>
        </p:scale>
        <p:origin x="-5664" y="-2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A590-1785-C94D-9761-87BA1129081F}" type="datetimeFigureOut">
              <a:rPr lang="en-US" smtClean="0"/>
              <a:t>13/10/2015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69788-CED3-E34D-93E2-428E5E0545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60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A590-1785-C94D-9761-87BA1129081F}" type="datetimeFigureOut">
              <a:rPr lang="en-US" smtClean="0"/>
              <a:t>13/10/2015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69788-CED3-E34D-93E2-428E5E0545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86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A590-1785-C94D-9761-87BA1129081F}" type="datetimeFigureOut">
              <a:rPr lang="en-US" smtClean="0"/>
              <a:t>13/10/2015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69788-CED3-E34D-93E2-428E5E0545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17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A590-1785-C94D-9761-87BA1129081F}" type="datetimeFigureOut">
              <a:rPr lang="en-US" smtClean="0"/>
              <a:t>13/10/2015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69788-CED3-E34D-93E2-428E5E0545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499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A590-1785-C94D-9761-87BA1129081F}" type="datetimeFigureOut">
              <a:rPr lang="en-US" smtClean="0"/>
              <a:t>13/10/2015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69788-CED3-E34D-93E2-428E5E0545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367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A590-1785-C94D-9761-87BA1129081F}" type="datetimeFigureOut">
              <a:rPr lang="en-US" smtClean="0"/>
              <a:t>13/10/2015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69788-CED3-E34D-93E2-428E5E0545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979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A590-1785-C94D-9761-87BA1129081F}" type="datetimeFigureOut">
              <a:rPr lang="en-US" smtClean="0"/>
              <a:t>13/10/2015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69788-CED3-E34D-93E2-428E5E0545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101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A590-1785-C94D-9761-87BA1129081F}" type="datetimeFigureOut">
              <a:rPr lang="en-US" smtClean="0"/>
              <a:t>13/10/2015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69788-CED3-E34D-93E2-428E5E0545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138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A590-1785-C94D-9761-87BA1129081F}" type="datetimeFigureOut">
              <a:rPr lang="en-US" smtClean="0"/>
              <a:t>13/10/2015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69788-CED3-E34D-93E2-428E5E0545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56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A590-1785-C94D-9761-87BA1129081F}" type="datetimeFigureOut">
              <a:rPr lang="en-US" smtClean="0"/>
              <a:t>13/10/2015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69788-CED3-E34D-93E2-428E5E0545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550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A590-1785-C94D-9761-87BA1129081F}" type="datetimeFigureOut">
              <a:rPr lang="en-US" smtClean="0"/>
              <a:t>13/10/2015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69788-CED3-E34D-93E2-428E5E0545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892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2A590-1785-C94D-9761-87BA1129081F}" type="datetimeFigureOut">
              <a:rPr lang="en-US" smtClean="0"/>
              <a:t>13/10/2015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69788-CED3-E34D-93E2-428E5E0545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642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png"/><Relationship Id="rId5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4159" y="80605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Perforator Injury from Therapeutic Injections Limiting Breast Reconstructive </a:t>
            </a:r>
            <a:r>
              <a:rPr lang="en-US" b="1" dirty="0" smtClean="0">
                <a:solidFill>
                  <a:srgbClr val="FFFFFF"/>
                </a:solidFill>
                <a:latin typeface="Arial"/>
                <a:cs typeface="Arial"/>
              </a:rPr>
              <a:t>Options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74060"/>
            <a:ext cx="6400800" cy="1752600"/>
          </a:xfrm>
        </p:spPr>
        <p:txBody>
          <a:bodyPr>
            <a:normAutofit fontScale="55000" lnSpcReduction="20000"/>
          </a:bodyPr>
          <a:lstStyle/>
          <a:p>
            <a:r>
              <a:rPr lang="de-DE" b="1" dirty="0">
                <a:solidFill>
                  <a:srgbClr val="FFFFFF"/>
                </a:solidFill>
                <a:latin typeface="Arial"/>
                <a:cs typeface="Arial"/>
              </a:rPr>
              <a:t>Kamil Asaad, MB </a:t>
            </a:r>
            <a:r>
              <a:rPr lang="de-DE" b="1" dirty="0" err="1">
                <a:solidFill>
                  <a:srgbClr val="FFFFFF"/>
                </a:solidFill>
                <a:latin typeface="Arial"/>
                <a:cs typeface="Arial"/>
              </a:rPr>
              <a:t>ChB</a:t>
            </a:r>
            <a:r>
              <a:rPr lang="de-DE" b="1" dirty="0">
                <a:solidFill>
                  <a:srgbClr val="FFFFFF"/>
                </a:solidFill>
                <a:latin typeface="Arial"/>
                <a:cs typeface="Arial"/>
              </a:rPr>
              <a:t> MRCS; </a:t>
            </a:r>
          </a:p>
          <a:p>
            <a:r>
              <a:rPr lang="de-DE" b="1" dirty="0">
                <a:solidFill>
                  <a:srgbClr val="FFFFFF"/>
                </a:solidFill>
                <a:latin typeface="Arial"/>
                <a:cs typeface="Arial"/>
              </a:rPr>
              <a:t>William E </a:t>
            </a:r>
            <a:r>
              <a:rPr lang="de-DE" b="1" dirty="0" err="1">
                <a:solidFill>
                  <a:srgbClr val="FFFFFF"/>
                </a:solidFill>
                <a:latin typeface="Arial"/>
                <a:cs typeface="Arial"/>
              </a:rPr>
              <a:t>Beswick</a:t>
            </a:r>
            <a:r>
              <a:rPr lang="de-DE" b="1" dirty="0">
                <a:solidFill>
                  <a:srgbClr val="FFFFFF"/>
                </a:solidFill>
                <a:latin typeface="Arial"/>
                <a:cs typeface="Arial"/>
              </a:rPr>
              <a:t>, MB </a:t>
            </a:r>
            <a:r>
              <a:rPr lang="de-DE" b="1" dirty="0" err="1">
                <a:solidFill>
                  <a:srgbClr val="FFFFFF"/>
                </a:solidFill>
                <a:latin typeface="Arial"/>
                <a:cs typeface="Arial"/>
              </a:rPr>
              <a:t>ChB</a:t>
            </a:r>
            <a:r>
              <a:rPr lang="de-DE" b="1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de-DE" b="1" dirty="0" err="1">
                <a:solidFill>
                  <a:srgbClr val="FFFFFF"/>
                </a:solidFill>
                <a:latin typeface="Arial"/>
                <a:cs typeface="Arial"/>
              </a:rPr>
              <a:t>BSc</a:t>
            </a:r>
            <a:r>
              <a:rPr lang="de-DE" b="1" dirty="0">
                <a:solidFill>
                  <a:srgbClr val="FFFFFF"/>
                </a:solidFill>
                <a:latin typeface="Arial"/>
                <a:cs typeface="Arial"/>
              </a:rPr>
              <a:t> (</a:t>
            </a:r>
            <a:r>
              <a:rPr lang="de-DE" b="1" dirty="0" err="1">
                <a:solidFill>
                  <a:srgbClr val="FFFFFF"/>
                </a:solidFill>
                <a:latin typeface="Arial"/>
                <a:cs typeface="Arial"/>
              </a:rPr>
              <a:t>Hons</a:t>
            </a:r>
            <a:r>
              <a:rPr lang="de-DE" b="1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</a:p>
          <a:p>
            <a:r>
              <a:rPr lang="de-DE" b="1" dirty="0" err="1">
                <a:solidFill>
                  <a:srgbClr val="FFFFFF"/>
                </a:solidFill>
                <a:latin typeface="Arial"/>
                <a:cs typeface="Arial"/>
              </a:rPr>
              <a:t>Pirana</a:t>
            </a:r>
            <a:r>
              <a:rPr lang="de-DE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de-DE" b="1" dirty="0" err="1">
                <a:solidFill>
                  <a:srgbClr val="FFFFFF"/>
                </a:solidFill>
                <a:latin typeface="Arial"/>
                <a:cs typeface="Arial"/>
              </a:rPr>
              <a:t>Vigneswaran</a:t>
            </a:r>
            <a:r>
              <a:rPr lang="de-DE" b="1" dirty="0">
                <a:solidFill>
                  <a:srgbClr val="FFFFFF"/>
                </a:solidFill>
                <a:latin typeface="Arial"/>
                <a:cs typeface="Arial"/>
              </a:rPr>
              <a:t>, MB </a:t>
            </a:r>
            <a:r>
              <a:rPr lang="de-DE" b="1" dirty="0" err="1">
                <a:solidFill>
                  <a:srgbClr val="FFFFFF"/>
                </a:solidFill>
                <a:latin typeface="Arial"/>
                <a:cs typeface="Arial"/>
              </a:rPr>
              <a:t>ChB</a:t>
            </a:r>
            <a:r>
              <a:rPr lang="de-DE" b="1" dirty="0">
                <a:solidFill>
                  <a:srgbClr val="FFFFFF"/>
                </a:solidFill>
                <a:latin typeface="Arial"/>
                <a:cs typeface="Arial"/>
              </a:rPr>
              <a:t>; </a:t>
            </a:r>
          </a:p>
          <a:p>
            <a:r>
              <a:rPr lang="de-DE" b="1" dirty="0">
                <a:solidFill>
                  <a:srgbClr val="FFFFFF"/>
                </a:solidFill>
                <a:latin typeface="Arial"/>
                <a:cs typeface="Arial"/>
              </a:rPr>
              <a:t>Diana E </a:t>
            </a:r>
            <a:r>
              <a:rPr lang="de-DE" b="1" dirty="0" err="1">
                <a:solidFill>
                  <a:srgbClr val="FFFFFF"/>
                </a:solidFill>
                <a:latin typeface="Arial"/>
                <a:cs typeface="Arial"/>
              </a:rPr>
              <a:t>Slade</a:t>
            </a:r>
            <a:r>
              <a:rPr lang="de-DE" b="1" dirty="0">
                <a:solidFill>
                  <a:srgbClr val="FFFFFF"/>
                </a:solidFill>
                <a:latin typeface="Arial"/>
                <a:cs typeface="Arial"/>
              </a:rPr>
              <a:t>-Sharman, FRCS (Plast) </a:t>
            </a:r>
          </a:p>
          <a:p>
            <a:endParaRPr lang="de-DE" b="1" dirty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de-DE" b="1" dirty="0" err="1">
                <a:solidFill>
                  <a:srgbClr val="FFFFFF"/>
                </a:solidFill>
                <a:latin typeface="Arial"/>
                <a:cs typeface="Arial"/>
              </a:rPr>
              <a:t>Nothing</a:t>
            </a:r>
            <a:r>
              <a:rPr lang="de-DE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de-DE" b="1" dirty="0" err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lang="de-DE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de-DE" b="1" dirty="0" err="1" smtClean="0">
                <a:solidFill>
                  <a:srgbClr val="FFFFFF"/>
                </a:solidFill>
                <a:latin typeface="Arial"/>
                <a:cs typeface="Arial"/>
              </a:rPr>
              <a:t>Disclose</a:t>
            </a:r>
            <a:endParaRPr lang="de-DE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85800" y="5960532"/>
            <a:ext cx="1642533" cy="758815"/>
            <a:chOff x="685800" y="5960532"/>
            <a:chExt cx="1642533" cy="758815"/>
          </a:xfrm>
        </p:grpSpPr>
        <p:sp>
          <p:nvSpPr>
            <p:cNvPr id="6" name="Rectangle 5"/>
            <p:cNvSpPr/>
            <p:nvPr/>
          </p:nvSpPr>
          <p:spPr>
            <a:xfrm>
              <a:off x="685800" y="5960532"/>
              <a:ext cx="1642533" cy="7588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 descr="NHS salisbury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318" y="5960532"/>
              <a:ext cx="1295219" cy="743427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3498323" y="2591853"/>
            <a:ext cx="2028825" cy="1514475"/>
            <a:chOff x="3498323" y="2591853"/>
            <a:chExt cx="2028825" cy="1514475"/>
          </a:xfrm>
        </p:grpSpPr>
        <p:sp>
          <p:nvSpPr>
            <p:cNvPr id="12" name="Rectangle 11"/>
            <p:cNvSpPr/>
            <p:nvPr/>
          </p:nvSpPr>
          <p:spPr>
            <a:xfrm>
              <a:off x="3498323" y="2591853"/>
              <a:ext cx="2028825" cy="15144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 descr="GetAttachment.aspx.jpe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1701" y="2661304"/>
              <a:ext cx="1853900" cy="1383897"/>
            </a:xfrm>
            <a:prstGeom prst="rect">
              <a:avLst/>
            </a:prstGeom>
          </p:spPr>
        </p:pic>
      </p:grpSp>
      <p:pic>
        <p:nvPicPr>
          <p:cNvPr id="10" name="Picture 9" descr="Screen Shot 2014-11-05 at 17.37.19.png"/>
          <p:cNvPicPr>
            <a:picLocks noChangeAspect="1"/>
          </p:cNvPicPr>
          <p:nvPr/>
        </p:nvPicPr>
        <p:blipFill rotWithShape="1">
          <a:blip r:embed="rId4"/>
          <a:srcRect l="71126" t="4932" b="65503"/>
          <a:stretch/>
        </p:blipFill>
        <p:spPr>
          <a:xfrm>
            <a:off x="6256372" y="2585101"/>
            <a:ext cx="2015561" cy="1492495"/>
          </a:xfrm>
          <a:prstGeom prst="rect">
            <a:avLst/>
          </a:prstGeom>
        </p:spPr>
      </p:pic>
      <p:pic>
        <p:nvPicPr>
          <p:cNvPr id="11" name="Picture 10" descr="Screen Shot 2014-11-05 at 17.37.19.png"/>
          <p:cNvPicPr>
            <a:picLocks noChangeAspect="1"/>
          </p:cNvPicPr>
          <p:nvPr/>
        </p:nvPicPr>
        <p:blipFill rotWithShape="1">
          <a:blip r:embed="rId4"/>
          <a:srcRect l="1431" t="5048" r="69698" b="66202"/>
          <a:stretch/>
        </p:blipFill>
        <p:spPr>
          <a:xfrm>
            <a:off x="936047" y="2585101"/>
            <a:ext cx="2103023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812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Introduction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The Deep Inferior </a:t>
            </a:r>
            <a:r>
              <a:rPr lang="en-US" dirty="0" err="1">
                <a:solidFill>
                  <a:srgbClr val="FFFFFF"/>
                </a:solidFill>
                <a:latin typeface="Arial"/>
                <a:cs typeface="Arial"/>
              </a:rPr>
              <a:t>Epigastric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 Perforator (DIEP) free flap offers the gold standard in breast reconstruction following mastectomy</a:t>
            </a:r>
          </a:p>
          <a:p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A variety of drugs in breast cancer patients are administered subcutaneously</a:t>
            </a:r>
          </a:p>
          <a:p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The abdomen is a popular recipient site for these injections owing to the volume of </a:t>
            </a:r>
            <a:r>
              <a:rPr lang="en-US" dirty="0" err="1">
                <a:solidFill>
                  <a:srgbClr val="FFFFFF"/>
                </a:solidFill>
                <a:latin typeface="Arial"/>
                <a:cs typeface="Arial"/>
              </a:rPr>
              <a:t>subcut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 fat 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administration 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guidelines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85800" y="5977466"/>
            <a:ext cx="1642533" cy="758815"/>
            <a:chOff x="685800" y="5960532"/>
            <a:chExt cx="1642533" cy="758815"/>
          </a:xfrm>
        </p:grpSpPr>
        <p:sp>
          <p:nvSpPr>
            <p:cNvPr id="5" name="Rectangle 4"/>
            <p:cNvSpPr/>
            <p:nvPr/>
          </p:nvSpPr>
          <p:spPr>
            <a:xfrm>
              <a:off x="685800" y="5960532"/>
              <a:ext cx="1642533" cy="7588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NHS salisbury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318" y="5960532"/>
              <a:ext cx="1295219" cy="7434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174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Aims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We report a series of 3 patients pursuing delayed breast reconstruction  in whom therapeutic injections have either eliminated the choice of DIEP flap or compromised a perforator in the DIEP flap</a:t>
            </a:r>
          </a:p>
          <a:p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We review potential therapeutic agents which can affect our flap 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choices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85800" y="5960532"/>
            <a:ext cx="1642533" cy="758815"/>
            <a:chOff x="685800" y="5960532"/>
            <a:chExt cx="1642533" cy="758815"/>
          </a:xfrm>
        </p:grpSpPr>
        <p:sp>
          <p:nvSpPr>
            <p:cNvPr id="5" name="Rectangle 4"/>
            <p:cNvSpPr/>
            <p:nvPr/>
          </p:nvSpPr>
          <p:spPr>
            <a:xfrm>
              <a:off x="685800" y="5960532"/>
              <a:ext cx="1642533" cy="7588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NHS salisbury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318" y="5960532"/>
              <a:ext cx="1295219" cy="7434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8473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Patients &amp; Methods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3 patients attended for delayed free flap breast reconstruction 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by 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the senior 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author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They 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had 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received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Low 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Molecular Weight 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Heparin or Gonadotropin 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releasing hormone (</a:t>
            </a:r>
            <a:r>
              <a:rPr lang="en-US" dirty="0" err="1">
                <a:solidFill>
                  <a:srgbClr val="FFFFFF"/>
                </a:solidFill>
                <a:latin typeface="Arial"/>
                <a:cs typeface="Arial"/>
              </a:rPr>
              <a:t>GnRH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) agonist</a:t>
            </a:r>
          </a:p>
          <a:p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We 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reviewed the pharmaceutical recommended administration methods for 4 low molecular weight heparin brands, 2 </a:t>
            </a:r>
            <a:r>
              <a:rPr lang="en-US" dirty="0" err="1">
                <a:solidFill>
                  <a:srgbClr val="FFFFFF"/>
                </a:solidFill>
                <a:latin typeface="Arial"/>
                <a:cs typeface="Arial"/>
              </a:rPr>
              <a:t>GnRH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 agonists, 1 PDGF</a:t>
            </a:r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85800" y="5968999"/>
            <a:ext cx="1642533" cy="758815"/>
            <a:chOff x="685800" y="5960532"/>
            <a:chExt cx="1642533" cy="758815"/>
          </a:xfrm>
        </p:grpSpPr>
        <p:sp>
          <p:nvSpPr>
            <p:cNvPr id="5" name="Rectangle 4"/>
            <p:cNvSpPr/>
            <p:nvPr/>
          </p:nvSpPr>
          <p:spPr>
            <a:xfrm>
              <a:off x="685800" y="5960532"/>
              <a:ext cx="1642533" cy="7588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NHS salisbury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318" y="5960532"/>
              <a:ext cx="1295219" cy="7434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3110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Results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32464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All 3 patients had hematoma &amp; fat necrosis in the injection sites</a:t>
            </a:r>
          </a:p>
          <a:p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2 patients had Extended </a:t>
            </a:r>
            <a:r>
              <a:rPr lang="en-US" dirty="0" err="1">
                <a:solidFill>
                  <a:srgbClr val="FFFFFF"/>
                </a:solidFill>
                <a:latin typeface="Arial"/>
                <a:cs typeface="Arial"/>
              </a:rPr>
              <a:t>Latissimus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  <a:cs typeface="Arial"/>
              </a:rPr>
              <a:t>Dorsi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 (ELD) flap and </a:t>
            </a:r>
            <a:r>
              <a:rPr lang="en-US" dirty="0" err="1">
                <a:solidFill>
                  <a:srgbClr val="FFFFFF"/>
                </a:solidFill>
                <a:latin typeface="Arial"/>
                <a:cs typeface="Arial"/>
              </a:rPr>
              <a:t>lipotransfer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 due to unsuitable quality of DIEP 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donor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1 patient was able to undergo DIEP flap reconstruction, as there 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was still 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a suitable 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perforator 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Certain manufacturer supplied literature indicates injection sites in direct vicinity of DIEP perforators</a:t>
            </a:r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85800" y="5960532"/>
            <a:ext cx="1642533" cy="758815"/>
            <a:chOff x="685800" y="5960532"/>
            <a:chExt cx="1642533" cy="758815"/>
          </a:xfrm>
        </p:grpSpPr>
        <p:sp>
          <p:nvSpPr>
            <p:cNvPr id="5" name="Rectangle 4"/>
            <p:cNvSpPr/>
            <p:nvPr/>
          </p:nvSpPr>
          <p:spPr>
            <a:xfrm>
              <a:off x="685800" y="5960532"/>
              <a:ext cx="1642533" cy="7588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NHS salisbury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318" y="5960532"/>
              <a:ext cx="1295219" cy="7434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807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Case 1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5721"/>
            <a:ext cx="62611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dirty="0">
              <a:solidFill>
                <a:srgbClr val="FFFFFF"/>
              </a:solidFill>
            </a:endParaRPr>
          </a:p>
          <a:p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45 year old female underwent left </a:t>
            </a:r>
            <a:r>
              <a:rPr lang="en-GB" dirty="0" smtClean="0">
                <a:solidFill>
                  <a:srgbClr val="FFFFFF"/>
                </a:solidFill>
                <a:latin typeface="Arial"/>
                <a:cs typeface="Arial"/>
              </a:rPr>
              <a:t>mastectomy</a:t>
            </a:r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dirty="0" smtClean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lang="en-US" dirty="0" err="1">
                <a:solidFill>
                  <a:srgbClr val="FFFFFF"/>
                </a:solidFill>
                <a:latin typeface="Arial"/>
                <a:cs typeface="Arial"/>
              </a:rPr>
              <a:t>chemoradiotherapy</a:t>
            </a:r>
            <a:endParaRPr lang="en-GB" dirty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She received </a:t>
            </a:r>
            <a:r>
              <a:rPr lang="en-GB" dirty="0" err="1">
                <a:solidFill>
                  <a:srgbClr val="FFFFFF"/>
                </a:solidFill>
                <a:latin typeface="Arial"/>
                <a:cs typeface="Arial"/>
              </a:rPr>
              <a:t>Dalteparin</a:t>
            </a:r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 injections for a thrombosis in her PICC line</a:t>
            </a:r>
          </a:p>
          <a:p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She had a strong preference for DIEP flap reconstruction</a:t>
            </a:r>
          </a:p>
          <a:p>
            <a:r>
              <a:rPr lang="en-GB" dirty="0" smtClean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lang="en-GB" dirty="0" smtClean="0">
                <a:solidFill>
                  <a:srgbClr val="FFFFFF"/>
                </a:solidFill>
                <a:latin typeface="Arial"/>
                <a:cs typeface="Arial"/>
              </a:rPr>
              <a:t>ruising </a:t>
            </a:r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&amp; fat necrosis </a:t>
            </a:r>
            <a:r>
              <a:rPr lang="en-GB" dirty="0" smtClean="0">
                <a:solidFill>
                  <a:srgbClr val="FFFFFF"/>
                </a:solidFill>
                <a:latin typeface="Arial"/>
                <a:cs typeface="Arial"/>
              </a:rPr>
              <a:t>present </a:t>
            </a:r>
            <a:r>
              <a:rPr lang="en-GB" dirty="0" err="1" smtClean="0">
                <a:solidFill>
                  <a:srgbClr val="FFFFFF"/>
                </a:solidFill>
                <a:latin typeface="Arial"/>
                <a:cs typeface="Arial"/>
              </a:rPr>
              <a:t>inferolateral</a:t>
            </a:r>
            <a:r>
              <a:rPr lang="en-GB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umbilicus bilaterally</a:t>
            </a:r>
            <a:r>
              <a:rPr lang="en-GB" dirty="0" smtClean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dirty="0" smtClean="0">
                <a:solidFill>
                  <a:srgbClr val="FFFFFF"/>
                </a:solidFill>
                <a:latin typeface="Arial"/>
                <a:cs typeface="Arial"/>
              </a:rPr>
              <a:t>still present </a:t>
            </a:r>
            <a:r>
              <a:rPr lang="en-GB" dirty="0" smtClean="0">
                <a:solidFill>
                  <a:srgbClr val="FFFFFF"/>
                </a:solidFill>
                <a:latin typeface="Arial"/>
                <a:cs typeface="Arial"/>
              </a:rPr>
              <a:t>after 8 months</a:t>
            </a:r>
            <a:endParaRPr lang="en-GB" dirty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A significant amount of the necrotic fat incorporated in zone I of a DIEP flap</a:t>
            </a:r>
          </a:p>
          <a:p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We performed an ELD flap &amp; </a:t>
            </a:r>
            <a:r>
              <a:rPr lang="en-GB" dirty="0" err="1">
                <a:solidFill>
                  <a:srgbClr val="FFFFFF"/>
                </a:solidFill>
                <a:latin typeface="Arial"/>
                <a:cs typeface="Arial"/>
              </a:rPr>
              <a:t>lipotransfer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85800" y="5960532"/>
            <a:ext cx="1642533" cy="758815"/>
            <a:chOff x="685800" y="5960532"/>
            <a:chExt cx="1642533" cy="758815"/>
          </a:xfrm>
        </p:grpSpPr>
        <p:sp>
          <p:nvSpPr>
            <p:cNvPr id="5" name="Rectangle 4"/>
            <p:cNvSpPr/>
            <p:nvPr/>
          </p:nvSpPr>
          <p:spPr>
            <a:xfrm>
              <a:off x="685800" y="5960532"/>
              <a:ext cx="1642533" cy="7588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NHS salisbury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318" y="5960532"/>
              <a:ext cx="1295219" cy="743427"/>
            </a:xfrm>
            <a:prstGeom prst="rect">
              <a:avLst/>
            </a:prstGeom>
          </p:spPr>
        </p:pic>
      </p:grpSp>
      <p:pic>
        <p:nvPicPr>
          <p:cNvPr id="7" name="Picture 6" descr="GILL Claire 0821719 03.06.2013 (3)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2" t="5986" r="3099" b="9741"/>
          <a:stretch/>
        </p:blipFill>
        <p:spPr>
          <a:xfrm rot="16200000">
            <a:off x="6857383" y="1484984"/>
            <a:ext cx="2011064" cy="1876373"/>
          </a:xfrm>
          <a:prstGeom prst="rect">
            <a:avLst/>
          </a:prstGeom>
        </p:spPr>
      </p:pic>
      <p:pic>
        <p:nvPicPr>
          <p:cNvPr id="8" name="Picture 7" descr="GILL Claire 0821719 13.04.2015  (2)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4" r="26182" b="16166"/>
          <a:stretch/>
        </p:blipFill>
        <p:spPr>
          <a:xfrm>
            <a:off x="6924728" y="3649269"/>
            <a:ext cx="1876374" cy="201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943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GILL Claire 0821719 03.06.2013 (4)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0" t="41334" r="2737" b="20501"/>
          <a:stretch/>
        </p:blipFill>
        <p:spPr>
          <a:xfrm>
            <a:off x="685800" y="1790700"/>
            <a:ext cx="3774880" cy="2514070"/>
          </a:xfrm>
          <a:prstGeom prst="rect">
            <a:avLst/>
          </a:prstGeom>
        </p:spPr>
      </p:pic>
      <p:pic>
        <p:nvPicPr>
          <p:cNvPr id="13" name="Picture 12" descr="GILL Claire 0821719 17.09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098" y="1790700"/>
            <a:ext cx="3774880" cy="25140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Case 1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u="sng" baseline="30000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06600" y="5143500"/>
            <a:ext cx="581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Bruising caused by Dalteparin injections present in central abdomen even after several months (B)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85800" y="5960532"/>
            <a:ext cx="1642533" cy="758815"/>
            <a:chOff x="685800" y="5960532"/>
            <a:chExt cx="1642533" cy="758815"/>
          </a:xfrm>
        </p:grpSpPr>
        <p:sp>
          <p:nvSpPr>
            <p:cNvPr id="9" name="Rectangle 8"/>
            <p:cNvSpPr/>
            <p:nvPr/>
          </p:nvSpPr>
          <p:spPr>
            <a:xfrm>
              <a:off x="685800" y="5960532"/>
              <a:ext cx="1642533" cy="7588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NHS salisbury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318" y="5960532"/>
              <a:ext cx="1295219" cy="743427"/>
            </a:xfrm>
            <a:prstGeom prst="rect">
              <a:avLst/>
            </a:prstGeom>
          </p:spPr>
        </p:pic>
      </p:grpSp>
      <p:sp>
        <p:nvSpPr>
          <p:cNvPr id="4" name="TextBox 3"/>
          <p:cNvSpPr txBox="1"/>
          <p:nvPr/>
        </p:nvSpPr>
        <p:spPr>
          <a:xfrm>
            <a:off x="4134950" y="393543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05072" y="394078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FF"/>
                </a:solidFill>
              </a:rPr>
              <a:t>B</a:t>
            </a:r>
            <a:endParaRPr lang="en-US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490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Case 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206500"/>
            <a:ext cx="5751665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GB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A 39 year old female underwent right </a:t>
            </a:r>
            <a:r>
              <a:rPr lang="en-GB" dirty="0" smtClean="0">
                <a:solidFill>
                  <a:srgbClr val="FFFFFF"/>
                </a:solidFill>
                <a:latin typeface="Arial"/>
                <a:cs typeface="Arial"/>
              </a:rPr>
              <a:t>mastectomy, chemotherapy </a:t>
            </a:r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lang="en-GB" dirty="0" smtClean="0">
                <a:solidFill>
                  <a:srgbClr val="FFFFFF"/>
                </a:solidFill>
                <a:latin typeface="Arial"/>
                <a:cs typeface="Arial"/>
              </a:rPr>
              <a:t>previous breast reduction</a:t>
            </a:r>
            <a:endParaRPr lang="en-GB" dirty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She was receiving monthly </a:t>
            </a:r>
            <a:r>
              <a:rPr lang="en-GB" dirty="0" err="1">
                <a:solidFill>
                  <a:srgbClr val="FFFFFF"/>
                </a:solidFill>
                <a:latin typeface="Arial"/>
                <a:cs typeface="Arial"/>
              </a:rPr>
              <a:t>subcut</a:t>
            </a:r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dirty="0" err="1">
                <a:solidFill>
                  <a:srgbClr val="FFFFFF"/>
                </a:solidFill>
                <a:latin typeface="Arial"/>
                <a:cs typeface="Arial"/>
              </a:rPr>
              <a:t>GnRH</a:t>
            </a:r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 injections</a:t>
            </a:r>
          </a:p>
          <a:p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lang="en-GB" dirty="0" smtClean="0">
                <a:solidFill>
                  <a:srgbClr val="FFFFFF"/>
                </a:solidFill>
                <a:latin typeface="Arial"/>
                <a:cs typeface="Arial"/>
              </a:rPr>
              <a:t>ruising </a:t>
            </a:r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&amp; hematoma </a:t>
            </a:r>
            <a:r>
              <a:rPr lang="en-GB" dirty="0" smtClean="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upper abdomen within the DIEP donor site</a:t>
            </a:r>
          </a:p>
          <a:p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Strong preference for autologous breast reconstruction</a:t>
            </a:r>
          </a:p>
          <a:p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We opted to perform an ELD flap</a:t>
            </a:r>
          </a:p>
        </p:txBody>
      </p:sp>
      <p:pic>
        <p:nvPicPr>
          <p:cNvPr id="8" name="Content Placeholder 7" descr="BUTCHER Carol 0938130 15.07 (2).JPG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3" t="17538" b="21516"/>
          <a:stretch/>
        </p:blipFill>
        <p:spPr>
          <a:xfrm rot="16200000">
            <a:off x="6299443" y="3956141"/>
            <a:ext cx="2512683" cy="2690962"/>
          </a:xfrm>
        </p:spPr>
      </p:pic>
      <p:grpSp>
        <p:nvGrpSpPr>
          <p:cNvPr id="4" name="Group 3"/>
          <p:cNvGrpSpPr/>
          <p:nvPr/>
        </p:nvGrpSpPr>
        <p:grpSpPr>
          <a:xfrm>
            <a:off x="685800" y="5960532"/>
            <a:ext cx="1642533" cy="758815"/>
            <a:chOff x="685800" y="5960532"/>
            <a:chExt cx="1642533" cy="758815"/>
          </a:xfrm>
        </p:grpSpPr>
        <p:sp>
          <p:nvSpPr>
            <p:cNvPr id="5" name="Rectangle 4"/>
            <p:cNvSpPr/>
            <p:nvPr/>
          </p:nvSpPr>
          <p:spPr>
            <a:xfrm>
              <a:off x="685800" y="5960532"/>
              <a:ext cx="1642533" cy="7588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NHS salisbury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318" y="5960532"/>
              <a:ext cx="1295219" cy="743427"/>
            </a:xfrm>
            <a:prstGeom prst="rect">
              <a:avLst/>
            </a:prstGeom>
          </p:spPr>
        </p:pic>
      </p:grpSp>
      <p:pic>
        <p:nvPicPr>
          <p:cNvPr id="9" name="Picture 8" descr="BUTCHER Carol 0938130 15.01 (4)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7" r="19722" b="28379"/>
          <a:stretch/>
        </p:blipFill>
        <p:spPr>
          <a:xfrm>
            <a:off x="6208865" y="1417638"/>
            <a:ext cx="2692400" cy="251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253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Case 3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3195"/>
            <a:ext cx="83185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48 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year old lady underwent left mastectomy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, &amp; 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chemotherapy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Chemotherapy </a:t>
            </a:r>
          </a:p>
          <a:p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She was </a:t>
            </a:r>
            <a:r>
              <a:rPr lang="en-GB" dirty="0" smtClean="0">
                <a:solidFill>
                  <a:srgbClr val="FFFFFF"/>
                </a:solidFill>
                <a:latin typeface="Arial"/>
                <a:cs typeface="Arial"/>
              </a:rPr>
              <a:t>receiving </a:t>
            </a:r>
            <a:r>
              <a:rPr lang="en-GB" dirty="0" err="1" smtClean="0">
                <a:solidFill>
                  <a:srgbClr val="FFFFFF"/>
                </a:solidFill>
                <a:latin typeface="Arial"/>
                <a:cs typeface="Arial"/>
              </a:rPr>
              <a:t>subcut</a:t>
            </a:r>
            <a:r>
              <a:rPr lang="en-GB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dirty="0" err="1">
                <a:solidFill>
                  <a:srgbClr val="FFFFFF"/>
                </a:solidFill>
                <a:latin typeface="Arial"/>
                <a:cs typeface="Arial"/>
              </a:rPr>
              <a:t>GnRH</a:t>
            </a:r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 agonist injections</a:t>
            </a:r>
          </a:p>
          <a:p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CT 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angiogram 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showed</a:t>
            </a:r>
            <a:r>
              <a:rPr lang="en-GB" dirty="0" smtClean="0">
                <a:solidFill>
                  <a:srgbClr val="FFFFFF"/>
                </a:solidFill>
                <a:latin typeface="Arial"/>
                <a:cs typeface="Arial"/>
              </a:rPr>
              <a:t> the </a:t>
            </a:r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dominant perforator </a:t>
            </a:r>
            <a:r>
              <a:rPr lang="en-GB" dirty="0" smtClean="0">
                <a:solidFill>
                  <a:srgbClr val="FFFFFF"/>
                </a:solidFill>
                <a:latin typeface="Arial"/>
                <a:cs typeface="Arial"/>
              </a:rPr>
              <a:t>below umbilicus on </a:t>
            </a:r>
            <a:r>
              <a:rPr lang="en-GB" dirty="0" smtClean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lang="en-GB" dirty="0" smtClean="0">
                <a:solidFill>
                  <a:srgbClr val="FFFFFF"/>
                </a:solidFill>
                <a:latin typeface="Arial"/>
                <a:cs typeface="Arial"/>
              </a:rPr>
              <a:t>left</a:t>
            </a:r>
          </a:p>
          <a:p>
            <a:r>
              <a:rPr lang="en-GB" dirty="0" smtClean="0">
                <a:solidFill>
                  <a:srgbClr val="FFFFFF"/>
                </a:solidFill>
                <a:latin typeface="Arial"/>
                <a:cs typeface="Arial"/>
              </a:rPr>
              <a:t>Evidence of injections &amp; bruising on left abdomen</a:t>
            </a:r>
            <a:endParaRPr lang="en-GB" dirty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Duplex showed perforator no longer present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At 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the time of surgery 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scarring present at this site</a:t>
            </a:r>
            <a:endParaRPr lang="en-US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Fortunately we could 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perform 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a DIEP using 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another perforator</a:t>
            </a:r>
            <a:endParaRPr lang="en-GB" dirty="0">
              <a:solidFill>
                <a:srgbClr val="FFFFFF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85800" y="5960532"/>
            <a:ext cx="1642533" cy="758815"/>
            <a:chOff x="685800" y="5960532"/>
            <a:chExt cx="1642533" cy="758815"/>
          </a:xfrm>
        </p:grpSpPr>
        <p:sp>
          <p:nvSpPr>
            <p:cNvPr id="5" name="Rectangle 4"/>
            <p:cNvSpPr/>
            <p:nvPr/>
          </p:nvSpPr>
          <p:spPr>
            <a:xfrm>
              <a:off x="685800" y="5960532"/>
              <a:ext cx="1642533" cy="7588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NHS salisbury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318" y="5960532"/>
              <a:ext cx="1295219" cy="7434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838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Case 3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77256" y="5086551"/>
            <a:ext cx="6774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CT angiogram of case 3. The 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X 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shows the dominant perforator on the 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left 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side</a:t>
            </a:r>
          </a:p>
          <a:p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This was no longer present at surgery due to abdominal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GnRH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agonist 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injections</a:t>
            </a:r>
            <a:endParaRPr lang="en-US" sz="1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85800" y="5943598"/>
            <a:ext cx="1642533" cy="758815"/>
            <a:chOff x="685800" y="5960532"/>
            <a:chExt cx="1642533" cy="758815"/>
          </a:xfrm>
        </p:grpSpPr>
        <p:sp>
          <p:nvSpPr>
            <p:cNvPr id="8" name="Rectangle 7"/>
            <p:cNvSpPr/>
            <p:nvPr/>
          </p:nvSpPr>
          <p:spPr>
            <a:xfrm>
              <a:off x="685800" y="5960532"/>
              <a:ext cx="1642533" cy="7588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 descr="NHS salisbury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318" y="5960532"/>
              <a:ext cx="1295219" cy="743427"/>
            </a:xfrm>
            <a:prstGeom prst="rect">
              <a:avLst/>
            </a:prstGeom>
          </p:spPr>
        </p:pic>
      </p:grpSp>
      <p:pic>
        <p:nvPicPr>
          <p:cNvPr id="11" name="Content Placeholder 10" descr="mkangio2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7" t="21099" r="5453" b="28946"/>
          <a:stretch/>
        </p:blipFill>
        <p:spPr>
          <a:xfrm>
            <a:off x="1684862" y="1538807"/>
            <a:ext cx="5791200" cy="2956993"/>
          </a:xfrm>
        </p:spPr>
      </p:pic>
      <p:sp>
        <p:nvSpPr>
          <p:cNvPr id="13" name="TextBox 12"/>
          <p:cNvSpPr txBox="1"/>
          <p:nvPr/>
        </p:nvSpPr>
        <p:spPr>
          <a:xfrm>
            <a:off x="4995333" y="1748367"/>
            <a:ext cx="311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X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072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11-07 at 06.47.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8" y="2248462"/>
            <a:ext cx="1735665" cy="14886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 descr="Screen Shot 2014-11-07 at 06.50.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252" y="2251229"/>
            <a:ext cx="2806700" cy="14859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Screen Shot 2014-11-06 at 23.01.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26" y="2242182"/>
            <a:ext cx="1344221" cy="14859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Manufacturers’ Guidance on injection sites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17531" y="3451083"/>
            <a:ext cx="2779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A</a:t>
            </a:r>
            <a:endParaRPr 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679518" y="3451083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B</a:t>
            </a:r>
            <a:endParaRPr 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8326963" y="3451083"/>
            <a:ext cx="2667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C</a:t>
            </a:r>
            <a:endParaRPr 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181100" y="4068234"/>
            <a:ext cx="69215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Diagrams taken from product monographs</a:t>
            </a:r>
            <a:r>
              <a:rPr lang="en-US" baseline="30000" dirty="0" smtClean="0">
                <a:solidFill>
                  <a:srgbClr val="FFFFFF"/>
                </a:solidFill>
                <a:latin typeface="Arial"/>
                <a:cs typeface="Arial"/>
              </a:rPr>
              <a:t>1,2,3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 highlighting suggested injection sides for Dalteparin 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(A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), </a:t>
            </a:r>
            <a:r>
              <a:rPr lang="en-US" dirty="0" err="1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lang="en-US" dirty="0" err="1" smtClean="0">
                <a:solidFill>
                  <a:srgbClr val="FFFFFF"/>
                </a:solidFill>
                <a:latin typeface="Arial"/>
                <a:cs typeface="Arial"/>
              </a:rPr>
              <a:t>inzaparin</a:t>
            </a:r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 (B) and Enoxaparin (C).</a:t>
            </a:r>
          </a:p>
          <a:p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Sites shown in A may affect DIEP and ALT perforators and donor tissue as does B with the addition of SGAP tissue and perforators.</a:t>
            </a:r>
          </a:p>
          <a:p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C avoids the main DIEP perforators, but may still affect flap tissue</a:t>
            </a:r>
            <a:r>
              <a:rPr lang="en-US" dirty="0" smtClean="0">
                <a:latin typeface="Arial"/>
                <a:cs typeface="Arial"/>
              </a:rPr>
              <a:t>.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85800" y="5960532"/>
            <a:ext cx="1642533" cy="758815"/>
            <a:chOff x="685800" y="5960532"/>
            <a:chExt cx="1642533" cy="758815"/>
          </a:xfrm>
        </p:grpSpPr>
        <p:sp>
          <p:nvSpPr>
            <p:cNvPr id="13" name="Rectangle 12"/>
            <p:cNvSpPr/>
            <p:nvPr/>
          </p:nvSpPr>
          <p:spPr>
            <a:xfrm>
              <a:off x="685800" y="5960532"/>
              <a:ext cx="1642533" cy="7588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NHS salisbury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318" y="5960532"/>
              <a:ext cx="1295219" cy="7434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4890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Manufacturers’ Guidance on injection sites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762751"/>
              </p:ext>
            </p:extLst>
          </p:nvPr>
        </p:nvGraphicFramePr>
        <p:xfrm>
          <a:off x="508000" y="1642534"/>
          <a:ext cx="8204200" cy="40369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8350"/>
                <a:gridCol w="1600200"/>
                <a:gridCol w="2423583"/>
                <a:gridCol w="2142067"/>
              </a:tblGrid>
              <a:tr h="89238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Therapeutic Agent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Method of Administration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Licensed Administration Site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Needle Specification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Dalteparin</a:t>
                      </a:r>
                      <a:r>
                        <a:rPr lang="en-US" sz="1400" baseline="30000" dirty="0" smtClean="0"/>
                        <a:t>1</a:t>
                      </a:r>
                      <a:endParaRPr lang="en-US" sz="14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Subcutaneous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Anterolateral or </a:t>
                      </a:r>
                      <a:r>
                        <a:rPr lang="en-GB" sz="14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posterolateral</a:t>
                      </a: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abdominal wall</a:t>
                      </a:r>
                      <a:endParaRPr lang="en-GB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Lateral part of the </a:t>
                      </a: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thigh</a:t>
                      </a:r>
                      <a:endParaRPr lang="en-GB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27 gauge x </a:t>
                      </a: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12.7mm needle </a:t>
                      </a:r>
                      <a:endParaRPr lang="en-GB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Enoxaparin</a:t>
                      </a:r>
                      <a:r>
                        <a:rPr lang="en-US" sz="1400" baseline="30000" dirty="0" smtClean="0"/>
                        <a:t>2</a:t>
                      </a:r>
                      <a:endParaRPr lang="en-US" sz="14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Subcutaneous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Anterolateral &amp;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posterolateral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 abdominal wall</a:t>
                      </a:r>
                      <a:endParaRPr lang="en-GB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27 gauge x </a:t>
                      </a: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12.7mm needle</a:t>
                      </a:r>
                      <a:endParaRPr lang="en-GB" sz="1400" baseline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Tinzaparin</a:t>
                      </a:r>
                      <a:r>
                        <a:rPr lang="en-US" sz="1400" baseline="30000" dirty="0" smtClean="0"/>
                        <a:t>3</a:t>
                      </a:r>
                      <a:endParaRPr lang="en-US" sz="14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Subcutaneous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Anterolateral &amp; </a:t>
                      </a:r>
                      <a:r>
                        <a:rPr lang="en-GB" sz="14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posterolateral</a:t>
                      </a: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abdominal wall</a:t>
                      </a:r>
                      <a:endParaRPr lang="en-GB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27 gauge x </a:t>
                      </a: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12.7mm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needle </a:t>
                      </a:r>
                      <a:endParaRPr lang="en-GB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Fondaparinux</a:t>
                      </a:r>
                      <a:r>
                        <a:rPr lang="en-US" sz="1400" baseline="30000" dirty="0" smtClean="0"/>
                        <a:t>4</a:t>
                      </a:r>
                      <a:endParaRPr lang="en-US" sz="14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Subcutaneous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Anterolateral or postlateral abdominal wall</a:t>
                      </a:r>
                      <a:endParaRPr lang="en-GB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27 gauge x 12.7 mm needle </a:t>
                      </a:r>
                      <a:endParaRPr lang="en-GB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Goserelin</a:t>
                      </a:r>
                      <a:r>
                        <a:rPr lang="en-US" sz="1400" dirty="0" smtClean="0"/>
                        <a:t> (3.6mg)</a:t>
                      </a:r>
                      <a:r>
                        <a:rPr lang="en-US" sz="1400" baseline="30000" dirty="0" smtClean="0"/>
                        <a:t>5</a:t>
                      </a:r>
                      <a:endParaRPr lang="en-US" sz="14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Subcutaneous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Anterior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abdominal wall</a:t>
                      </a:r>
                      <a:endParaRPr lang="en-GB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16 gauge x 36 +/- 0.5mm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siliconized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 needle </a:t>
                      </a:r>
                      <a:endParaRPr lang="en-GB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Goserelin</a:t>
                      </a:r>
                      <a:r>
                        <a:rPr lang="en-US" sz="1400" dirty="0" smtClean="0"/>
                        <a:t> (10.8mg)</a:t>
                      </a:r>
                      <a:r>
                        <a:rPr lang="en-US" sz="1400" baseline="30000" dirty="0" smtClean="0"/>
                        <a:t>5</a:t>
                      </a:r>
                      <a:endParaRPr lang="en-US" sz="14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Subcutaneous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/>
                        <a:t>Anterior abdominal</a:t>
                      </a:r>
                      <a:r>
                        <a:rPr lang="en-US" sz="1400" baseline="0" dirty="0" smtClean="0"/>
                        <a:t> wall</a:t>
                      </a:r>
                      <a:endParaRPr lang="en-GB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14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gauge x 36+/- 0.5mm </a:t>
                      </a: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   </a:t>
                      </a:r>
                      <a:r>
                        <a:rPr lang="en-GB" sz="14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siliconized</a:t>
                      </a: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needle </a:t>
                      </a:r>
                      <a:endParaRPr lang="en-GB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PDGF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Subcutaneous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Not specified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Not specified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685800" y="5960532"/>
            <a:ext cx="1642533" cy="758815"/>
            <a:chOff x="685800" y="5960532"/>
            <a:chExt cx="1642533" cy="758815"/>
          </a:xfrm>
        </p:grpSpPr>
        <p:sp>
          <p:nvSpPr>
            <p:cNvPr id="5" name="Rectangle 4"/>
            <p:cNvSpPr/>
            <p:nvPr/>
          </p:nvSpPr>
          <p:spPr>
            <a:xfrm>
              <a:off x="685800" y="5960532"/>
              <a:ext cx="1642533" cy="7588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NHS salisbury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318" y="5960532"/>
              <a:ext cx="1295219" cy="7434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5081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48696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Discussion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63601"/>
            <a:ext cx="8229600" cy="4525963"/>
          </a:xfrm>
        </p:spPr>
        <p:txBody>
          <a:bodyPr>
            <a:normAutofit fontScale="25000" lnSpcReduction="20000"/>
          </a:bodyPr>
          <a:lstStyle/>
          <a:p>
            <a:r>
              <a:rPr lang="en-US" sz="111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lang="en-US" sz="11100" dirty="0" smtClean="0">
                <a:solidFill>
                  <a:srgbClr val="FFFFFF"/>
                </a:solidFill>
                <a:latin typeface="Arial"/>
                <a:cs typeface="Arial"/>
              </a:rPr>
              <a:t>ubcutaneous injections are common part of breast cancer treatment. Their use is likely to become more widespread as other agents e.g. subcutane</a:t>
            </a:r>
            <a:r>
              <a:rPr lang="en-US" sz="11100" dirty="0" smtClean="0">
                <a:solidFill>
                  <a:schemeClr val="bg1"/>
                </a:solidFill>
                <a:latin typeface="Arial"/>
                <a:cs typeface="Arial"/>
              </a:rPr>
              <a:t>ous trastuzumab (Herceptin®) are introduced</a:t>
            </a:r>
          </a:p>
          <a:p>
            <a:r>
              <a:rPr lang="en-US" sz="11100" dirty="0">
                <a:solidFill>
                  <a:srgbClr val="FFFFFF"/>
                </a:solidFill>
                <a:latin typeface="Arial"/>
                <a:cs typeface="Arial"/>
              </a:rPr>
              <a:t>Fat necrosis has been reported with therapeutic injections of </a:t>
            </a:r>
            <a:r>
              <a:rPr lang="en-US" sz="11100" dirty="0" smtClean="0">
                <a:solidFill>
                  <a:srgbClr val="FFFFFF"/>
                </a:solidFill>
                <a:latin typeface="Arial"/>
                <a:cs typeface="Arial"/>
              </a:rPr>
              <a:t>Enoxaparin</a:t>
            </a:r>
            <a:r>
              <a:rPr lang="en-US" sz="11100" baseline="3000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lang="en-US" sz="11100" dirty="0" smtClean="0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en-US" sz="11100" dirty="0" err="1" smtClean="0">
                <a:solidFill>
                  <a:srgbClr val="FFFFFF"/>
                </a:solidFill>
                <a:latin typeface="Arial"/>
                <a:cs typeface="Arial"/>
              </a:rPr>
              <a:t>Dalteparin</a:t>
            </a:r>
            <a:r>
              <a:rPr lang="en-US" sz="11100" dirty="0" smtClean="0">
                <a:solidFill>
                  <a:srgbClr val="FFFFFF"/>
                </a:solidFill>
                <a:latin typeface="Arial"/>
                <a:cs typeface="Arial"/>
              </a:rPr>
              <a:t> injection </a:t>
            </a:r>
            <a:r>
              <a:rPr lang="en-US" sz="11100" dirty="0">
                <a:solidFill>
                  <a:srgbClr val="FFFFFF"/>
                </a:solidFill>
                <a:latin typeface="Arial"/>
                <a:cs typeface="Arial"/>
              </a:rPr>
              <a:t>near DIEP perforators has </a:t>
            </a:r>
            <a:r>
              <a:rPr lang="en-US" sz="11100" dirty="0" smtClean="0">
                <a:solidFill>
                  <a:srgbClr val="FFFFFF"/>
                </a:solidFill>
                <a:latin typeface="Arial"/>
                <a:cs typeface="Arial"/>
              </a:rPr>
              <a:t>previously been reported</a:t>
            </a:r>
            <a:r>
              <a:rPr lang="en-US" sz="11100" baseline="30000" dirty="0" smtClean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lang="en-US" sz="111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11100" dirty="0" smtClean="0">
                <a:solidFill>
                  <a:schemeClr val="bg1"/>
                </a:solidFill>
                <a:latin typeface="Arial"/>
                <a:cs typeface="Arial"/>
              </a:rPr>
              <a:t>Although the numbers of </a:t>
            </a:r>
            <a:r>
              <a:rPr lang="en-US" sz="11100" dirty="0">
                <a:solidFill>
                  <a:schemeClr val="bg1"/>
                </a:solidFill>
                <a:latin typeface="Arial"/>
                <a:cs typeface="Arial"/>
              </a:rPr>
              <a:t>patients </a:t>
            </a:r>
            <a:r>
              <a:rPr lang="en-US" sz="11100" dirty="0" smtClean="0">
                <a:solidFill>
                  <a:schemeClr val="bg1"/>
                </a:solidFill>
                <a:latin typeface="Arial"/>
                <a:cs typeface="Arial"/>
              </a:rPr>
              <a:t>adversely affected seems low, it can have a great impact on their </a:t>
            </a:r>
            <a:r>
              <a:rPr lang="en-US" sz="11100" dirty="0" smtClean="0">
                <a:solidFill>
                  <a:srgbClr val="FFFFFF"/>
                </a:solidFill>
                <a:latin typeface="Arial"/>
                <a:cs typeface="Arial"/>
              </a:rPr>
              <a:t>reconstructive options and is easily preventable with no impact on delivery of therapeutic agents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85800" y="5960532"/>
            <a:ext cx="1642533" cy="758815"/>
            <a:chOff x="685800" y="5960532"/>
            <a:chExt cx="1642533" cy="758815"/>
          </a:xfrm>
        </p:grpSpPr>
        <p:sp>
          <p:nvSpPr>
            <p:cNvPr id="5" name="Rectangle 4"/>
            <p:cNvSpPr/>
            <p:nvPr/>
          </p:nvSpPr>
          <p:spPr>
            <a:xfrm>
              <a:off x="685800" y="5960532"/>
              <a:ext cx="1642533" cy="7588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NHS salisbury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318" y="5960532"/>
              <a:ext cx="1295219" cy="7434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5791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Discussion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6200"/>
            <a:ext cx="8229600" cy="4525963"/>
          </a:xfrm>
        </p:spPr>
        <p:txBody>
          <a:bodyPr>
            <a:normAutofit fontScale="25000" lnSpcReduction="20000"/>
          </a:bodyPr>
          <a:lstStyle/>
          <a:p>
            <a:r>
              <a:rPr lang="en-US" sz="11100" dirty="0" smtClean="0">
                <a:solidFill>
                  <a:srgbClr val="FFFFFF"/>
                </a:solidFill>
                <a:latin typeface="Arial"/>
                <a:cs typeface="Arial"/>
              </a:rPr>
              <a:t>Actual numbers of patients affected may be unknown as many may not see a plastic surgeon or be offered microsurgical reconstruction</a:t>
            </a:r>
          </a:p>
          <a:p>
            <a:r>
              <a:rPr lang="en-US" sz="11100" dirty="0" smtClean="0">
                <a:solidFill>
                  <a:srgbClr val="FFFFFF"/>
                </a:solidFill>
                <a:latin typeface="Arial"/>
                <a:cs typeface="Arial"/>
              </a:rPr>
              <a:t>This may affect other reconstructive patients e.g. ALT or SGAPs as some drug monographs recommend injection into the site of perforators to these flaps</a:t>
            </a:r>
          </a:p>
          <a:p>
            <a:r>
              <a:rPr lang="en-US" sz="11100" dirty="0" smtClean="0">
                <a:solidFill>
                  <a:srgbClr val="FFFFFF"/>
                </a:solidFill>
                <a:latin typeface="Arial"/>
                <a:cs typeface="Arial"/>
              </a:rPr>
              <a:t>We recommend working to educate </a:t>
            </a:r>
            <a:r>
              <a:rPr lang="en-US" sz="11100" dirty="0" smtClean="0">
                <a:solidFill>
                  <a:srgbClr val="FFFFFF"/>
                </a:solidFill>
                <a:latin typeface="Arial"/>
                <a:cs typeface="Arial"/>
              </a:rPr>
              <a:t>nurses, primary </a:t>
            </a:r>
            <a:r>
              <a:rPr lang="en-US" sz="11100" dirty="0" smtClean="0">
                <a:solidFill>
                  <a:srgbClr val="FFFFFF"/>
                </a:solidFill>
                <a:latin typeface="Arial"/>
                <a:cs typeface="Arial"/>
              </a:rPr>
              <a:t>care physicians, </a:t>
            </a:r>
            <a:r>
              <a:rPr lang="en-US" sz="11100" dirty="0" smtClean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lang="en-US" sz="11100" dirty="0" smtClean="0">
                <a:solidFill>
                  <a:srgbClr val="FFFFFF"/>
                </a:solidFill>
                <a:latin typeface="Arial"/>
                <a:cs typeface="Arial"/>
              </a:rPr>
              <a:t>the pharmaceutical industry regarding the risks of abdominal injection, the use of alternative sites &amp; modifying the documented guidance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85800" y="5960532"/>
            <a:ext cx="1642533" cy="758815"/>
            <a:chOff x="685800" y="5960532"/>
            <a:chExt cx="1642533" cy="758815"/>
          </a:xfrm>
        </p:grpSpPr>
        <p:sp>
          <p:nvSpPr>
            <p:cNvPr id="5" name="Rectangle 4"/>
            <p:cNvSpPr/>
            <p:nvPr/>
          </p:nvSpPr>
          <p:spPr>
            <a:xfrm>
              <a:off x="685800" y="5960532"/>
              <a:ext cx="1642533" cy="7588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NHS salisbury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318" y="5960532"/>
              <a:ext cx="1295219" cy="7434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3679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171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latin typeface="Arial"/>
                <a:cs typeface="Arial"/>
              </a:rPr>
              <a:t>References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0800"/>
            <a:ext cx="4140200" cy="4525963"/>
          </a:xfrm>
        </p:spPr>
        <p:txBody>
          <a:bodyPr>
            <a:normAutofit fontScale="4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Product </a:t>
            </a:r>
            <a:r>
              <a:rPr lang="en-US" dirty="0">
                <a:solidFill>
                  <a:schemeClr val="bg1"/>
                </a:solidFill>
              </a:rPr>
              <a:t>Monograph </a:t>
            </a:r>
            <a:r>
              <a:rPr lang="en-US" dirty="0" err="1">
                <a:solidFill>
                  <a:schemeClr val="bg1"/>
                </a:solidFill>
              </a:rPr>
              <a:t>Fragmin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n-US" dirty="0" err="1">
                <a:solidFill>
                  <a:schemeClr val="bg1"/>
                </a:solidFill>
              </a:rPr>
              <a:t>Dalteparin</a:t>
            </a:r>
            <a:r>
              <a:rPr lang="en-US" dirty="0">
                <a:solidFill>
                  <a:schemeClr val="bg1"/>
                </a:solidFill>
              </a:rPr>
              <a:t> Sodium). Available online at http://</a:t>
            </a:r>
            <a:r>
              <a:rPr lang="en-US" dirty="0" err="1">
                <a:solidFill>
                  <a:schemeClr val="bg1"/>
                </a:solidFill>
              </a:rPr>
              <a:t>www.pfizer.ca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en-GB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Product </a:t>
            </a:r>
            <a:r>
              <a:rPr lang="en-US" dirty="0">
                <a:solidFill>
                  <a:schemeClr val="bg1"/>
                </a:solidFill>
              </a:rPr>
              <a:t>monograph </a:t>
            </a:r>
            <a:r>
              <a:rPr lang="en-US" dirty="0" err="1">
                <a:solidFill>
                  <a:schemeClr val="bg1"/>
                </a:solidFill>
              </a:rPr>
              <a:t>Lovenox</a:t>
            </a:r>
            <a:r>
              <a:rPr lang="en-US" dirty="0">
                <a:solidFill>
                  <a:schemeClr val="bg1"/>
                </a:solidFill>
              </a:rPr>
              <a:t> (Enoxaparin Sodium), Available online at http://products.sanofi.ca</a:t>
            </a:r>
            <a:endParaRPr lang="en-GB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Product </a:t>
            </a:r>
            <a:r>
              <a:rPr lang="en-US" dirty="0">
                <a:solidFill>
                  <a:schemeClr val="bg1"/>
                </a:solidFill>
              </a:rPr>
              <a:t>Monograph </a:t>
            </a:r>
            <a:r>
              <a:rPr lang="en-US" dirty="0" err="1">
                <a:solidFill>
                  <a:schemeClr val="bg1"/>
                </a:solidFill>
              </a:rPr>
              <a:t>Innohep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n-US" dirty="0" err="1">
                <a:solidFill>
                  <a:schemeClr val="bg1"/>
                </a:solidFill>
              </a:rPr>
              <a:t>Tinzaparin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SodiumAvailable</a:t>
            </a:r>
            <a:r>
              <a:rPr lang="en-US" dirty="0">
                <a:solidFill>
                  <a:schemeClr val="bg1"/>
                </a:solidFill>
              </a:rPr>
              <a:t> online at </a:t>
            </a:r>
            <a:r>
              <a:rPr lang="en-US" dirty="0" err="1">
                <a:solidFill>
                  <a:schemeClr val="bg1"/>
                </a:solidFill>
              </a:rPr>
              <a:t>www.leo-pharma.com</a:t>
            </a:r>
            <a:r>
              <a:rPr lang="en-US" dirty="0">
                <a:solidFill>
                  <a:schemeClr val="bg1"/>
                </a:solidFill>
              </a:rPr>
              <a:t>/</a:t>
            </a:r>
            <a:r>
              <a:rPr lang="en-US" dirty="0" err="1">
                <a:solidFill>
                  <a:schemeClr val="bg1"/>
                </a:solidFill>
              </a:rPr>
              <a:t>canada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en-GB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Product </a:t>
            </a:r>
            <a:r>
              <a:rPr lang="en-US" dirty="0">
                <a:solidFill>
                  <a:schemeClr val="bg1"/>
                </a:solidFill>
              </a:rPr>
              <a:t>Monograph </a:t>
            </a:r>
            <a:r>
              <a:rPr lang="en-US" dirty="0" err="1">
                <a:solidFill>
                  <a:schemeClr val="bg1"/>
                </a:solidFill>
              </a:rPr>
              <a:t>Arixtra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n-US" dirty="0" err="1">
                <a:solidFill>
                  <a:schemeClr val="bg1"/>
                </a:solidFill>
              </a:rPr>
              <a:t>Fondaparinux</a:t>
            </a:r>
            <a:r>
              <a:rPr lang="en-US" dirty="0">
                <a:solidFill>
                  <a:schemeClr val="bg1"/>
                </a:solidFill>
              </a:rPr>
              <a:t> Sodium), Available online at http://</a:t>
            </a:r>
            <a:r>
              <a:rPr lang="en-US" dirty="0" err="1">
                <a:solidFill>
                  <a:schemeClr val="bg1"/>
                </a:solidFill>
              </a:rPr>
              <a:t>www.gsk.ca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en-GB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Product </a:t>
            </a:r>
            <a:r>
              <a:rPr lang="en-US" dirty="0">
                <a:solidFill>
                  <a:schemeClr val="bg1"/>
                </a:solidFill>
              </a:rPr>
              <a:t>Monograph </a:t>
            </a:r>
            <a:r>
              <a:rPr lang="en-US" dirty="0" err="1">
                <a:solidFill>
                  <a:schemeClr val="bg1"/>
                </a:solidFill>
              </a:rPr>
              <a:t>Zoladex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n-US" dirty="0" err="1">
                <a:solidFill>
                  <a:schemeClr val="bg1"/>
                </a:solidFill>
              </a:rPr>
              <a:t>Goserelin</a:t>
            </a:r>
            <a:r>
              <a:rPr lang="en-US" dirty="0">
                <a:solidFill>
                  <a:schemeClr val="bg1"/>
                </a:solidFill>
              </a:rPr>
              <a:t> Acetate), Available online at http://www.astrazeneca.ca </a:t>
            </a:r>
            <a:endParaRPr lang="en-US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Davies </a:t>
            </a:r>
            <a:r>
              <a:rPr lang="en-US" dirty="0">
                <a:solidFill>
                  <a:schemeClr val="bg1"/>
                </a:solidFill>
              </a:rPr>
              <a:t>J1, </a:t>
            </a:r>
            <a:r>
              <a:rPr lang="en-US" dirty="0" err="1">
                <a:solidFill>
                  <a:schemeClr val="bg1"/>
                </a:solidFill>
              </a:rPr>
              <a:t>Lagattolla</a:t>
            </a:r>
            <a:r>
              <a:rPr lang="en-US" dirty="0">
                <a:solidFill>
                  <a:schemeClr val="bg1"/>
                </a:solidFill>
              </a:rPr>
              <a:t> NR, </a:t>
            </a:r>
            <a:r>
              <a:rPr lang="en-US" dirty="0" err="1">
                <a:solidFill>
                  <a:schemeClr val="bg1"/>
                </a:solidFill>
              </a:rPr>
              <a:t>Scholey</a:t>
            </a:r>
            <a:r>
              <a:rPr lang="en-US" dirty="0">
                <a:solidFill>
                  <a:schemeClr val="bg1"/>
                </a:solidFill>
              </a:rPr>
              <a:t> G. Fat necrosis associated with the subcutaneous injection of enoxaparin. Postgrad Med J. 2001;77:43-4.</a:t>
            </a:r>
            <a:endParaRPr lang="en-GB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Shelley</a:t>
            </a:r>
            <a:r>
              <a:rPr lang="en-US" dirty="0" err="1">
                <a:solidFill>
                  <a:schemeClr val="bg1"/>
                </a:solidFill>
              </a:rPr>
              <a:t>,OP</a:t>
            </a:r>
            <a:r>
              <a:rPr lang="en-US" dirty="0">
                <a:solidFill>
                  <a:schemeClr val="bg1"/>
                </a:solidFill>
              </a:rPr>
              <a:t>. DIEP flap perforators and prophylaxis . JPRAS. 2006; 59: 891</a:t>
            </a:r>
            <a:endParaRPr lang="en-GB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85800" y="5960532"/>
            <a:ext cx="1642533" cy="758815"/>
            <a:chOff x="685800" y="5960532"/>
            <a:chExt cx="1642533" cy="758815"/>
          </a:xfrm>
        </p:grpSpPr>
        <p:sp>
          <p:nvSpPr>
            <p:cNvPr id="5" name="Rectangle 4"/>
            <p:cNvSpPr/>
            <p:nvPr/>
          </p:nvSpPr>
          <p:spPr>
            <a:xfrm>
              <a:off x="685800" y="5960532"/>
              <a:ext cx="1642533" cy="7588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NHS salisbury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318" y="5960532"/>
              <a:ext cx="1295219" cy="743427"/>
            </a:xfrm>
            <a:prstGeom prst="rect">
              <a:avLst/>
            </a:prstGeom>
          </p:spPr>
        </p:pic>
      </p:grpSp>
      <p:pic>
        <p:nvPicPr>
          <p:cNvPr id="7" name="Picture 6" descr="breast photo.pdf"/>
          <p:cNvPicPr>
            <a:picLocks noChangeAspect="1"/>
          </p:cNvPicPr>
          <p:nvPr/>
        </p:nvPicPr>
        <p:blipFill rotWithShape="1">
          <a:blip r:embed="rId3"/>
          <a:srcRect l="66781" t="6850" r="2308" b="9799"/>
          <a:stretch/>
        </p:blipFill>
        <p:spPr>
          <a:xfrm>
            <a:off x="6325347" y="1185333"/>
            <a:ext cx="2065132" cy="464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549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24786</TotalTime>
  <Words>895</Words>
  <Application>Microsoft Macintosh PowerPoint</Application>
  <PresentationFormat>On-screen Show (4:3)</PresentationFormat>
  <Paragraphs>112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Perforator Injury from Therapeutic Injections Limiting Breast Reconstructive Options </vt:lpstr>
      <vt:lpstr>Introduction</vt:lpstr>
      <vt:lpstr>Aims</vt:lpstr>
      <vt:lpstr>Patients &amp; Methods</vt:lpstr>
      <vt:lpstr>Results</vt:lpstr>
      <vt:lpstr>Case 1</vt:lpstr>
      <vt:lpstr>Case 1</vt:lpstr>
      <vt:lpstr>Case 2</vt:lpstr>
      <vt:lpstr>Case 3</vt:lpstr>
      <vt:lpstr>Case 3</vt:lpstr>
      <vt:lpstr>Manufacturers’ Guidance on injection sites</vt:lpstr>
      <vt:lpstr>Manufacturers’ Guidance on injection sites</vt:lpstr>
      <vt:lpstr>Discussion</vt:lpstr>
      <vt:lpstr>Discussion</vt:lpstr>
      <vt:lpstr>References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Kamil Asaad</dc:creator>
  <cp:lastModifiedBy>Kamil Asaad</cp:lastModifiedBy>
  <cp:revision>173</cp:revision>
  <cp:lastPrinted>2015-10-11T15:58:38Z</cp:lastPrinted>
  <dcterms:created xsi:type="dcterms:W3CDTF">2015-09-07T20:17:05Z</dcterms:created>
  <dcterms:modified xsi:type="dcterms:W3CDTF">2015-10-13T20:36:45Z</dcterms:modified>
</cp:coreProperties>
</file>