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279" r:id="rId3"/>
    <p:sldId id="280" r:id="rId4"/>
    <p:sldId id="281" r:id="rId5"/>
    <p:sldId id="305" r:id="rId6"/>
    <p:sldId id="306" r:id="rId7"/>
    <p:sldId id="307" r:id="rId8"/>
    <p:sldId id="282" r:id="rId9"/>
    <p:sldId id="309" r:id="rId10"/>
    <p:sldId id="308" r:id="rId11"/>
    <p:sldId id="310" r:id="rId12"/>
    <p:sldId id="311" r:id="rId13"/>
    <p:sldId id="283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631F"/>
    <a:srgbClr val="FF0000"/>
    <a:srgbClr val="BBE0E3"/>
    <a:srgbClr val="FF9966"/>
    <a:srgbClr val="D2CFBE"/>
    <a:srgbClr val="A19B7F"/>
    <a:srgbClr val="083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87239" autoAdjust="0"/>
  </p:normalViewPr>
  <p:slideViewPr>
    <p:cSldViewPr>
      <p:cViewPr varScale="1">
        <p:scale>
          <a:sx n="76" d="100"/>
          <a:sy n="76" d="100"/>
        </p:scale>
        <p:origin x="-84" y="-5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2A3A682-0B1C-4C69-9A32-BAAC3F38E3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4041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04A93F1-60B3-4429-BA33-4157FA012D01}" type="datetime1">
              <a:rPr lang="en-US" altLang="en-US"/>
              <a:pPr>
                <a:defRPr/>
              </a:pPr>
              <a:t>10/12/2015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DE7D527-9338-4D1F-80B7-3E53FED7F6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4391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4F31984-DA39-4E37-A958-4A377D717222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235005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7D527-9338-4D1F-80B7-3E53FED7F60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2873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of the major age-related changes in women is hormone loss. Menopause has several cutaneous</a:t>
            </a:r>
            <a:r>
              <a:rPr lang="en-US" baseline="0" dirty="0" smtClean="0"/>
              <a:t> effects, including thinning, increase in wrinkles, increase in dryness, and loss of elasticity (Stevenson S </a:t>
            </a:r>
            <a:r>
              <a:rPr lang="en-US" baseline="0" dirty="0" err="1" smtClean="0"/>
              <a:t>Clin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Interv</a:t>
            </a:r>
            <a:r>
              <a:rPr lang="en-US" baseline="0" dirty="0" smtClean="0"/>
              <a:t> Aging 2007)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7D527-9338-4D1F-80B7-3E53FED7F60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5006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MSCs also play</a:t>
            </a:r>
            <a:r>
              <a:rPr lang="en-US" baseline="0" dirty="0" smtClean="0"/>
              <a:t> an important role in skin function, especially in wound healing.  MSCs contribute to the wound healing cascade at all phases.  they regulate inflammation and T-cell activity.  Through cytokines they help the wound progress from inflammatory to proliferative phase. Additionally they recruit fibroblasts, keratinocytes, and epidermal stem cells to </a:t>
            </a:r>
            <a:r>
              <a:rPr lang="en-US" baseline="0" smtClean="0"/>
              <a:t>the wound site.  </a:t>
            </a:r>
            <a:r>
              <a:rPr lang="en-US" baseline="0" dirty="0" smtClean="0"/>
              <a:t>They </a:t>
            </a:r>
            <a:r>
              <a:rPr lang="en-US" baseline="0" dirty="0" err="1" smtClean="0"/>
              <a:t>downregulate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Metaloproteinases</a:t>
            </a:r>
            <a:r>
              <a:rPr lang="en-US" baseline="0" dirty="0" smtClean="0"/>
              <a:t> and assist in progression to remodeling phase.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7D527-9338-4D1F-80B7-3E53FED7F60D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3801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7D527-9338-4D1F-80B7-3E53FED7F60D}" type="slidenum">
              <a:rPr lang="en-US" alt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01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7D527-9338-4D1F-80B7-3E53FED7F60D}" type="slidenum">
              <a:rPr lang="en-US" alt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01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</a:t>
            </a:r>
            <a:r>
              <a:rPr lang="en-US" baseline="0" dirty="0" smtClean="0"/>
              <a:t>e know that the estrogens interact with multiple tissue types, not just with reproductive organs. Through ER, estrogens also acts on MSCs, regulating various functions including differentiation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7D527-9338-4D1F-80B7-3E53FED7F60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755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7D527-9338-4D1F-80B7-3E53FED7F60D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937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973F2-0B15-44B0-BA51-5249B9C2BE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8413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>
              <a:defRPr/>
            </a:pPr>
            <a:fld id="{E5812C0F-00D0-4055-9C09-2E8081CAE1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137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Book Antiqua" panose="02040602050305030304" pitchFamily="18" charset="0"/>
              </a:defRPr>
            </a:lvl1pPr>
          </a:lstStyle>
          <a:p>
            <a:pPr>
              <a:defRPr/>
            </a:pPr>
            <a:fld id="{1A98F190-D8E5-4FAC-9A64-71650E28B3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75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Book Antiqua" panose="02040602050305030304" pitchFamily="18" charset="0"/>
              </a:defRPr>
            </a:lvl1pPr>
          </a:lstStyle>
          <a:p>
            <a:pPr>
              <a:defRPr/>
            </a:pPr>
            <a:fld id="{08844ED8-766B-49B9-BE69-4F43ECBAF8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52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Book Antiqua" panose="02040602050305030304" pitchFamily="18" charset="0"/>
              </a:defRPr>
            </a:lvl1pPr>
          </a:lstStyle>
          <a:p>
            <a:pPr>
              <a:defRPr/>
            </a:pPr>
            <a:fld id="{A78CA182-9A06-49BE-81EC-3696F4410D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30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Book Antiqua" panose="02040602050305030304" pitchFamily="18" charset="0"/>
              </a:defRPr>
            </a:lvl1pPr>
          </a:lstStyle>
          <a:p>
            <a:pPr>
              <a:defRPr/>
            </a:pPr>
            <a:fld id="{D0B05F6C-70F0-4708-AA22-8E126A10A2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53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A18A8-7673-4D43-9C69-EFBE3D354A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35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2499C-79B9-40D5-8B99-4BCB39E9C8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065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72066-BC22-434F-9374-EEA479C4A2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58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D1DF0-B37E-4ED6-A197-3E3D81CE15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730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57015-3A4A-432B-9F17-5F94A6F155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426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CBA8F40-78FF-45BA-B108-6F188A872E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" name="Picture 7" descr="s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400"/>
            <a:ext cx="9145588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MS PGothic" panose="020B0600070205080204" pitchFamily="34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MS PGothic" panose="020B0600070205080204" pitchFamily="34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MS PGothic" panose="020B0600070205080204" pitchFamily="34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MS PGothic" panose="020B0600070205080204" pitchFamily="34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2" descr="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2209800" y="1143000"/>
            <a:ext cx="647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3600" b="1" dirty="0" smtClean="0">
                <a:solidFill>
                  <a:schemeClr val="bg1"/>
                </a:solidFill>
                <a:latin typeface="+mn-lt"/>
              </a:rPr>
              <a:t>Open Reduction of Malar Fractures is Associated with Improved Resource Utilization</a:t>
            </a:r>
            <a:endParaRPr lang="en-US" altLang="en-US" sz="3600" i="1" dirty="0" smtClean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1905000" y="5934670"/>
            <a:ext cx="503214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800" dirty="0" smtClean="0">
                <a:solidFill>
                  <a:schemeClr val="bg1"/>
                </a:solidFill>
                <a:latin typeface="+mn-lt"/>
              </a:rPr>
              <a:t>DeWitt-Daughtry Family Department of Surgery</a:t>
            </a:r>
          </a:p>
          <a:p>
            <a:pPr>
              <a:defRPr/>
            </a:pPr>
            <a:r>
              <a:rPr lang="en-US" altLang="en-US" sz="1800" dirty="0" smtClean="0">
                <a:solidFill>
                  <a:schemeClr val="bg1"/>
                </a:solidFill>
                <a:latin typeface="+mn-lt"/>
              </a:rPr>
              <a:t>University of Miami Miller School of Medicine</a:t>
            </a:r>
          </a:p>
          <a:p>
            <a:pPr>
              <a:defRPr/>
            </a:pPr>
            <a:endParaRPr lang="en-US" altLang="en-US" sz="180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19300" y="3682425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rgbClr val="DF631F"/>
                </a:solidFill>
              </a:rPr>
              <a:t>David </a:t>
            </a:r>
            <a:r>
              <a:rPr lang="en-US" sz="3000" dirty="0" err="1" smtClean="0">
                <a:solidFill>
                  <a:srgbClr val="DF631F"/>
                </a:solidFill>
              </a:rPr>
              <a:t>Gerth</a:t>
            </a:r>
            <a:r>
              <a:rPr lang="en-US" sz="3000" dirty="0" smtClean="0">
                <a:solidFill>
                  <a:srgbClr val="DF631F"/>
                </a:solidFill>
              </a:rPr>
              <a:t> MD, Jun </a:t>
            </a:r>
            <a:r>
              <a:rPr lang="en-US" sz="3000" dirty="0" err="1" smtClean="0">
                <a:solidFill>
                  <a:srgbClr val="DF631F"/>
                </a:solidFill>
              </a:rPr>
              <a:t>Tashiro</a:t>
            </a:r>
            <a:r>
              <a:rPr lang="en-US" sz="3000" dirty="0" smtClean="0">
                <a:solidFill>
                  <a:srgbClr val="DF631F"/>
                </a:solidFill>
              </a:rPr>
              <a:t> MD MPH, Seth </a:t>
            </a:r>
            <a:r>
              <a:rPr lang="en-US" sz="3000" dirty="0" err="1" smtClean="0">
                <a:solidFill>
                  <a:srgbClr val="DF631F"/>
                </a:solidFill>
              </a:rPr>
              <a:t>Thaller</a:t>
            </a:r>
            <a:r>
              <a:rPr lang="en-US" sz="3000" dirty="0" smtClean="0">
                <a:solidFill>
                  <a:srgbClr val="DF631F"/>
                </a:solidFill>
              </a:rPr>
              <a:t> MD DMD FACS</a:t>
            </a:r>
            <a:endParaRPr lang="en-US" sz="3000" dirty="0">
              <a:solidFill>
                <a:srgbClr val="DF631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Disclosures</a:t>
            </a:r>
            <a:endParaRPr lang="en-US" alt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None of the authors have any financial disclosures to declare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Objectives</a:t>
            </a:r>
            <a:endParaRPr lang="en-US" alt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Compare open vs closed management of malar and </a:t>
            </a:r>
            <a:r>
              <a:rPr lang="en-US" sz="3600" dirty="0" err="1" smtClean="0"/>
              <a:t>zygoma</a:t>
            </a:r>
            <a:r>
              <a:rPr lang="en-US" sz="3600" dirty="0" smtClean="0"/>
              <a:t> (“tripod”) fractures</a:t>
            </a:r>
          </a:p>
          <a:p>
            <a:pPr lvl="1"/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Complications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Materials &amp; Methods</a:t>
            </a:r>
            <a:endParaRPr lang="en-US" altLang="en-US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544FF-861F-41CB-9FD2-76A06DB75470}" type="slidenum">
              <a:rPr lang="en-US" altLang="en-US" sz="1400" smtClean="0">
                <a:solidFill>
                  <a:schemeClr val="bg1"/>
                </a:solidFill>
                <a:latin typeface="Book Antiqua" panose="02040602050305030304" pitchFamily="18" charset="0"/>
              </a:rPr>
              <a:pPr/>
              <a:t>4</a:t>
            </a:fld>
            <a:endParaRPr lang="en-US" altLang="en-US" sz="1400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371600"/>
            <a:ext cx="777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National Inpatient Sample (2006-2011)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Closed reduction of malar &amp; zygomatic fracture (76.71)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Open reduction of malar &amp; zygomatic fracture (76.72)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Materials &amp; Methods</a:t>
            </a:r>
            <a:endParaRPr lang="en-US" altLang="en-US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544FF-861F-41CB-9FD2-76A06DB75470}" type="slidenum">
              <a:rPr lang="en-US" altLang="en-US" sz="1400" smtClean="0">
                <a:solidFill>
                  <a:srgbClr val="FFFFFF"/>
                </a:solidFill>
                <a:latin typeface="Book Antiqua" panose="02040602050305030304" pitchFamily="18" charset="0"/>
              </a:rPr>
              <a:pPr/>
              <a:t>5</a:t>
            </a:fld>
            <a:endParaRPr lang="en-US" altLang="en-US" sz="14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3716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00"/>
                </a:solidFill>
              </a:rPr>
              <a:t>Total Charges (TC)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00"/>
                </a:solidFill>
              </a:rPr>
              <a:t>Length of Stay (LOS)</a:t>
            </a:r>
          </a:p>
        </p:txBody>
      </p:sp>
    </p:spTree>
    <p:extLst>
      <p:ext uri="{BB962C8B-B14F-4D97-AF65-F5344CB8AC3E}">
        <p14:creationId xmlns:p14="http://schemas.microsoft.com/office/powerpoint/2010/main" val="402322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Materials &amp; Methods</a:t>
            </a:r>
            <a:endParaRPr lang="en-US" altLang="en-US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544FF-861F-41CB-9FD2-76A06DB75470}" type="slidenum">
              <a:rPr lang="en-US" altLang="en-US" sz="1400" smtClean="0">
                <a:solidFill>
                  <a:srgbClr val="FFFFFF"/>
                </a:solidFill>
                <a:latin typeface="Book Antiqua" panose="02040602050305030304" pitchFamily="18" charset="0"/>
              </a:rPr>
              <a:pPr/>
              <a:t>6</a:t>
            </a:fld>
            <a:endParaRPr lang="en-US" altLang="en-US" sz="14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371600"/>
            <a:ext cx="777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00"/>
                </a:solidFill>
              </a:rPr>
              <a:t>Complications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00"/>
                </a:solidFill>
              </a:rPr>
              <a:t>Reopening of surgical site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00"/>
                </a:solidFill>
              </a:rPr>
              <a:t>Hemorrhage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00"/>
                </a:solidFill>
              </a:rPr>
              <a:t>Hematoma/seroma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00"/>
                </a:solidFill>
              </a:rPr>
              <a:t>Wound infection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00"/>
                </a:solidFill>
              </a:rPr>
              <a:t>dehiscence</a:t>
            </a:r>
          </a:p>
        </p:txBody>
      </p:sp>
    </p:spTree>
    <p:extLst>
      <p:ext uri="{BB962C8B-B14F-4D97-AF65-F5344CB8AC3E}">
        <p14:creationId xmlns:p14="http://schemas.microsoft.com/office/powerpoint/2010/main" val="300058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Mean LOS: 3 days</a:t>
            </a:r>
          </a:p>
          <a:p>
            <a:r>
              <a:rPr lang="en-US" sz="3600" dirty="0" smtClean="0"/>
              <a:t>Mean TC: 44371.40 USD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812C0F-00D0-4055-9C09-2E8081CAE107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836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Results</a:t>
            </a:r>
            <a:endParaRPr lang="en-US" alt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2E712E3-170C-49A0-9571-1F503502955B}" type="slidenum">
              <a:rPr lang="en-US" altLang="en-US" sz="1400" smtClean="0">
                <a:solidFill>
                  <a:schemeClr val="bg1"/>
                </a:solidFill>
                <a:latin typeface="Book Antiqua" panose="02040602050305030304" pitchFamily="18" charset="0"/>
              </a:rPr>
              <a:pPr/>
              <a:t>8</a:t>
            </a:fld>
            <a:endParaRPr lang="en-US" altLang="en-US" sz="1400" smtClean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629773"/>
            <a:ext cx="4191000" cy="531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Results-Multivariate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difference in complications with surgical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812C0F-00D0-4055-9C09-2E8081CAE107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075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Results-Multivariate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Increased complications:</a:t>
            </a:r>
          </a:p>
          <a:p>
            <a:pPr lvl="1"/>
            <a:r>
              <a:rPr lang="en-US" dirty="0" smtClean="0"/>
              <a:t>Males (O.R. 3.47)</a:t>
            </a:r>
          </a:p>
          <a:p>
            <a:pPr lvl="1"/>
            <a:r>
              <a:rPr lang="en-US" dirty="0" smtClean="0"/>
              <a:t>Medicaid (2.30)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quartile income (2.54)</a:t>
            </a:r>
          </a:p>
          <a:p>
            <a:pPr lvl="1"/>
            <a:r>
              <a:rPr lang="en-US" dirty="0" smtClean="0"/>
              <a:t>Transferred</a:t>
            </a:r>
          </a:p>
          <a:p>
            <a:pPr lvl="1"/>
            <a:r>
              <a:rPr lang="en-US" dirty="0" smtClean="0"/>
              <a:t>Northeast and South Region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812C0F-00D0-4055-9C09-2E8081CAE107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944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Results-Multivariate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Comorbidities that increased complications:</a:t>
            </a:r>
          </a:p>
          <a:p>
            <a:pPr lvl="1"/>
            <a:r>
              <a:rPr lang="en-US" dirty="0" smtClean="0"/>
              <a:t>Chronic pulmonary disease (8.76)</a:t>
            </a:r>
          </a:p>
          <a:p>
            <a:pPr lvl="1"/>
            <a:r>
              <a:rPr lang="en-US" dirty="0" smtClean="0"/>
              <a:t>Cardiac arrhythmia (6.37)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812C0F-00D0-4055-9C09-2E8081CAE107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354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 </a:t>
            </a:r>
            <a:r>
              <a:rPr lang="en-US" dirty="0" err="1" smtClean="0"/>
              <a:t>mulitvariate</a:t>
            </a:r>
            <a:r>
              <a:rPr lang="en-US" dirty="0" smtClean="0"/>
              <a:t>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change in LOS with surgical approach</a:t>
            </a:r>
          </a:p>
          <a:p>
            <a:r>
              <a:rPr lang="en-US" dirty="0" smtClean="0"/>
              <a:t>TC were less for open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812C0F-00D0-4055-9C09-2E8081CAE107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316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Conclusions &amp; Significance</a:t>
            </a:r>
            <a:endParaRPr lang="en-US" alt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Open approach favorably affected Total Charges</a:t>
            </a:r>
          </a:p>
          <a:p>
            <a:r>
              <a:rPr lang="en-US" altLang="en-US" dirty="0" smtClean="0"/>
              <a:t>Demographics and comorbidities impacted total charges</a:t>
            </a:r>
          </a:p>
          <a:p>
            <a:r>
              <a:rPr lang="en-US" altLang="en-US" dirty="0" smtClean="0"/>
              <a:t>Future studies should focus on these factors in relation to resource utilization for malar and </a:t>
            </a:r>
            <a:r>
              <a:rPr lang="en-US" altLang="en-US" smtClean="0"/>
              <a:t>zygomatic fractures</a:t>
            </a:r>
            <a:endParaRPr lang="en-US" altLang="en-US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F02D608-ADA1-441B-BE9D-9354A29D74FE}" type="slidenum">
              <a:rPr lang="en-US" altLang="en-US" sz="1400" smtClean="0">
                <a:solidFill>
                  <a:schemeClr val="bg1"/>
                </a:solidFill>
                <a:latin typeface="Book Antiqua" panose="02040602050305030304" pitchFamily="18" charset="0"/>
              </a:rPr>
              <a:pPr/>
              <a:t>13</a:t>
            </a:fld>
            <a:endParaRPr lang="en-US" altLang="en-US" sz="1400" smtClean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5" charset="0"/>
            <a:ea typeface="ＭＳ Ｐゴシック" pitchFamily="-105" charset="-128"/>
            <a:cs typeface="ＭＳ Ｐゴシック" pitchFamily="-10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5" charset="0"/>
            <a:ea typeface="ＭＳ Ｐゴシック" pitchFamily="-105" charset="-128"/>
            <a:cs typeface="ＭＳ Ｐゴシック" pitchFamily="-10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ws03HD:Applications:Microsoft Office 2004:Templates:Presentations:Designs:Blank Presentation</Template>
  <TotalTime>8286</TotalTime>
  <Words>396</Words>
  <Application>Microsoft Office PowerPoint</Application>
  <PresentationFormat>On-screen Show (4:3)</PresentationFormat>
  <Paragraphs>69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PowerPoint Presentation</vt:lpstr>
      <vt:lpstr>Disclosures</vt:lpstr>
      <vt:lpstr>Objectives</vt:lpstr>
      <vt:lpstr>Materials &amp; Methods</vt:lpstr>
      <vt:lpstr>Materials &amp; Methods</vt:lpstr>
      <vt:lpstr>Materials &amp; Methods</vt:lpstr>
      <vt:lpstr>Results</vt:lpstr>
      <vt:lpstr>Results</vt:lpstr>
      <vt:lpstr>Results-Multivariate Analysis</vt:lpstr>
      <vt:lpstr>Results-Multivariate Analysis</vt:lpstr>
      <vt:lpstr>Results-Multivariate Analysis</vt:lpstr>
      <vt:lpstr>Results- mulitvariate analysis</vt:lpstr>
      <vt:lpstr>Conclusions &amp; Significance</vt:lpstr>
    </vt:vector>
  </TitlesOfParts>
  <Company>Phil Weinbach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 Weinbach</dc:creator>
  <cp:lastModifiedBy>David Gerth</cp:lastModifiedBy>
  <cp:revision>756</cp:revision>
  <dcterms:created xsi:type="dcterms:W3CDTF">2014-07-23T02:46:58Z</dcterms:created>
  <dcterms:modified xsi:type="dcterms:W3CDTF">2015-10-14T16:24:01Z</dcterms:modified>
</cp:coreProperties>
</file>