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6" autoAdjust="0"/>
    <p:restoredTop sz="83516" autoAdjust="0"/>
  </p:normalViewPr>
  <p:slideViewPr>
    <p:cSldViewPr snapToGrid="0" showGuides="1">
      <p:cViewPr varScale="1">
        <p:scale>
          <a:sx n="105" d="100"/>
          <a:sy n="105" d="100"/>
        </p:scale>
        <p:origin x="84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A7E49-64AC-4E1E-AB0D-2880954B8770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7FB77-B723-489D-B863-7E8534846F7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7248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9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9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11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30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33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81C9F-55E1-8946-967A-293E65CA37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9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8179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793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297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310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969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6788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49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9663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1206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15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32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71EF6-AC31-4635-914B-F2BF5AF9A18D}" type="datetimeFigureOut">
              <a:rPr lang="en-CA" smtClean="0"/>
              <a:t>2015-10-07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B9DF-2A51-4F52-B280-0B5869D65E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75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FF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6184"/>
            <a:ext cx="7772400" cy="1752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Preoperative </a:t>
            </a:r>
            <a:r>
              <a:rPr lang="en-US" sz="3600" b="1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pregabalin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or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g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abapentin for acute and chronic </a:t>
            </a:r>
            <a:r>
              <a:rPr lang="en-US" sz="3600" b="1" dirty="0" smtClean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ain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mong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atients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u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ndergoing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reast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ancer </a:t>
            </a:r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s</a:t>
            </a:r>
            <a:r>
              <a:rPr lang="en-US" sz="3600" b="1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urgery</a:t>
            </a:r>
            <a:r>
              <a:rPr lang="en-US" sz="36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br>
              <a:rPr lang="en-US" sz="36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0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20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8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systematic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eview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meta-analysis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of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randomized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ontrolled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rials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2800" dirty="0" smtClean="0">
                <a:latin typeface="Arial" charset="0"/>
                <a:ea typeface="Arial" charset="0"/>
                <a:cs typeface="Arial" charset="0"/>
              </a:rPr>
            </a:b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250" y="4031855"/>
            <a:ext cx="8120494" cy="2514560"/>
          </a:xfrm>
        </p:spPr>
        <p:txBody>
          <a:bodyPr>
            <a:normAutofit fontScale="92500" lnSpcReduction="20000"/>
          </a:bodyPr>
          <a:lstStyle/>
          <a:p>
            <a:r>
              <a:rPr lang="en-US" sz="39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Ajit Rai </a:t>
            </a:r>
            <a:r>
              <a:rPr lang="en-US" sz="39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BHSc</a:t>
            </a:r>
            <a:r>
              <a:rPr lang="en-US" sz="39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Wayne State University </a:t>
            </a:r>
          </a:p>
          <a:p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Hance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Clarke MD PhD, </a:t>
            </a:r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Jasneet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Dhaliwal </a:t>
            </a:r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BHSc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, Stephen Choi MSc MD,      Jason W. </a:t>
            </a:r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Busse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DC PhD, PJ </a:t>
            </a:r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Devereaux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MD PhD, James Khan </a:t>
            </a:r>
            <a:r>
              <a:rPr lang="en-US" sz="3200" cap="none" dirty="0" err="1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BHSc</a:t>
            </a:r>
            <a:r>
              <a:rPr lang="en-US" sz="3200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 MD</a:t>
            </a:r>
            <a:endParaRPr lang="en-US" sz="3200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14" y="3106294"/>
            <a:ext cx="1748146" cy="1727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5563" y="231096"/>
            <a:ext cx="4203700" cy="3086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7963" y="383496"/>
            <a:ext cx="4203700" cy="3086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0363" y="535896"/>
            <a:ext cx="4203700" cy="308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63" y="688296"/>
            <a:ext cx="4203700" cy="3086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057" y="3106294"/>
            <a:ext cx="2421263" cy="172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Disclosure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There was no financial support for this study</a:t>
            </a:r>
          </a:p>
          <a:p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There were no conflicts of interest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8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685" y="129031"/>
            <a:ext cx="7886700" cy="1325563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Background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075" y="1323965"/>
            <a:ext cx="8503920" cy="4572000"/>
          </a:xfrm>
        </p:spPr>
        <p:txBody>
          <a:bodyPr>
            <a:noAutofit/>
          </a:bodyPr>
          <a:lstStyle/>
          <a:p>
            <a:r>
              <a:rPr lang="en-CA" sz="3200" dirty="0">
                <a:latin typeface="Arial" charset="0"/>
                <a:ea typeface="Arial" charset="0"/>
                <a:cs typeface="Arial" charset="0"/>
              </a:rPr>
              <a:t>Breast </a:t>
            </a:r>
            <a:r>
              <a:rPr lang="en-CA" sz="3200" dirty="0" smtClean="0">
                <a:latin typeface="Arial" charset="0"/>
                <a:ea typeface="Arial" charset="0"/>
                <a:cs typeface="Arial" charset="0"/>
              </a:rPr>
              <a:t>cancer </a:t>
            </a:r>
            <a:r>
              <a:rPr lang="en-CA" sz="3200" dirty="0">
                <a:latin typeface="Arial" charset="0"/>
                <a:ea typeface="Arial" charset="0"/>
                <a:cs typeface="Arial" charset="0"/>
              </a:rPr>
              <a:t>is the most commonly diagnosed cancer worldwide with one of the highest incidence rates</a:t>
            </a:r>
            <a:endParaRPr lang="en-CA" sz="3200" baseline="300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CA" sz="3200" dirty="0">
                <a:latin typeface="Arial" charset="0"/>
                <a:ea typeface="Arial" charset="0"/>
                <a:cs typeface="Arial" charset="0"/>
              </a:rPr>
              <a:t>Surgical resection (Mastectomy or BCS) is central to breast cancer management</a:t>
            </a:r>
          </a:p>
          <a:p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However, acute pain is an issue after breast cancer surgery and 23-65% develop a chronic pain syndrome known as post-mastectomy pain syndrome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000" y="1661727"/>
            <a:ext cx="783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6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685" y="129031"/>
            <a:ext cx="7886700" cy="1325563"/>
          </a:xfrm>
        </p:spPr>
        <p:txBody>
          <a:bodyPr/>
          <a:lstStyle/>
          <a:p>
            <a:r>
              <a:rPr lang="en-US" b="1" dirty="0" smtClean="0"/>
              <a:t>Purpose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075" y="1173240"/>
            <a:ext cx="8503920" cy="4572000"/>
          </a:xfrm>
        </p:spPr>
        <p:txBody>
          <a:bodyPr>
            <a:noAutofit/>
          </a:bodyPr>
          <a:lstStyle/>
          <a:p>
            <a:r>
              <a:rPr lang="en-US" sz="3200" dirty="0" err="1"/>
              <a:t>Pregabalin</a:t>
            </a:r>
            <a:r>
              <a:rPr lang="en-US" sz="3200" dirty="0"/>
              <a:t> and gabapentin have been shown to reduce acute and chronic pain in other surgical contexts</a:t>
            </a:r>
          </a:p>
          <a:p>
            <a:r>
              <a:rPr lang="en-US" sz="3200" dirty="0" smtClean="0"/>
              <a:t>This study systematically reviewed RCTs to assess analgesic effects of preoperative </a:t>
            </a:r>
            <a:r>
              <a:rPr lang="en-US" sz="3200" dirty="0" err="1" smtClean="0"/>
              <a:t>pregabalin</a:t>
            </a:r>
            <a:r>
              <a:rPr lang="en-US" sz="3200" dirty="0" smtClean="0"/>
              <a:t> or gabapentin for acute and chronic pain in breast cancer surgery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000" y="1661727"/>
            <a:ext cx="783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3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69944" y="19347062"/>
            <a:ext cx="7379475" cy="7586074"/>
            <a:chOff x="12284396" y="16356505"/>
            <a:chExt cx="7379475" cy="7586074"/>
          </a:xfrm>
        </p:grpSpPr>
        <p:sp>
          <p:nvSpPr>
            <p:cNvPr id="6" name="Rectangle 5"/>
            <p:cNvSpPr/>
            <p:nvPr/>
          </p:nvSpPr>
          <p:spPr>
            <a:xfrm>
              <a:off x="12284396" y="16356505"/>
              <a:ext cx="7379475" cy="75860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2566169" y="16630054"/>
              <a:ext cx="6856730" cy="7038975"/>
              <a:chOff x="11178295" y="12183655"/>
              <a:chExt cx="6856731" cy="7038975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1178295" y="12183655"/>
                <a:ext cx="6829056" cy="70389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1178295" y="12183655"/>
                <a:ext cx="6856731" cy="7038975"/>
                <a:chOff x="0" y="0"/>
                <a:chExt cx="6857102" cy="7038975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1104900" y="0"/>
                  <a:ext cx="5752202" cy="6782530"/>
                  <a:chOff x="0" y="0"/>
                  <a:chExt cx="5752202" cy="6783156"/>
                </a:xfrm>
              </p:grpSpPr>
              <p:sp>
                <p:nvSpPr>
                  <p:cNvPr id="26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981200" cy="78232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806 records identified through database searching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</p:txBody>
              </p:sp>
              <p:sp>
                <p:nvSpPr>
                  <p:cNvPr id="27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6500" y="0"/>
                    <a:ext cx="1981834" cy="61283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19 additional records identified through other sources</a:t>
                    </a:r>
                  </a:p>
                </p:txBody>
              </p:sp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1190625" y="781050"/>
                    <a:ext cx="4561577" cy="6002106"/>
                    <a:chOff x="0" y="0"/>
                    <a:chExt cx="4561577" cy="6002106"/>
                  </a:xfrm>
                </p:grpSpPr>
                <p:cxnSp>
                  <p:nvCxnSpPr>
                    <p:cNvPr id="29" name="Straight Arrow Connector 28"/>
                    <p:cNvCxnSpPr/>
                    <p:nvPr/>
                  </p:nvCxnSpPr>
                  <p:spPr>
                    <a:xfrm>
                      <a:off x="247650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Straight Arrow Connector 29"/>
                    <p:cNvCxnSpPr/>
                    <p:nvPr/>
                  </p:nvCxnSpPr>
                  <p:spPr>
                    <a:xfrm>
                      <a:off x="1666875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1" name="Group 30"/>
                    <p:cNvGrpSpPr/>
                    <p:nvPr/>
                  </p:nvGrpSpPr>
                  <p:grpSpPr>
                    <a:xfrm>
                      <a:off x="0" y="704850"/>
                      <a:ext cx="4561577" cy="5297256"/>
                      <a:chOff x="0" y="0"/>
                      <a:chExt cx="4561577" cy="5297256"/>
                    </a:xfrm>
                  </p:grpSpPr>
                  <p:sp>
                    <p:nvSpPr>
                      <p:cNvPr id="32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981200" cy="78232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756 records after duplicates removed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</p:txBody>
                  </p:sp>
                  <p:grpSp>
                    <p:nvGrpSpPr>
                      <p:cNvPr id="33" name="Group 32"/>
                      <p:cNvGrpSpPr/>
                      <p:nvPr/>
                    </p:nvGrpSpPr>
                    <p:grpSpPr>
                      <a:xfrm>
                        <a:off x="0" y="790575"/>
                        <a:ext cx="4561577" cy="4506681"/>
                        <a:chOff x="0" y="0"/>
                        <a:chExt cx="4561577" cy="4506681"/>
                      </a:xfrm>
                    </p:grpSpPr>
                    <p:cxnSp>
                      <p:nvCxnSpPr>
                        <p:cNvPr id="34" name="Straight Arrow Connector 33"/>
                        <p:cNvCxnSpPr/>
                        <p:nvPr/>
                      </p:nvCxnSpPr>
                      <p:spPr>
                        <a:xfrm>
                          <a:off x="1009650" y="0"/>
                          <a:ext cx="0" cy="694055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35" name="Group 34"/>
                        <p:cNvGrpSpPr/>
                        <p:nvPr/>
                      </p:nvGrpSpPr>
                      <p:grpSpPr>
                        <a:xfrm>
                          <a:off x="0" y="695325"/>
                          <a:ext cx="4561577" cy="3811356"/>
                          <a:chOff x="0" y="0"/>
                          <a:chExt cx="4561577" cy="3811356"/>
                        </a:xfrm>
                      </p:grpSpPr>
                      <p:sp>
                        <p:nvSpPr>
                          <p:cNvPr id="36" name="Text Box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1981200" cy="61214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spAutoFit/>
                          </a:bodyPr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756 records screened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</p:txBody>
                      </p:sp>
                      <p:grpSp>
                        <p:nvGrpSpPr>
                          <p:cNvPr id="37" name="Group 36"/>
                          <p:cNvGrpSpPr/>
                          <p:nvPr/>
                        </p:nvGrpSpPr>
                        <p:grpSpPr>
                          <a:xfrm>
                            <a:off x="0" y="0"/>
                            <a:ext cx="4561577" cy="3811356"/>
                            <a:chOff x="0" y="0"/>
                            <a:chExt cx="4561577" cy="3811356"/>
                          </a:xfrm>
                        </p:grpSpPr>
                        <p:cxnSp>
                          <p:nvCxnSpPr>
                            <p:cNvPr id="38" name="Straight Arrow Connector 37"/>
                            <p:cNvCxnSpPr/>
                            <p:nvPr/>
                          </p:nvCxnSpPr>
                          <p:spPr>
                            <a:xfrm>
                              <a:off x="1990725" y="304800"/>
                              <a:ext cx="560070" cy="0"/>
                            </a:xfrm>
                            <a:prstGeom prst="straightConnector1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39" name="Group 38"/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4561577" cy="3811356"/>
                              <a:chOff x="0" y="0"/>
                              <a:chExt cx="4561577" cy="3811356"/>
                            </a:xfrm>
                          </p:grpSpPr>
                          <p:sp>
                            <p:nvSpPr>
                              <p:cNvPr id="40" name="Text Box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52700" y="0"/>
                                <a:ext cx="1981200" cy="61214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spAutoFit/>
                              </a:bodyPr>
                              <a:lstStyle/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690 records excluded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</p:txBody>
                          </p:sp>
                          <p:grpSp>
                            <p:nvGrpSpPr>
                              <p:cNvPr id="41" name="Group 40"/>
                              <p:cNvGrpSpPr/>
                              <p:nvPr/>
                            </p:nvGrpSpPr>
                            <p:grpSpPr>
                              <a:xfrm>
                                <a:off x="0" y="619125"/>
                                <a:ext cx="4561577" cy="3192231"/>
                                <a:chOff x="0" y="0"/>
                                <a:chExt cx="4561577" cy="3192231"/>
                              </a:xfrm>
                            </p:grpSpPr>
                            <p:cxnSp>
                              <p:nvCxnSpPr>
                                <p:cNvPr id="42" name="Straight Arrow Connector 41"/>
                                <p:cNvCxnSpPr/>
                                <p:nvPr/>
                              </p:nvCxnSpPr>
                              <p:spPr>
                                <a:xfrm>
                                  <a:off x="1009650" y="0"/>
                                  <a:ext cx="0" cy="694055"/>
                                </a:xfrm>
                                <a:prstGeom prst="straightConnector1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  <a:tailEnd type="triangl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grpSp>
                              <p:nvGrpSpPr>
                                <p:cNvPr id="43" name="Group 42"/>
                                <p:cNvGrpSpPr/>
                                <p:nvPr/>
                              </p:nvGrpSpPr>
                              <p:grpSpPr>
                                <a:xfrm>
                                  <a:off x="0" y="503771"/>
                                  <a:ext cx="4561577" cy="2688460"/>
                                  <a:chOff x="0" y="284696"/>
                                  <a:chExt cx="4561577" cy="2688460"/>
                                </a:xfrm>
                              </p:grpSpPr>
                              <p:sp>
                                <p:nvSpPr>
                                  <p:cNvPr id="44" name="Text Box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79742" y="284696"/>
                                    <a:ext cx="1981835" cy="1186288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spAutoFit/>
                                  </a:bodyPr>
                                  <a:lstStyle/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1 was not an RCT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8 could not retrieved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patients undergoing breast cancer surgery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41 did not administer pregabalin or gabapentin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for pain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45" name="Group 44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502059"/>
                                    <a:ext cx="2569845" cy="2471097"/>
                                    <a:chOff x="0" y="-2766"/>
                                    <a:chExt cx="2569845" cy="2471097"/>
                                  </a:xfrm>
                                </p:grpSpPr>
                                <p:cxnSp>
                                  <p:nvCxnSpPr>
                                    <p:cNvPr id="46" name="Straight Arrow Connector 45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009775" y="390525"/>
                                      <a:ext cx="560070" cy="0"/>
                                    </a:xfrm>
                                    <a:prstGeom prst="straightConnector1">
                                      <a:avLst/>
                                    </a:prstGeom>
                                    <a:ln>
                                      <a:solidFill>
                                        <a:schemeClr val="tx1"/>
                                      </a:solidFill>
                                      <a:tailEnd type="triangle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47" name="Group 46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-2766"/>
                                      <a:ext cx="1981834" cy="2471097"/>
                                      <a:chOff x="0" y="-2766"/>
                                      <a:chExt cx="1981834" cy="2471097"/>
                                    </a:xfrm>
                                  </p:grpSpPr>
                                  <p:sp>
                                    <p:nvSpPr>
                                      <p:cNvPr id="48" name="Text Box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-2766"/>
                                        <a:ext cx="1981834" cy="803334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66 full-text articles assessed for eligibility </a:t>
                                        </a:r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49" name="Group 48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790575"/>
                                        <a:ext cx="1981834" cy="1677756"/>
                                        <a:chOff x="0" y="0"/>
                                        <a:chExt cx="1981834" cy="1677756"/>
                                      </a:xfrm>
                                    </p:grpSpPr>
                                    <p:cxnSp>
                                      <p:nvCxnSpPr>
                                        <p:cNvPr id="50" name="Straight Arrow Connector 49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1009650" y="0"/>
                                          <a:ext cx="0" cy="694055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  <a:tailEnd type="triangle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sp>
                                      <p:nvSpPr>
                                        <p:cNvPr id="51" name="Text Box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0" y="723900"/>
                                          <a:ext cx="1981834" cy="953856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spAutoFit/>
                                        </a:bodyPr>
                                        <a:lstStyle/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12 studies included in the qualitative and quantitative review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  <p:grpSp>
              <p:nvGrpSpPr>
                <p:cNvPr id="11" name="Group 10"/>
                <p:cNvGrpSpPr/>
                <p:nvPr/>
              </p:nvGrpSpPr>
              <p:grpSpPr>
                <a:xfrm>
                  <a:off x="0" y="209550"/>
                  <a:ext cx="304800" cy="6829425"/>
                  <a:chOff x="0" y="0"/>
                  <a:chExt cx="304800" cy="6829425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0" y="0"/>
                    <a:ext cx="304800" cy="4991100"/>
                    <a:chOff x="0" y="0"/>
                    <a:chExt cx="304800" cy="4991100"/>
                  </a:xfrm>
                </p:grpSpPr>
                <p:grpSp>
                  <p:nvGrpSpPr>
                    <p:cNvPr id="16" name="Group 15"/>
                    <p:cNvGrpSpPr/>
                    <p:nvPr/>
                  </p:nvGrpSpPr>
                  <p:grpSpPr>
                    <a:xfrm>
                      <a:off x="0" y="0"/>
                      <a:ext cx="304800" cy="3200400"/>
                      <a:chOff x="0" y="0"/>
                      <a:chExt cx="304800" cy="3200400"/>
                    </a:xfrm>
                  </p:grpSpPr>
                  <p:grpSp>
                    <p:nvGrpSpPr>
                      <p:cNvPr id="20" name="Group 19"/>
                      <p:cNvGrpSpPr/>
                      <p:nvPr/>
                    </p:nvGrpSpPr>
                    <p:grpSpPr>
                      <a:xfrm>
                        <a:off x="0" y="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24" name="Rounded Rectangle 23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5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09600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Identification</a:t>
                          </a:r>
                        </a:p>
                      </p:txBody>
                    </p:sp>
                  </p:grpSp>
                  <p:grpSp>
                    <p:nvGrpSpPr>
                      <p:cNvPr id="21" name="Group 20"/>
                      <p:cNvGrpSpPr/>
                      <p:nvPr/>
                    </p:nvGrpSpPr>
                    <p:grpSpPr>
                      <a:xfrm>
                        <a:off x="19050" y="173355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22" name="Rounded Rectangle 21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3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57225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Screening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7" name="Group 16"/>
                    <p:cNvGrpSpPr/>
                    <p:nvPr/>
                  </p:nvGrpSpPr>
                  <p:grpSpPr>
                    <a:xfrm>
                      <a:off x="9525" y="352425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18" name="Rounded Rectangle 17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09600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Eligibility</a:t>
                        </a:r>
                      </a:p>
                    </p:txBody>
                  </p:sp>
                </p:grpSp>
              </p:grpSp>
              <p:grpSp>
                <p:nvGrpSpPr>
                  <p:cNvPr id="13" name="Group 12"/>
                  <p:cNvGrpSpPr/>
                  <p:nvPr/>
                </p:nvGrpSpPr>
                <p:grpSpPr>
                  <a:xfrm>
                    <a:off x="19050" y="5362575"/>
                    <a:ext cx="285750" cy="1466850"/>
                    <a:chOff x="0" y="0"/>
                    <a:chExt cx="285750" cy="1466850"/>
                  </a:xfrm>
                </p:grpSpPr>
                <p:sp>
                  <p:nvSpPr>
                    <p:cNvPr id="14" name="Rounded Rectangle 13"/>
                    <p:cNvSpPr/>
                    <p:nvPr/>
                  </p:nvSpPr>
                  <p:spPr>
                    <a:xfrm>
                      <a:off x="0" y="0"/>
                      <a:ext cx="285750" cy="146685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5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-476250" y="628650"/>
                      <a:ext cx="124968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Included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52" name="Group 51"/>
          <p:cNvGrpSpPr/>
          <p:nvPr/>
        </p:nvGrpSpPr>
        <p:grpSpPr>
          <a:xfrm>
            <a:off x="1422344" y="19499462"/>
            <a:ext cx="7379475" cy="7586074"/>
            <a:chOff x="12284396" y="16356505"/>
            <a:chExt cx="7379475" cy="7586074"/>
          </a:xfrm>
        </p:grpSpPr>
        <p:sp>
          <p:nvSpPr>
            <p:cNvPr id="53" name="Rectangle 52"/>
            <p:cNvSpPr/>
            <p:nvPr/>
          </p:nvSpPr>
          <p:spPr>
            <a:xfrm>
              <a:off x="12284396" y="16356505"/>
              <a:ext cx="7379475" cy="75860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2566169" y="16630054"/>
              <a:ext cx="6856730" cy="7038975"/>
              <a:chOff x="11178295" y="12183655"/>
              <a:chExt cx="6856731" cy="7038975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1178295" y="12183655"/>
                <a:ext cx="6829056" cy="70389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11178295" y="12183655"/>
                <a:ext cx="6856731" cy="7038975"/>
                <a:chOff x="0" y="0"/>
                <a:chExt cx="6857102" cy="7038975"/>
              </a:xfrm>
            </p:grpSpPr>
            <p:grpSp>
              <p:nvGrpSpPr>
                <p:cNvPr id="57" name="Group 56"/>
                <p:cNvGrpSpPr/>
                <p:nvPr/>
              </p:nvGrpSpPr>
              <p:grpSpPr>
                <a:xfrm>
                  <a:off x="1104900" y="0"/>
                  <a:ext cx="5752202" cy="6782530"/>
                  <a:chOff x="0" y="0"/>
                  <a:chExt cx="5752202" cy="6783156"/>
                </a:xfrm>
              </p:grpSpPr>
              <p:sp>
                <p:nvSpPr>
                  <p:cNvPr id="73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981200" cy="78232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806 records identified through database searching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</p:txBody>
              </p:sp>
              <p:sp>
                <p:nvSpPr>
                  <p:cNvPr id="74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6500" y="0"/>
                    <a:ext cx="1981834" cy="61283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19 additional records identified through other sources</a:t>
                    </a:r>
                  </a:p>
                </p:txBody>
              </p:sp>
              <p:grpSp>
                <p:nvGrpSpPr>
                  <p:cNvPr id="75" name="Group 74"/>
                  <p:cNvGrpSpPr/>
                  <p:nvPr/>
                </p:nvGrpSpPr>
                <p:grpSpPr>
                  <a:xfrm>
                    <a:off x="1190625" y="781050"/>
                    <a:ext cx="4561577" cy="6002106"/>
                    <a:chOff x="0" y="0"/>
                    <a:chExt cx="4561577" cy="6002106"/>
                  </a:xfrm>
                </p:grpSpPr>
                <p:cxnSp>
                  <p:nvCxnSpPr>
                    <p:cNvPr id="76" name="Straight Arrow Connector 75"/>
                    <p:cNvCxnSpPr/>
                    <p:nvPr/>
                  </p:nvCxnSpPr>
                  <p:spPr>
                    <a:xfrm>
                      <a:off x="247650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Straight Arrow Connector 76"/>
                    <p:cNvCxnSpPr/>
                    <p:nvPr/>
                  </p:nvCxnSpPr>
                  <p:spPr>
                    <a:xfrm>
                      <a:off x="1666875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78" name="Group 77"/>
                    <p:cNvGrpSpPr/>
                    <p:nvPr/>
                  </p:nvGrpSpPr>
                  <p:grpSpPr>
                    <a:xfrm>
                      <a:off x="0" y="704850"/>
                      <a:ext cx="4561577" cy="5297256"/>
                      <a:chOff x="0" y="0"/>
                      <a:chExt cx="4561577" cy="5297256"/>
                    </a:xfrm>
                  </p:grpSpPr>
                  <p:sp>
                    <p:nvSpPr>
                      <p:cNvPr id="79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981200" cy="78232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756 records after duplicates removed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</p:txBody>
                  </p:sp>
                  <p:grpSp>
                    <p:nvGrpSpPr>
                      <p:cNvPr id="80" name="Group 79"/>
                      <p:cNvGrpSpPr/>
                      <p:nvPr/>
                    </p:nvGrpSpPr>
                    <p:grpSpPr>
                      <a:xfrm>
                        <a:off x="0" y="790575"/>
                        <a:ext cx="4561577" cy="4506681"/>
                        <a:chOff x="0" y="0"/>
                        <a:chExt cx="4561577" cy="4506681"/>
                      </a:xfrm>
                    </p:grpSpPr>
                    <p:cxnSp>
                      <p:nvCxnSpPr>
                        <p:cNvPr id="81" name="Straight Arrow Connector 80"/>
                        <p:cNvCxnSpPr/>
                        <p:nvPr/>
                      </p:nvCxnSpPr>
                      <p:spPr>
                        <a:xfrm>
                          <a:off x="1009650" y="0"/>
                          <a:ext cx="0" cy="694055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82" name="Group 81"/>
                        <p:cNvGrpSpPr/>
                        <p:nvPr/>
                      </p:nvGrpSpPr>
                      <p:grpSpPr>
                        <a:xfrm>
                          <a:off x="0" y="695325"/>
                          <a:ext cx="4561577" cy="3811356"/>
                          <a:chOff x="0" y="0"/>
                          <a:chExt cx="4561577" cy="3811356"/>
                        </a:xfrm>
                      </p:grpSpPr>
                      <p:sp>
                        <p:nvSpPr>
                          <p:cNvPr id="83" name="Text Box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1981200" cy="61214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spAutoFit/>
                          </a:bodyPr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756 records screened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</p:txBody>
                      </p:sp>
                      <p:grpSp>
                        <p:nvGrpSpPr>
                          <p:cNvPr id="84" name="Group 83"/>
                          <p:cNvGrpSpPr/>
                          <p:nvPr/>
                        </p:nvGrpSpPr>
                        <p:grpSpPr>
                          <a:xfrm>
                            <a:off x="0" y="0"/>
                            <a:ext cx="4561577" cy="3811356"/>
                            <a:chOff x="0" y="0"/>
                            <a:chExt cx="4561577" cy="3811356"/>
                          </a:xfrm>
                        </p:grpSpPr>
                        <p:cxnSp>
                          <p:nvCxnSpPr>
                            <p:cNvPr id="85" name="Straight Arrow Connector 84"/>
                            <p:cNvCxnSpPr/>
                            <p:nvPr/>
                          </p:nvCxnSpPr>
                          <p:spPr>
                            <a:xfrm>
                              <a:off x="1990725" y="304800"/>
                              <a:ext cx="560070" cy="0"/>
                            </a:xfrm>
                            <a:prstGeom prst="straightConnector1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86" name="Group 85"/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4561577" cy="3811356"/>
                              <a:chOff x="0" y="0"/>
                              <a:chExt cx="4561577" cy="3811356"/>
                            </a:xfrm>
                          </p:grpSpPr>
                          <p:sp>
                            <p:nvSpPr>
                              <p:cNvPr id="87" name="Text Box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52700" y="0"/>
                                <a:ext cx="1981200" cy="61214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spAutoFit/>
                              </a:bodyPr>
                              <a:lstStyle/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690 records excluded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</p:txBody>
                          </p:sp>
                          <p:grpSp>
                            <p:nvGrpSpPr>
                              <p:cNvPr id="88" name="Group 87"/>
                              <p:cNvGrpSpPr/>
                              <p:nvPr/>
                            </p:nvGrpSpPr>
                            <p:grpSpPr>
                              <a:xfrm>
                                <a:off x="0" y="619125"/>
                                <a:ext cx="4561577" cy="3192231"/>
                                <a:chOff x="0" y="0"/>
                                <a:chExt cx="4561577" cy="3192231"/>
                              </a:xfrm>
                            </p:grpSpPr>
                            <p:cxnSp>
                              <p:nvCxnSpPr>
                                <p:cNvPr id="89" name="Straight Arrow Connector 88"/>
                                <p:cNvCxnSpPr/>
                                <p:nvPr/>
                              </p:nvCxnSpPr>
                              <p:spPr>
                                <a:xfrm>
                                  <a:off x="1009650" y="0"/>
                                  <a:ext cx="0" cy="694055"/>
                                </a:xfrm>
                                <a:prstGeom prst="straightConnector1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  <a:tailEnd type="triangl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grpSp>
                              <p:nvGrpSpPr>
                                <p:cNvPr id="90" name="Group 89"/>
                                <p:cNvGrpSpPr/>
                                <p:nvPr/>
                              </p:nvGrpSpPr>
                              <p:grpSpPr>
                                <a:xfrm>
                                  <a:off x="0" y="503771"/>
                                  <a:ext cx="4561577" cy="2688460"/>
                                  <a:chOff x="0" y="284696"/>
                                  <a:chExt cx="4561577" cy="2688460"/>
                                </a:xfrm>
                              </p:grpSpPr>
                              <p:sp>
                                <p:nvSpPr>
                                  <p:cNvPr id="91" name="Text Box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79742" y="284696"/>
                                    <a:ext cx="1981835" cy="1186288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spAutoFit/>
                                  </a:bodyPr>
                                  <a:lstStyle/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1 was not an RCT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8 could not retrieved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patients undergoing breast cancer surgery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41 did not administer pregabalin or gabapentin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for pain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92" name="Group 91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502059"/>
                                    <a:ext cx="2569845" cy="2471097"/>
                                    <a:chOff x="0" y="-2766"/>
                                    <a:chExt cx="2569845" cy="2471097"/>
                                  </a:xfrm>
                                </p:grpSpPr>
                                <p:cxnSp>
                                  <p:nvCxnSpPr>
                                    <p:cNvPr id="93" name="Straight Arrow Connector 92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009775" y="390525"/>
                                      <a:ext cx="560070" cy="0"/>
                                    </a:xfrm>
                                    <a:prstGeom prst="straightConnector1">
                                      <a:avLst/>
                                    </a:prstGeom>
                                    <a:ln>
                                      <a:solidFill>
                                        <a:schemeClr val="tx1"/>
                                      </a:solidFill>
                                      <a:tailEnd type="triangle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94" name="Group 93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-2766"/>
                                      <a:ext cx="1981834" cy="2471097"/>
                                      <a:chOff x="0" y="-2766"/>
                                      <a:chExt cx="1981834" cy="2471097"/>
                                    </a:xfrm>
                                  </p:grpSpPr>
                                  <p:sp>
                                    <p:nvSpPr>
                                      <p:cNvPr id="95" name="Text Box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-2766"/>
                                        <a:ext cx="1981834" cy="803334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66 full-text articles assessed for eligibility </a:t>
                                        </a:r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96" name="Group 95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790575"/>
                                        <a:ext cx="1981834" cy="1677756"/>
                                        <a:chOff x="0" y="0"/>
                                        <a:chExt cx="1981834" cy="1677756"/>
                                      </a:xfrm>
                                    </p:grpSpPr>
                                    <p:cxnSp>
                                      <p:nvCxnSpPr>
                                        <p:cNvPr id="97" name="Straight Arrow Connector 96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1009650" y="0"/>
                                          <a:ext cx="0" cy="694055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  <a:tailEnd type="triangle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sp>
                                      <p:nvSpPr>
                                        <p:cNvPr id="98" name="Text Box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0" y="723900"/>
                                          <a:ext cx="1981834" cy="953856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spAutoFit/>
                                        </a:bodyPr>
                                        <a:lstStyle/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12 studies included in the qualitative and quantitative review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  <p:grpSp>
              <p:nvGrpSpPr>
                <p:cNvPr id="58" name="Group 57"/>
                <p:cNvGrpSpPr/>
                <p:nvPr/>
              </p:nvGrpSpPr>
              <p:grpSpPr>
                <a:xfrm>
                  <a:off x="0" y="209550"/>
                  <a:ext cx="304800" cy="6829425"/>
                  <a:chOff x="0" y="0"/>
                  <a:chExt cx="304800" cy="6829425"/>
                </a:xfrm>
              </p:grpSpPr>
              <p:grpSp>
                <p:nvGrpSpPr>
                  <p:cNvPr id="59" name="Group 58"/>
                  <p:cNvGrpSpPr/>
                  <p:nvPr/>
                </p:nvGrpSpPr>
                <p:grpSpPr>
                  <a:xfrm>
                    <a:off x="0" y="0"/>
                    <a:ext cx="304800" cy="4991100"/>
                    <a:chOff x="0" y="0"/>
                    <a:chExt cx="304800" cy="4991100"/>
                  </a:xfrm>
                </p:grpSpPr>
                <p:grpSp>
                  <p:nvGrpSpPr>
                    <p:cNvPr id="63" name="Group 62"/>
                    <p:cNvGrpSpPr/>
                    <p:nvPr/>
                  </p:nvGrpSpPr>
                  <p:grpSpPr>
                    <a:xfrm>
                      <a:off x="0" y="0"/>
                      <a:ext cx="304800" cy="3200400"/>
                      <a:chOff x="0" y="0"/>
                      <a:chExt cx="304800" cy="3200400"/>
                    </a:xfrm>
                  </p:grpSpPr>
                  <p:grpSp>
                    <p:nvGrpSpPr>
                      <p:cNvPr id="67" name="Group 66"/>
                      <p:cNvGrpSpPr/>
                      <p:nvPr/>
                    </p:nvGrpSpPr>
                    <p:grpSpPr>
                      <a:xfrm>
                        <a:off x="0" y="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71" name="Rounded Rectangle 70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2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09600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Identification</a:t>
                          </a:r>
                        </a:p>
                      </p:txBody>
                    </p:sp>
                  </p:grpSp>
                  <p:grpSp>
                    <p:nvGrpSpPr>
                      <p:cNvPr id="68" name="Group 67"/>
                      <p:cNvGrpSpPr/>
                      <p:nvPr/>
                    </p:nvGrpSpPr>
                    <p:grpSpPr>
                      <a:xfrm>
                        <a:off x="19050" y="173355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69" name="Rounded Rectangle 68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0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57225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Screening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64" name="Group 63"/>
                    <p:cNvGrpSpPr/>
                    <p:nvPr/>
                  </p:nvGrpSpPr>
                  <p:grpSpPr>
                    <a:xfrm>
                      <a:off x="9525" y="352425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65" name="Rounded Rectangle 64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6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09600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Eligibility</a:t>
                        </a:r>
                      </a:p>
                    </p:txBody>
                  </p:sp>
                </p:grpSp>
              </p:grpSp>
              <p:grpSp>
                <p:nvGrpSpPr>
                  <p:cNvPr id="60" name="Group 59"/>
                  <p:cNvGrpSpPr/>
                  <p:nvPr/>
                </p:nvGrpSpPr>
                <p:grpSpPr>
                  <a:xfrm>
                    <a:off x="19050" y="5362575"/>
                    <a:ext cx="285750" cy="1466850"/>
                    <a:chOff x="0" y="0"/>
                    <a:chExt cx="285750" cy="1466850"/>
                  </a:xfrm>
                </p:grpSpPr>
                <p:sp>
                  <p:nvSpPr>
                    <p:cNvPr id="61" name="Rounded Rectangle 60"/>
                    <p:cNvSpPr/>
                    <p:nvPr/>
                  </p:nvSpPr>
                  <p:spPr>
                    <a:xfrm>
                      <a:off x="0" y="0"/>
                      <a:ext cx="285750" cy="146685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2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-476250" y="628650"/>
                      <a:ext cx="124968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Included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99" name="Group 98"/>
          <p:cNvGrpSpPr/>
          <p:nvPr/>
        </p:nvGrpSpPr>
        <p:grpSpPr>
          <a:xfrm>
            <a:off x="1269945" y="19347062"/>
            <a:ext cx="4445056" cy="3855838"/>
            <a:chOff x="12284396" y="16356505"/>
            <a:chExt cx="7379475" cy="7586074"/>
          </a:xfrm>
        </p:grpSpPr>
        <p:sp>
          <p:nvSpPr>
            <p:cNvPr id="100" name="Rectangle 99"/>
            <p:cNvSpPr/>
            <p:nvPr/>
          </p:nvSpPr>
          <p:spPr>
            <a:xfrm>
              <a:off x="12284396" y="16356505"/>
              <a:ext cx="7379475" cy="75860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12566169" y="16630054"/>
              <a:ext cx="6856730" cy="7038975"/>
              <a:chOff x="11178295" y="12183655"/>
              <a:chExt cx="6856731" cy="7038975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11178295" y="12183655"/>
                <a:ext cx="6829056" cy="70389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11178295" y="12183655"/>
                <a:ext cx="6856731" cy="7038975"/>
                <a:chOff x="0" y="0"/>
                <a:chExt cx="6857102" cy="7038975"/>
              </a:xfrm>
            </p:grpSpPr>
            <p:grpSp>
              <p:nvGrpSpPr>
                <p:cNvPr id="104" name="Group 103"/>
                <p:cNvGrpSpPr/>
                <p:nvPr/>
              </p:nvGrpSpPr>
              <p:grpSpPr>
                <a:xfrm>
                  <a:off x="1104900" y="0"/>
                  <a:ext cx="5752202" cy="6782530"/>
                  <a:chOff x="0" y="0"/>
                  <a:chExt cx="5752202" cy="6783156"/>
                </a:xfrm>
              </p:grpSpPr>
              <p:sp>
                <p:nvSpPr>
                  <p:cNvPr id="120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981200" cy="78232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806 records identified through database searching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</p:txBody>
              </p:sp>
              <p:sp>
                <p:nvSpPr>
                  <p:cNvPr id="121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6500" y="0"/>
                    <a:ext cx="1981834" cy="61283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19 additional records identified through other sources</a:t>
                    </a:r>
                  </a:p>
                </p:txBody>
              </p:sp>
              <p:grpSp>
                <p:nvGrpSpPr>
                  <p:cNvPr id="122" name="Group 121"/>
                  <p:cNvGrpSpPr/>
                  <p:nvPr/>
                </p:nvGrpSpPr>
                <p:grpSpPr>
                  <a:xfrm>
                    <a:off x="1190625" y="781050"/>
                    <a:ext cx="4561577" cy="6002106"/>
                    <a:chOff x="0" y="0"/>
                    <a:chExt cx="4561577" cy="6002106"/>
                  </a:xfrm>
                </p:grpSpPr>
                <p:cxnSp>
                  <p:nvCxnSpPr>
                    <p:cNvPr id="123" name="Straight Arrow Connector 122"/>
                    <p:cNvCxnSpPr/>
                    <p:nvPr/>
                  </p:nvCxnSpPr>
                  <p:spPr>
                    <a:xfrm>
                      <a:off x="247650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Straight Arrow Connector 123"/>
                    <p:cNvCxnSpPr/>
                    <p:nvPr/>
                  </p:nvCxnSpPr>
                  <p:spPr>
                    <a:xfrm>
                      <a:off x="1666875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5" name="Group 124"/>
                    <p:cNvGrpSpPr/>
                    <p:nvPr/>
                  </p:nvGrpSpPr>
                  <p:grpSpPr>
                    <a:xfrm>
                      <a:off x="0" y="704850"/>
                      <a:ext cx="4561577" cy="5297256"/>
                      <a:chOff x="0" y="0"/>
                      <a:chExt cx="4561577" cy="5297256"/>
                    </a:xfrm>
                  </p:grpSpPr>
                  <p:sp>
                    <p:nvSpPr>
                      <p:cNvPr id="126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981200" cy="78232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756 records after duplicates removed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</p:txBody>
                  </p:sp>
                  <p:grpSp>
                    <p:nvGrpSpPr>
                      <p:cNvPr id="127" name="Group 126"/>
                      <p:cNvGrpSpPr/>
                      <p:nvPr/>
                    </p:nvGrpSpPr>
                    <p:grpSpPr>
                      <a:xfrm>
                        <a:off x="0" y="790575"/>
                        <a:ext cx="4561577" cy="4506681"/>
                        <a:chOff x="0" y="0"/>
                        <a:chExt cx="4561577" cy="4506681"/>
                      </a:xfrm>
                    </p:grpSpPr>
                    <p:cxnSp>
                      <p:nvCxnSpPr>
                        <p:cNvPr id="128" name="Straight Arrow Connector 127"/>
                        <p:cNvCxnSpPr/>
                        <p:nvPr/>
                      </p:nvCxnSpPr>
                      <p:spPr>
                        <a:xfrm>
                          <a:off x="1009650" y="0"/>
                          <a:ext cx="0" cy="694055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29" name="Group 128"/>
                        <p:cNvGrpSpPr/>
                        <p:nvPr/>
                      </p:nvGrpSpPr>
                      <p:grpSpPr>
                        <a:xfrm>
                          <a:off x="0" y="695325"/>
                          <a:ext cx="4561577" cy="3811356"/>
                          <a:chOff x="0" y="0"/>
                          <a:chExt cx="4561577" cy="3811356"/>
                        </a:xfrm>
                      </p:grpSpPr>
                      <p:sp>
                        <p:nvSpPr>
                          <p:cNvPr id="130" name="Text Box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1981200" cy="61214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spAutoFit/>
                          </a:bodyPr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756 records screened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</p:txBody>
                      </p:sp>
                      <p:grpSp>
                        <p:nvGrpSpPr>
                          <p:cNvPr id="131" name="Group 130"/>
                          <p:cNvGrpSpPr/>
                          <p:nvPr/>
                        </p:nvGrpSpPr>
                        <p:grpSpPr>
                          <a:xfrm>
                            <a:off x="0" y="0"/>
                            <a:ext cx="4561577" cy="3811356"/>
                            <a:chOff x="0" y="0"/>
                            <a:chExt cx="4561577" cy="3811356"/>
                          </a:xfrm>
                        </p:grpSpPr>
                        <p:cxnSp>
                          <p:nvCxnSpPr>
                            <p:cNvPr id="132" name="Straight Arrow Connector 131"/>
                            <p:cNvCxnSpPr/>
                            <p:nvPr/>
                          </p:nvCxnSpPr>
                          <p:spPr>
                            <a:xfrm>
                              <a:off x="1990725" y="304800"/>
                              <a:ext cx="560070" cy="0"/>
                            </a:xfrm>
                            <a:prstGeom prst="straightConnector1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133" name="Group 132"/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4561577" cy="3811356"/>
                              <a:chOff x="0" y="0"/>
                              <a:chExt cx="4561577" cy="3811356"/>
                            </a:xfrm>
                          </p:grpSpPr>
                          <p:sp>
                            <p:nvSpPr>
                              <p:cNvPr id="134" name="Text Box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52700" y="0"/>
                                <a:ext cx="1981200" cy="61214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spAutoFit/>
                              </a:bodyPr>
                              <a:lstStyle/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690 records excluded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</p:txBody>
                          </p:sp>
                          <p:grpSp>
                            <p:nvGrpSpPr>
                              <p:cNvPr id="135" name="Group 134"/>
                              <p:cNvGrpSpPr/>
                              <p:nvPr/>
                            </p:nvGrpSpPr>
                            <p:grpSpPr>
                              <a:xfrm>
                                <a:off x="0" y="619125"/>
                                <a:ext cx="4561577" cy="3192231"/>
                                <a:chOff x="0" y="0"/>
                                <a:chExt cx="4561577" cy="3192231"/>
                              </a:xfrm>
                            </p:grpSpPr>
                            <p:cxnSp>
                              <p:nvCxnSpPr>
                                <p:cNvPr id="136" name="Straight Arrow Connector 135"/>
                                <p:cNvCxnSpPr/>
                                <p:nvPr/>
                              </p:nvCxnSpPr>
                              <p:spPr>
                                <a:xfrm>
                                  <a:off x="1009650" y="0"/>
                                  <a:ext cx="0" cy="694055"/>
                                </a:xfrm>
                                <a:prstGeom prst="straightConnector1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  <a:tailEnd type="triangl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grpSp>
                              <p:nvGrpSpPr>
                                <p:cNvPr id="137" name="Group 136"/>
                                <p:cNvGrpSpPr/>
                                <p:nvPr/>
                              </p:nvGrpSpPr>
                              <p:grpSpPr>
                                <a:xfrm>
                                  <a:off x="0" y="503771"/>
                                  <a:ext cx="4561577" cy="2688460"/>
                                  <a:chOff x="0" y="284696"/>
                                  <a:chExt cx="4561577" cy="2688460"/>
                                </a:xfrm>
                              </p:grpSpPr>
                              <p:sp>
                                <p:nvSpPr>
                                  <p:cNvPr id="138" name="Text Box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79742" y="284696"/>
                                    <a:ext cx="1981835" cy="1186288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spAutoFit/>
                                  </a:bodyPr>
                                  <a:lstStyle/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1 was not an RCT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8 could not retrieved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patients undergoing breast cancer surgery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41 did not administer pregabalin or gabapentin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for pain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139" name="Group 138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502059"/>
                                    <a:ext cx="2569845" cy="2471097"/>
                                    <a:chOff x="0" y="-2766"/>
                                    <a:chExt cx="2569845" cy="2471097"/>
                                  </a:xfrm>
                                </p:grpSpPr>
                                <p:cxnSp>
                                  <p:nvCxnSpPr>
                                    <p:cNvPr id="140" name="Straight Arrow Connector 139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009775" y="390525"/>
                                      <a:ext cx="560070" cy="0"/>
                                    </a:xfrm>
                                    <a:prstGeom prst="straightConnector1">
                                      <a:avLst/>
                                    </a:prstGeom>
                                    <a:ln>
                                      <a:solidFill>
                                        <a:schemeClr val="tx1"/>
                                      </a:solidFill>
                                      <a:tailEnd type="triangle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141" name="Group 14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-2766"/>
                                      <a:ext cx="1981834" cy="2471097"/>
                                      <a:chOff x="0" y="-2766"/>
                                      <a:chExt cx="1981834" cy="2471097"/>
                                    </a:xfrm>
                                  </p:grpSpPr>
                                  <p:sp>
                                    <p:nvSpPr>
                                      <p:cNvPr id="142" name="Text Box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-2766"/>
                                        <a:ext cx="1981834" cy="803334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66 full-text articles assessed for eligibility </a:t>
                                        </a:r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143" name="Group 142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790575"/>
                                        <a:ext cx="1981834" cy="1677756"/>
                                        <a:chOff x="0" y="0"/>
                                        <a:chExt cx="1981834" cy="1677756"/>
                                      </a:xfrm>
                                    </p:grpSpPr>
                                    <p:cxnSp>
                                      <p:nvCxnSpPr>
                                        <p:cNvPr id="144" name="Straight Arrow Connector 143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1009650" y="0"/>
                                          <a:ext cx="0" cy="694055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  <a:tailEnd type="triangle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sp>
                                      <p:nvSpPr>
                                        <p:cNvPr id="145" name="Text Box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0" y="723900"/>
                                          <a:ext cx="1981834" cy="953856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spAutoFit/>
                                        </a:bodyPr>
                                        <a:lstStyle/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12 studies included in the qualitative and quantitative review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0" y="209550"/>
                  <a:ext cx="304800" cy="6829425"/>
                  <a:chOff x="0" y="0"/>
                  <a:chExt cx="304800" cy="6829425"/>
                </a:xfrm>
              </p:grpSpPr>
              <p:grpSp>
                <p:nvGrpSpPr>
                  <p:cNvPr id="106" name="Group 105"/>
                  <p:cNvGrpSpPr/>
                  <p:nvPr/>
                </p:nvGrpSpPr>
                <p:grpSpPr>
                  <a:xfrm>
                    <a:off x="0" y="0"/>
                    <a:ext cx="304800" cy="4991100"/>
                    <a:chOff x="0" y="0"/>
                    <a:chExt cx="304800" cy="4991100"/>
                  </a:xfrm>
                </p:grpSpPr>
                <p:grpSp>
                  <p:nvGrpSpPr>
                    <p:cNvPr id="110" name="Group 109"/>
                    <p:cNvGrpSpPr/>
                    <p:nvPr/>
                  </p:nvGrpSpPr>
                  <p:grpSpPr>
                    <a:xfrm>
                      <a:off x="0" y="0"/>
                      <a:ext cx="304800" cy="3200400"/>
                      <a:chOff x="0" y="0"/>
                      <a:chExt cx="304800" cy="3200400"/>
                    </a:xfrm>
                  </p:grpSpPr>
                  <p:grpSp>
                    <p:nvGrpSpPr>
                      <p:cNvPr id="114" name="Group 113"/>
                      <p:cNvGrpSpPr/>
                      <p:nvPr/>
                    </p:nvGrpSpPr>
                    <p:grpSpPr>
                      <a:xfrm>
                        <a:off x="0" y="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118" name="Rounded Rectangle 117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9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09600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Identification</a:t>
                          </a:r>
                        </a:p>
                      </p:txBody>
                    </p:sp>
                  </p:grpSp>
                  <p:grpSp>
                    <p:nvGrpSpPr>
                      <p:cNvPr id="115" name="Group 114"/>
                      <p:cNvGrpSpPr/>
                      <p:nvPr/>
                    </p:nvGrpSpPr>
                    <p:grpSpPr>
                      <a:xfrm>
                        <a:off x="19050" y="173355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116" name="Rounded Rectangle 115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7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57225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Screening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11" name="Group 110"/>
                    <p:cNvGrpSpPr/>
                    <p:nvPr/>
                  </p:nvGrpSpPr>
                  <p:grpSpPr>
                    <a:xfrm>
                      <a:off x="9525" y="352425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112" name="Rounded Rectangle 111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13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09600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Eligibility</a:t>
                        </a:r>
                      </a:p>
                    </p:txBody>
                  </p:sp>
                </p:grpSp>
              </p:grpSp>
              <p:grpSp>
                <p:nvGrpSpPr>
                  <p:cNvPr id="107" name="Group 106"/>
                  <p:cNvGrpSpPr/>
                  <p:nvPr/>
                </p:nvGrpSpPr>
                <p:grpSpPr>
                  <a:xfrm>
                    <a:off x="19050" y="5362575"/>
                    <a:ext cx="285750" cy="1466850"/>
                    <a:chOff x="0" y="0"/>
                    <a:chExt cx="285750" cy="1466850"/>
                  </a:xfrm>
                </p:grpSpPr>
                <p:sp>
                  <p:nvSpPr>
                    <p:cNvPr id="108" name="Rounded Rectangle 107"/>
                    <p:cNvSpPr/>
                    <p:nvPr/>
                  </p:nvSpPr>
                  <p:spPr>
                    <a:xfrm>
                      <a:off x="0" y="0"/>
                      <a:ext cx="285750" cy="146685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9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-476250" y="628650"/>
                      <a:ext cx="124968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Included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146" name="Group 145"/>
          <p:cNvGrpSpPr/>
          <p:nvPr/>
        </p:nvGrpSpPr>
        <p:grpSpPr>
          <a:xfrm>
            <a:off x="1269945" y="19347062"/>
            <a:ext cx="1955855" cy="1896283"/>
            <a:chOff x="12284396" y="16356505"/>
            <a:chExt cx="7379475" cy="7586074"/>
          </a:xfrm>
        </p:grpSpPr>
        <p:sp>
          <p:nvSpPr>
            <p:cNvPr id="147" name="Rectangle 146"/>
            <p:cNvSpPr/>
            <p:nvPr/>
          </p:nvSpPr>
          <p:spPr>
            <a:xfrm>
              <a:off x="12284396" y="16356505"/>
              <a:ext cx="7379475" cy="75860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/>
            <p:cNvGrpSpPr/>
            <p:nvPr/>
          </p:nvGrpSpPr>
          <p:grpSpPr>
            <a:xfrm>
              <a:off x="12566169" y="16630054"/>
              <a:ext cx="6856730" cy="7038975"/>
              <a:chOff x="11178295" y="12183655"/>
              <a:chExt cx="6856731" cy="7038975"/>
            </a:xfrm>
          </p:grpSpPr>
          <p:sp>
            <p:nvSpPr>
              <p:cNvPr id="149" name="Rectangle 148"/>
              <p:cNvSpPr/>
              <p:nvPr/>
            </p:nvSpPr>
            <p:spPr>
              <a:xfrm>
                <a:off x="11178295" y="12183655"/>
                <a:ext cx="6829056" cy="70389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0" name="Group 149"/>
              <p:cNvGrpSpPr/>
              <p:nvPr/>
            </p:nvGrpSpPr>
            <p:grpSpPr>
              <a:xfrm>
                <a:off x="11178295" y="12183655"/>
                <a:ext cx="6856731" cy="7038975"/>
                <a:chOff x="0" y="0"/>
                <a:chExt cx="6857102" cy="7038975"/>
              </a:xfrm>
            </p:grpSpPr>
            <p:grpSp>
              <p:nvGrpSpPr>
                <p:cNvPr id="151" name="Group 150"/>
                <p:cNvGrpSpPr/>
                <p:nvPr/>
              </p:nvGrpSpPr>
              <p:grpSpPr>
                <a:xfrm>
                  <a:off x="1104900" y="0"/>
                  <a:ext cx="5752202" cy="6782530"/>
                  <a:chOff x="0" y="0"/>
                  <a:chExt cx="5752202" cy="6783156"/>
                </a:xfrm>
              </p:grpSpPr>
              <p:sp>
                <p:nvSpPr>
                  <p:cNvPr id="167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981200" cy="78232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806 records identified through database searching</a:t>
                    </a:r>
                  </a:p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</p:txBody>
              </p:sp>
              <p:sp>
                <p:nvSpPr>
                  <p:cNvPr id="168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6500" y="0"/>
                    <a:ext cx="1981834" cy="61283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>
                        <a:effectLst/>
                        <a:latin typeface="Calibri"/>
                        <a:ea typeface="Calibri"/>
                        <a:cs typeface="Times New Roman"/>
                      </a:rPr>
                      <a:t>19 additional records identified through other sources</a:t>
                    </a:r>
                  </a:p>
                </p:txBody>
              </p:sp>
              <p:grpSp>
                <p:nvGrpSpPr>
                  <p:cNvPr id="169" name="Group 168"/>
                  <p:cNvGrpSpPr/>
                  <p:nvPr/>
                </p:nvGrpSpPr>
                <p:grpSpPr>
                  <a:xfrm>
                    <a:off x="1190625" y="781050"/>
                    <a:ext cx="4561577" cy="6002106"/>
                    <a:chOff x="0" y="0"/>
                    <a:chExt cx="4561577" cy="6002106"/>
                  </a:xfrm>
                </p:grpSpPr>
                <p:cxnSp>
                  <p:nvCxnSpPr>
                    <p:cNvPr id="170" name="Straight Arrow Connector 169"/>
                    <p:cNvCxnSpPr/>
                    <p:nvPr/>
                  </p:nvCxnSpPr>
                  <p:spPr>
                    <a:xfrm>
                      <a:off x="247650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1" name="Straight Arrow Connector 170"/>
                    <p:cNvCxnSpPr/>
                    <p:nvPr/>
                  </p:nvCxnSpPr>
                  <p:spPr>
                    <a:xfrm>
                      <a:off x="1666875" y="0"/>
                      <a:ext cx="0" cy="69405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72" name="Group 171"/>
                    <p:cNvGrpSpPr/>
                    <p:nvPr/>
                  </p:nvGrpSpPr>
                  <p:grpSpPr>
                    <a:xfrm>
                      <a:off x="0" y="704850"/>
                      <a:ext cx="4561577" cy="5297256"/>
                      <a:chOff x="0" y="0"/>
                      <a:chExt cx="4561577" cy="5297256"/>
                    </a:xfrm>
                  </p:grpSpPr>
                  <p:sp>
                    <p:nvSpPr>
                      <p:cNvPr id="173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981200" cy="78232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756 records after duplicates removed</a:t>
                        </a:r>
                      </a:p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 </a:t>
                        </a:r>
                      </a:p>
                    </p:txBody>
                  </p:sp>
                  <p:grpSp>
                    <p:nvGrpSpPr>
                      <p:cNvPr id="174" name="Group 173"/>
                      <p:cNvGrpSpPr/>
                      <p:nvPr/>
                    </p:nvGrpSpPr>
                    <p:grpSpPr>
                      <a:xfrm>
                        <a:off x="0" y="790575"/>
                        <a:ext cx="4561577" cy="4506681"/>
                        <a:chOff x="0" y="0"/>
                        <a:chExt cx="4561577" cy="4506681"/>
                      </a:xfrm>
                    </p:grpSpPr>
                    <p:cxnSp>
                      <p:nvCxnSpPr>
                        <p:cNvPr id="175" name="Straight Arrow Connector 174"/>
                        <p:cNvCxnSpPr/>
                        <p:nvPr/>
                      </p:nvCxnSpPr>
                      <p:spPr>
                        <a:xfrm>
                          <a:off x="1009650" y="0"/>
                          <a:ext cx="0" cy="694055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76" name="Group 175"/>
                        <p:cNvGrpSpPr/>
                        <p:nvPr/>
                      </p:nvGrpSpPr>
                      <p:grpSpPr>
                        <a:xfrm>
                          <a:off x="0" y="695325"/>
                          <a:ext cx="4561577" cy="3811356"/>
                          <a:chOff x="0" y="0"/>
                          <a:chExt cx="4561577" cy="3811356"/>
                        </a:xfrm>
                      </p:grpSpPr>
                      <p:sp>
                        <p:nvSpPr>
                          <p:cNvPr id="177" name="Text Box 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0"/>
                            <a:ext cx="1981200" cy="61214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>
                            <a:spAutoFit/>
                          </a:bodyPr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756 records screened</a:t>
                            </a:r>
                          </a:p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en-CA" sz="1100" dirty="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</p:txBody>
                      </p:sp>
                      <p:grpSp>
                        <p:nvGrpSpPr>
                          <p:cNvPr id="178" name="Group 177"/>
                          <p:cNvGrpSpPr/>
                          <p:nvPr/>
                        </p:nvGrpSpPr>
                        <p:grpSpPr>
                          <a:xfrm>
                            <a:off x="0" y="0"/>
                            <a:ext cx="4561577" cy="3811356"/>
                            <a:chOff x="0" y="0"/>
                            <a:chExt cx="4561577" cy="3811356"/>
                          </a:xfrm>
                        </p:grpSpPr>
                        <p:cxnSp>
                          <p:nvCxnSpPr>
                            <p:cNvPr id="179" name="Straight Arrow Connector 178"/>
                            <p:cNvCxnSpPr/>
                            <p:nvPr/>
                          </p:nvCxnSpPr>
                          <p:spPr>
                            <a:xfrm>
                              <a:off x="1990725" y="304800"/>
                              <a:ext cx="560070" cy="0"/>
                            </a:xfrm>
                            <a:prstGeom prst="straightConnector1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180" name="Group 179"/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4561577" cy="3811356"/>
                              <a:chOff x="0" y="0"/>
                              <a:chExt cx="4561577" cy="3811356"/>
                            </a:xfrm>
                          </p:grpSpPr>
                          <p:sp>
                            <p:nvSpPr>
                              <p:cNvPr id="181" name="Text Box 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52700" y="0"/>
                                <a:ext cx="1981200" cy="61214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rot="0" vert="horz" wrap="square" lIns="91440" tIns="45720" rIns="91440" bIns="45720" anchor="t" anchorCtr="0">
                                <a:spAutoFit/>
                              </a:bodyPr>
                              <a:lstStyle/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690 records excluded</a:t>
                                </a:r>
                              </a:p>
                              <a:p>
                                <a:pPr algn="ctr">
                                  <a:spcAft>
                                    <a:spcPts val="0"/>
                                  </a:spcAft>
                                </a:pPr>
                                <a:r>
                                  <a:rPr lang="en-CA" sz="11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rPr>
                                  <a:t> </a:t>
                                </a:r>
                              </a:p>
                            </p:txBody>
                          </p:sp>
                          <p:grpSp>
                            <p:nvGrpSpPr>
                              <p:cNvPr id="182" name="Group 181"/>
                              <p:cNvGrpSpPr/>
                              <p:nvPr/>
                            </p:nvGrpSpPr>
                            <p:grpSpPr>
                              <a:xfrm>
                                <a:off x="0" y="619125"/>
                                <a:ext cx="4561577" cy="3192231"/>
                                <a:chOff x="0" y="0"/>
                                <a:chExt cx="4561577" cy="3192231"/>
                              </a:xfrm>
                            </p:grpSpPr>
                            <p:cxnSp>
                              <p:nvCxnSpPr>
                                <p:cNvPr id="183" name="Straight Arrow Connector 182"/>
                                <p:cNvCxnSpPr/>
                                <p:nvPr/>
                              </p:nvCxnSpPr>
                              <p:spPr>
                                <a:xfrm>
                                  <a:off x="1009650" y="0"/>
                                  <a:ext cx="0" cy="694055"/>
                                </a:xfrm>
                                <a:prstGeom prst="straightConnector1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  <a:tailEnd type="triangl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grpSp>
                              <p:nvGrpSpPr>
                                <p:cNvPr id="184" name="Group 183"/>
                                <p:cNvGrpSpPr/>
                                <p:nvPr/>
                              </p:nvGrpSpPr>
                              <p:grpSpPr>
                                <a:xfrm>
                                  <a:off x="0" y="503771"/>
                                  <a:ext cx="4561577" cy="2688460"/>
                                  <a:chOff x="0" y="284696"/>
                                  <a:chExt cx="4561577" cy="2688460"/>
                                </a:xfrm>
                              </p:grpSpPr>
                              <p:sp>
                                <p:nvSpPr>
                                  <p:cNvPr id="185" name="Text Box 2"/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79742" y="284696"/>
                                    <a:ext cx="1981835" cy="1186288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rgbClr val="FFFFFF"/>
                                  </a:solidFill>
                                  <a:ln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</p:spPr>
                                <p:txBody>
                                  <a:bodyPr rot="0" vert="horz" wrap="square" lIns="91440" tIns="45720" rIns="91440" bIns="45720" anchor="t" anchorCtr="0">
                                    <a:spAutoFit/>
                                  </a:bodyPr>
                                  <a:lstStyle/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1 was not an RCT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8 could not retrieved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patients undergoing breast cancer surgery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41 did not administer pregabalin or gabapentin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  <a:p>
                                    <a:pPr algn="ctr">
                                      <a:spcAft>
                                        <a:spcPts val="0"/>
                                      </a:spcAft>
                                    </a:pPr>
                                    <a:r>
                                      <a:rPr lang="en-CA" sz="1000" dirty="0">
                                        <a:effectLst/>
                                        <a:latin typeface="Calibri"/>
                                        <a:ea typeface="Calibri"/>
                                        <a:cs typeface="Times New Roman"/>
                                      </a:rPr>
                                      <a:t>2 did not assess for pain</a:t>
                                    </a:r>
                                    <a:endParaRPr lang="en-CA" sz="11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186" name="Group 185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502059"/>
                                    <a:ext cx="2569845" cy="2471097"/>
                                    <a:chOff x="0" y="-2766"/>
                                    <a:chExt cx="2569845" cy="2471097"/>
                                  </a:xfrm>
                                </p:grpSpPr>
                                <p:cxnSp>
                                  <p:nvCxnSpPr>
                                    <p:cNvPr id="187" name="Straight Arrow Connector 186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2009775" y="390525"/>
                                      <a:ext cx="560070" cy="0"/>
                                    </a:xfrm>
                                    <a:prstGeom prst="straightConnector1">
                                      <a:avLst/>
                                    </a:prstGeom>
                                    <a:ln>
                                      <a:solidFill>
                                        <a:schemeClr val="tx1"/>
                                      </a:solidFill>
                                      <a:tailEnd type="triangle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188" name="Group 187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-2766"/>
                                      <a:ext cx="1981834" cy="2471097"/>
                                      <a:chOff x="0" y="-2766"/>
                                      <a:chExt cx="1981834" cy="2471097"/>
                                    </a:xfrm>
                                  </p:grpSpPr>
                                  <p:sp>
                                    <p:nvSpPr>
                                      <p:cNvPr id="189" name="Text Box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-2766"/>
                                        <a:ext cx="1981834" cy="803334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noAutofit/>
                                      </a:bodyPr>
                                      <a:lstStyle/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66 full-text articles assessed for eligibility </a:t>
                                        </a:r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190" name="Group 189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790575"/>
                                        <a:ext cx="1981834" cy="1677756"/>
                                        <a:chOff x="0" y="0"/>
                                        <a:chExt cx="1981834" cy="1677756"/>
                                      </a:xfrm>
                                    </p:grpSpPr>
                                    <p:cxnSp>
                                      <p:nvCxnSpPr>
                                        <p:cNvPr id="191" name="Straight Arrow Connector 190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1009650" y="0"/>
                                          <a:ext cx="0" cy="694055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>
                                          <a:solidFill>
                                            <a:schemeClr val="tx1"/>
                                          </a:solidFill>
                                          <a:tailEnd type="triangle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sp>
                                      <p:nvSpPr>
                                        <p:cNvPr id="192" name="Text Box 2"/>
                                        <p:cNvSpPr txBox="1"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0" y="723900"/>
                                          <a:ext cx="1981834" cy="953856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miter lim="800000"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rot="0" vert="horz" wrap="square" lIns="91440" tIns="45720" rIns="91440" bIns="45720" anchor="t" anchorCtr="0">
                                          <a:spAutoFit/>
                                        </a:bodyPr>
                                        <a:lstStyle/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12 studies included in the qualitative and quantitative review</a:t>
                                          </a:r>
                                        </a:p>
                                        <a:p>
                                          <a:pPr algn="ctr">
                                            <a:spcAft>
                                              <a:spcPts val="0"/>
                                            </a:spcAft>
                                          </a:pPr>
                                          <a:r>
                                            <a:rPr lang="en-CA" sz="1100">
                                              <a:effectLst/>
                                              <a:latin typeface="Calibri"/>
                                              <a:ea typeface="Calibri"/>
                                              <a:cs typeface="Times New Roman"/>
                                            </a:rPr>
                                            <a:t> </a:t>
                                          </a:r>
                                        </a:p>
                                      </p:txBody>
                                    </p: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  <p:grpSp>
              <p:nvGrpSpPr>
                <p:cNvPr id="152" name="Group 151"/>
                <p:cNvGrpSpPr/>
                <p:nvPr/>
              </p:nvGrpSpPr>
              <p:grpSpPr>
                <a:xfrm>
                  <a:off x="0" y="209550"/>
                  <a:ext cx="304800" cy="6829425"/>
                  <a:chOff x="0" y="0"/>
                  <a:chExt cx="304800" cy="6829425"/>
                </a:xfrm>
              </p:grpSpPr>
              <p:grpSp>
                <p:nvGrpSpPr>
                  <p:cNvPr id="153" name="Group 152"/>
                  <p:cNvGrpSpPr/>
                  <p:nvPr/>
                </p:nvGrpSpPr>
                <p:grpSpPr>
                  <a:xfrm>
                    <a:off x="0" y="0"/>
                    <a:ext cx="304800" cy="4991100"/>
                    <a:chOff x="0" y="0"/>
                    <a:chExt cx="304800" cy="4991100"/>
                  </a:xfrm>
                </p:grpSpPr>
                <p:grpSp>
                  <p:nvGrpSpPr>
                    <p:cNvPr id="157" name="Group 156"/>
                    <p:cNvGrpSpPr/>
                    <p:nvPr/>
                  </p:nvGrpSpPr>
                  <p:grpSpPr>
                    <a:xfrm>
                      <a:off x="0" y="0"/>
                      <a:ext cx="304800" cy="3200400"/>
                      <a:chOff x="0" y="0"/>
                      <a:chExt cx="304800" cy="3200400"/>
                    </a:xfrm>
                  </p:grpSpPr>
                  <p:grpSp>
                    <p:nvGrpSpPr>
                      <p:cNvPr id="161" name="Group 160"/>
                      <p:cNvGrpSpPr/>
                      <p:nvPr/>
                    </p:nvGrpSpPr>
                    <p:grpSpPr>
                      <a:xfrm>
                        <a:off x="0" y="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165" name="Rounded Rectangle 164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6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09600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Identification</a:t>
                          </a:r>
                        </a:p>
                      </p:txBody>
                    </p:sp>
                  </p:grpSp>
                  <p:grpSp>
                    <p:nvGrpSpPr>
                      <p:cNvPr id="162" name="Group 161"/>
                      <p:cNvGrpSpPr/>
                      <p:nvPr/>
                    </p:nvGrpSpPr>
                    <p:grpSpPr>
                      <a:xfrm>
                        <a:off x="19050" y="1733550"/>
                        <a:ext cx="285750" cy="1466850"/>
                        <a:chOff x="0" y="0"/>
                        <a:chExt cx="285750" cy="1466850"/>
                      </a:xfrm>
                    </p:grpSpPr>
                    <p:sp>
                      <p:nvSpPr>
                        <p:cNvPr id="163" name="Rounded Rectangle 162"/>
                        <p:cNvSpPr/>
                        <p:nvPr/>
                      </p:nvSpPr>
                      <p:spPr>
                        <a:xfrm>
                          <a:off x="0" y="0"/>
                          <a:ext cx="285750" cy="146685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 rot="16200000">
                          <a:off x="-476250" y="657225"/>
                          <a:ext cx="1249680" cy="2590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Screening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58" name="Group 157"/>
                    <p:cNvGrpSpPr/>
                    <p:nvPr/>
                  </p:nvGrpSpPr>
                  <p:grpSpPr>
                    <a:xfrm>
                      <a:off x="9525" y="352425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159" name="Rounded Rectangle 158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0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09600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Eligibility</a:t>
                        </a:r>
                      </a:p>
                    </p:txBody>
                  </p:sp>
                </p:grpSp>
              </p:grpSp>
              <p:grpSp>
                <p:nvGrpSpPr>
                  <p:cNvPr id="154" name="Group 153"/>
                  <p:cNvGrpSpPr/>
                  <p:nvPr/>
                </p:nvGrpSpPr>
                <p:grpSpPr>
                  <a:xfrm>
                    <a:off x="19050" y="5362575"/>
                    <a:ext cx="285750" cy="1466850"/>
                    <a:chOff x="0" y="0"/>
                    <a:chExt cx="285750" cy="1466850"/>
                  </a:xfrm>
                </p:grpSpPr>
                <p:sp>
                  <p:nvSpPr>
                    <p:cNvPr id="155" name="Rounded Rectangle 154"/>
                    <p:cNvSpPr/>
                    <p:nvPr/>
                  </p:nvSpPr>
                  <p:spPr>
                    <a:xfrm>
                      <a:off x="0" y="0"/>
                      <a:ext cx="285750" cy="146685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56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-476250" y="628650"/>
                      <a:ext cx="124968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Included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195" name="Group 194"/>
          <p:cNvGrpSpPr/>
          <p:nvPr/>
        </p:nvGrpSpPr>
        <p:grpSpPr>
          <a:xfrm>
            <a:off x="742381" y="749717"/>
            <a:ext cx="7714186" cy="6058145"/>
            <a:chOff x="11178295" y="12183655"/>
            <a:chExt cx="6829056" cy="7038975"/>
          </a:xfrm>
        </p:grpSpPr>
        <p:sp>
          <p:nvSpPr>
            <p:cNvPr id="196" name="Rectangle 195"/>
            <p:cNvSpPr/>
            <p:nvPr/>
          </p:nvSpPr>
          <p:spPr>
            <a:xfrm>
              <a:off x="11178295" y="12183655"/>
              <a:ext cx="6829056" cy="703897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11178295" y="12183655"/>
              <a:ext cx="6786936" cy="7038975"/>
              <a:chOff x="0" y="0"/>
              <a:chExt cx="6787303" cy="7038975"/>
            </a:xfrm>
          </p:grpSpPr>
          <p:grpSp>
            <p:nvGrpSpPr>
              <p:cNvPr id="198" name="Group 197"/>
              <p:cNvGrpSpPr/>
              <p:nvPr/>
            </p:nvGrpSpPr>
            <p:grpSpPr>
              <a:xfrm>
                <a:off x="1104900" y="0"/>
                <a:ext cx="5682403" cy="6782530"/>
                <a:chOff x="0" y="0"/>
                <a:chExt cx="5682403" cy="6783156"/>
              </a:xfrm>
            </p:grpSpPr>
            <p:sp>
              <p:nvSpPr>
                <p:cNvPr id="214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981200" cy="7823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CA" sz="1100" kern="1200">
                      <a:effectLst/>
                      <a:latin typeface="Calibri"/>
                      <a:ea typeface="Calibri"/>
                      <a:cs typeface="Times New Roman"/>
                    </a:rPr>
                    <a:t> </a:t>
                  </a:r>
                </a:p>
                <a:p>
                  <a:pPr algn="ctr">
                    <a:spcAft>
                      <a:spcPts val="0"/>
                    </a:spcAft>
                  </a:pPr>
                  <a:r>
                    <a:rPr lang="en-CA" sz="1100" kern="1200">
                      <a:effectLst/>
                      <a:latin typeface="Calibri"/>
                      <a:ea typeface="Calibri"/>
                      <a:cs typeface="Times New Roman"/>
                    </a:rPr>
                    <a:t>806 records identified through database searching</a:t>
                  </a:r>
                </a:p>
                <a:p>
                  <a:pPr>
                    <a:spcAft>
                      <a:spcPts val="0"/>
                    </a:spcAft>
                  </a:pPr>
                  <a:r>
                    <a:rPr lang="en-CA" sz="1100" kern="1200">
                      <a:effectLst/>
                      <a:latin typeface="Calibri"/>
                      <a:ea typeface="Calibri"/>
                      <a:cs typeface="Times New Roman"/>
                    </a:rPr>
                    <a:t> </a:t>
                  </a:r>
                </a:p>
              </p:txBody>
            </p:sp>
            <p:sp>
              <p:nvSpPr>
                <p:cNvPr id="215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2476500" y="47985"/>
                  <a:ext cx="1999328" cy="6973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CA" sz="1100" kern="1200" dirty="0">
                      <a:effectLst/>
                      <a:latin typeface="Calibri"/>
                      <a:ea typeface="Calibri"/>
                      <a:cs typeface="Times New Roman"/>
                    </a:rPr>
                    <a:t> </a:t>
                  </a:r>
                </a:p>
                <a:p>
                  <a:pPr algn="ctr">
                    <a:spcAft>
                      <a:spcPts val="0"/>
                    </a:spcAft>
                  </a:pPr>
                  <a:r>
                    <a:rPr lang="en-CA" sz="1100" kern="1200" dirty="0">
                      <a:effectLst/>
                      <a:latin typeface="Calibri"/>
                      <a:ea typeface="Calibri"/>
                      <a:cs typeface="Times New Roman"/>
                    </a:rPr>
                    <a:t>19 additional records identified through other sources</a:t>
                  </a:r>
                </a:p>
              </p:txBody>
            </p:sp>
            <p:grpSp>
              <p:nvGrpSpPr>
                <p:cNvPr id="216" name="Group 215"/>
                <p:cNvGrpSpPr/>
                <p:nvPr/>
              </p:nvGrpSpPr>
              <p:grpSpPr>
                <a:xfrm>
                  <a:off x="1190625" y="781050"/>
                  <a:ext cx="4491778" cy="6002106"/>
                  <a:chOff x="0" y="0"/>
                  <a:chExt cx="4491778" cy="6002106"/>
                </a:xfrm>
              </p:grpSpPr>
              <p:cxnSp>
                <p:nvCxnSpPr>
                  <p:cNvPr id="217" name="Straight Arrow Connector 216"/>
                  <p:cNvCxnSpPr/>
                  <p:nvPr/>
                </p:nvCxnSpPr>
                <p:spPr>
                  <a:xfrm>
                    <a:off x="247650" y="0"/>
                    <a:ext cx="0" cy="69405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Straight Arrow Connector 217"/>
                  <p:cNvCxnSpPr/>
                  <p:nvPr/>
                </p:nvCxnSpPr>
                <p:spPr>
                  <a:xfrm>
                    <a:off x="1666875" y="0"/>
                    <a:ext cx="0" cy="694055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19" name="Group 218"/>
                  <p:cNvGrpSpPr/>
                  <p:nvPr/>
                </p:nvGrpSpPr>
                <p:grpSpPr>
                  <a:xfrm>
                    <a:off x="0" y="704850"/>
                    <a:ext cx="4491778" cy="5297256"/>
                    <a:chOff x="0" y="0"/>
                    <a:chExt cx="4491778" cy="5297256"/>
                  </a:xfrm>
                </p:grpSpPr>
                <p:sp>
                  <p:nvSpPr>
                    <p:cNvPr id="220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981200" cy="78232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sp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 kern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 kern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756 records after duplicates removed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 kern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p:txBody>
                </p:sp>
                <p:grpSp>
                  <p:nvGrpSpPr>
                    <p:cNvPr id="221" name="Group 220"/>
                    <p:cNvGrpSpPr/>
                    <p:nvPr/>
                  </p:nvGrpSpPr>
                  <p:grpSpPr>
                    <a:xfrm>
                      <a:off x="0" y="790575"/>
                      <a:ext cx="4491778" cy="4506681"/>
                      <a:chOff x="0" y="0"/>
                      <a:chExt cx="4491778" cy="4506681"/>
                    </a:xfrm>
                  </p:grpSpPr>
                  <p:cxnSp>
                    <p:nvCxnSpPr>
                      <p:cNvPr id="222" name="Straight Arrow Connector 221"/>
                      <p:cNvCxnSpPr/>
                      <p:nvPr/>
                    </p:nvCxnSpPr>
                    <p:spPr>
                      <a:xfrm>
                        <a:off x="1009650" y="0"/>
                        <a:ext cx="0" cy="694055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23" name="Group 222"/>
                      <p:cNvGrpSpPr/>
                      <p:nvPr/>
                    </p:nvGrpSpPr>
                    <p:grpSpPr>
                      <a:xfrm>
                        <a:off x="0" y="695325"/>
                        <a:ext cx="4491778" cy="3811356"/>
                        <a:chOff x="0" y="0"/>
                        <a:chExt cx="4491778" cy="3811356"/>
                      </a:xfrm>
                    </p:grpSpPr>
                    <p:sp>
                      <p:nvSpPr>
                        <p:cNvPr id="224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981200" cy="6121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sp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 kern="12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 kern="12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756 records screened</a:t>
                          </a: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CA" sz="1100" kern="12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</p:txBody>
                    </p:sp>
                    <p:grpSp>
                      <p:nvGrpSpPr>
                        <p:cNvPr id="225" name="Group 224"/>
                        <p:cNvGrpSpPr/>
                        <p:nvPr/>
                      </p:nvGrpSpPr>
                      <p:grpSpPr>
                        <a:xfrm>
                          <a:off x="0" y="0"/>
                          <a:ext cx="4491778" cy="3811356"/>
                          <a:chOff x="0" y="0"/>
                          <a:chExt cx="4491778" cy="3811356"/>
                        </a:xfrm>
                      </p:grpSpPr>
                      <p:cxnSp>
                        <p:nvCxnSpPr>
                          <p:cNvPr id="226" name="Straight Arrow Connector 225"/>
                          <p:cNvCxnSpPr/>
                          <p:nvPr/>
                        </p:nvCxnSpPr>
                        <p:spPr>
                          <a:xfrm>
                            <a:off x="1990725" y="304800"/>
                            <a:ext cx="560070" cy="0"/>
                          </a:xfrm>
                          <a:prstGeom prst="straightConnector1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227" name="Group 226"/>
                          <p:cNvGrpSpPr/>
                          <p:nvPr/>
                        </p:nvGrpSpPr>
                        <p:grpSpPr>
                          <a:xfrm>
                            <a:off x="0" y="0"/>
                            <a:ext cx="4491778" cy="3811356"/>
                            <a:chOff x="0" y="0"/>
                            <a:chExt cx="4491778" cy="3811356"/>
                          </a:xfrm>
                        </p:grpSpPr>
                        <p:sp>
                          <p:nvSpPr>
                            <p:cNvPr id="228" name="Text Box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52700" y="0"/>
                              <a:ext cx="1920797" cy="697396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spAutoFit/>
                            </a:bodyPr>
                            <a:lstStyle/>
                            <a:p>
                              <a:pPr algn="ctr">
                                <a:spcAft>
                                  <a:spcPts val="0"/>
                                </a:spcAft>
                              </a:pPr>
                              <a:r>
                                <a:rPr lang="en-CA" sz="1100" kern="1200" dirty="0">
                                  <a:effectLst/>
                                  <a:latin typeface="Calibri"/>
                                  <a:ea typeface="Calibri"/>
                                  <a:cs typeface="Times New Roman"/>
                                </a:rPr>
                                <a:t> </a:t>
                              </a:r>
                            </a:p>
                            <a:p>
                              <a:pPr algn="ctr">
                                <a:spcAft>
                                  <a:spcPts val="0"/>
                                </a:spcAft>
                              </a:pPr>
                              <a:r>
                                <a:rPr lang="en-CA" sz="1100" kern="1200" dirty="0">
                                  <a:effectLst/>
                                  <a:latin typeface="Calibri"/>
                                  <a:ea typeface="Calibri"/>
                                  <a:cs typeface="Times New Roman"/>
                                </a:rPr>
                                <a:t>690 records excluded</a:t>
                              </a:r>
                            </a:p>
                            <a:p>
                              <a:pPr algn="ctr">
                                <a:spcAft>
                                  <a:spcPts val="0"/>
                                </a:spcAft>
                              </a:pPr>
                              <a:r>
                                <a:rPr lang="en-CA" sz="1100" kern="1200" dirty="0">
                                  <a:effectLst/>
                                  <a:latin typeface="Calibri"/>
                                  <a:ea typeface="Calibri"/>
                                  <a:cs typeface="Times New Roman"/>
                                </a:rPr>
                                <a:t> </a:t>
                              </a:r>
                            </a:p>
                          </p:txBody>
                        </p:sp>
                        <p:grpSp>
                          <p:nvGrpSpPr>
                            <p:cNvPr id="229" name="Group 228"/>
                            <p:cNvGrpSpPr/>
                            <p:nvPr/>
                          </p:nvGrpSpPr>
                          <p:grpSpPr>
                            <a:xfrm>
                              <a:off x="0" y="619125"/>
                              <a:ext cx="4491778" cy="3192231"/>
                              <a:chOff x="0" y="0"/>
                              <a:chExt cx="4491778" cy="3192231"/>
                            </a:xfrm>
                          </p:grpSpPr>
                          <p:cxnSp>
                            <p:nvCxnSpPr>
                              <p:cNvPr id="230" name="Straight Arrow Connector 229"/>
                              <p:cNvCxnSpPr/>
                              <p:nvPr/>
                            </p:nvCxnSpPr>
                            <p:spPr>
                              <a:xfrm>
                                <a:off x="1009650" y="0"/>
                                <a:ext cx="0" cy="694055"/>
                              </a:xfrm>
                              <a:prstGeom prst="straightConnector1">
                                <a:avLst/>
                              </a:prstGeom>
                              <a:ln>
                                <a:solidFill>
                                  <a:schemeClr val="tx1"/>
                                </a:solidFill>
                                <a:tailEnd type="triangle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grpSp>
                            <p:nvGrpSpPr>
                              <p:cNvPr id="231" name="Group 230"/>
                              <p:cNvGrpSpPr/>
                              <p:nvPr/>
                            </p:nvGrpSpPr>
                            <p:grpSpPr>
                              <a:xfrm>
                                <a:off x="0" y="503771"/>
                                <a:ext cx="4491778" cy="2688460"/>
                                <a:chOff x="0" y="284696"/>
                                <a:chExt cx="4491778" cy="2688460"/>
                              </a:xfrm>
                            </p:grpSpPr>
                            <p:sp>
                              <p:nvSpPr>
                                <p:cNvPr id="232" name="Text Box 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79742" y="284696"/>
                                  <a:ext cx="1912036" cy="1370954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rot="0" vert="horz" wrap="square" lIns="91440" tIns="45720" rIns="91440" bIns="45720" anchor="t" anchorCtr="0">
                                  <a:spAutoFit/>
                                </a:bodyPr>
                                <a:lstStyle/>
                                <a:p>
                                  <a:pPr algn="ctr">
                                    <a:spcAft>
                                      <a:spcPts val="0"/>
                                    </a:spcAft>
                                  </a:pPr>
                                  <a:r>
                                    <a:rPr lang="en-CA" sz="1000" kern="12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1 was not an RCT</a:t>
                                  </a:r>
                                  <a:endParaRPr lang="en-CA" sz="1100" kern="12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  <a:p>
                                  <a:pPr algn="ctr">
                                    <a:spcAft>
                                      <a:spcPts val="0"/>
                                    </a:spcAft>
                                  </a:pPr>
                                  <a:r>
                                    <a:rPr lang="en-CA" sz="1000" kern="12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8 could not retrieved</a:t>
                                  </a:r>
                                  <a:endParaRPr lang="en-CA" sz="1100" kern="12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  <a:p>
                                  <a:pPr algn="ctr">
                                    <a:spcAft>
                                      <a:spcPts val="0"/>
                                    </a:spcAft>
                                  </a:pPr>
                                  <a:r>
                                    <a:rPr lang="en-CA" sz="1000" kern="12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2 did not assess patients undergoing breast cancer surgery</a:t>
                                  </a:r>
                                  <a:endParaRPr lang="en-CA" sz="1100" kern="12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  <a:p>
                                  <a:pPr algn="ctr">
                                    <a:spcAft>
                                      <a:spcPts val="0"/>
                                    </a:spcAft>
                                  </a:pPr>
                                  <a:r>
                                    <a:rPr lang="en-CA" sz="1000" kern="12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41 did not administer pregabalin or gabapentin</a:t>
                                  </a:r>
                                  <a:endParaRPr lang="en-CA" sz="1100" kern="12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  <a:p>
                                  <a:pPr algn="ctr">
                                    <a:spcAft>
                                      <a:spcPts val="0"/>
                                    </a:spcAft>
                                  </a:pPr>
                                  <a:r>
                                    <a:rPr lang="en-CA" sz="1000" kern="1200" dirty="0">
                                      <a:effectLst/>
                                      <a:latin typeface="Calibri"/>
                                      <a:ea typeface="Calibri"/>
                                      <a:cs typeface="Times New Roman"/>
                                    </a:rPr>
                                    <a:t>2 did not assess for pain</a:t>
                                  </a:r>
                                  <a:endParaRPr lang="en-CA" sz="1100" kern="1200" dirty="0">
                                    <a:effectLst/>
                                    <a:latin typeface="Calibri"/>
                                    <a:ea typeface="Calibri"/>
                                    <a:cs typeface="Times New Roman"/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233" name="Group 232"/>
                                <p:cNvGrpSpPr/>
                                <p:nvPr/>
                              </p:nvGrpSpPr>
                              <p:grpSpPr>
                                <a:xfrm>
                                  <a:off x="0" y="502059"/>
                                  <a:ext cx="2569845" cy="2471097"/>
                                  <a:chOff x="0" y="-2766"/>
                                  <a:chExt cx="2569845" cy="2471097"/>
                                </a:xfrm>
                              </p:grpSpPr>
                              <p:cxnSp>
                                <p:nvCxnSpPr>
                                  <p:cNvPr id="234" name="Straight Arrow Connector 233"/>
                                  <p:cNvCxnSpPr/>
                                  <p:nvPr/>
                                </p:nvCxnSpPr>
                                <p:spPr>
                                  <a:xfrm>
                                    <a:off x="2009775" y="390525"/>
                                    <a:ext cx="560070" cy="0"/>
                                  </a:xfrm>
                                  <a:prstGeom prst="straightConnector1">
                                    <a:avLst/>
                                  </a:prstGeom>
                                  <a:ln>
                                    <a:solidFill>
                                      <a:schemeClr val="tx1"/>
                                    </a:solidFill>
                                    <a:tailEnd type="triangle"/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grpSp>
                                <p:nvGrpSpPr>
                                  <p:cNvPr id="235" name="Group 234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-2766"/>
                                    <a:ext cx="1981834" cy="2471097"/>
                                    <a:chOff x="0" y="-2766"/>
                                    <a:chExt cx="1981834" cy="2471097"/>
                                  </a:xfrm>
                                </p:grpSpPr>
                                <p:sp>
                                  <p:nvSpPr>
                                    <p:cNvPr id="236" name="Text Box 2"/>
                                    <p:cNvSpPr txBox="1"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0" y="-2766"/>
                                      <a:ext cx="1981834" cy="803334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rgbClr val="FFFFFF"/>
                                    </a:solidFill>
                                    <a:ln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rot="0" vert="horz" wrap="square" lIns="91440" tIns="45720" rIns="91440" bIns="45720" anchor="t" anchorCtr="0">
                                      <a:noAutofit/>
                                    </a:bodyPr>
                                    <a:lstStyle/>
                                    <a:p>
                                      <a:pPr algn="ctr">
                                        <a:spcAft>
                                          <a:spcPts val="0"/>
                                        </a:spcAft>
                                      </a:pPr>
                                      <a:r>
                                        <a:rPr lang="en-CA" sz="1100" kern="1200">
                                          <a:effectLst/>
                                          <a:latin typeface="Calibri"/>
                                          <a:ea typeface="Calibri"/>
                                          <a:cs typeface="Times New Roman"/>
                                        </a:rPr>
                                        <a:t> </a:t>
                                      </a:r>
                                    </a:p>
                                    <a:p>
                                      <a:pPr algn="ctr">
                                        <a:spcAft>
                                          <a:spcPts val="0"/>
                                        </a:spcAft>
                                      </a:pPr>
                                      <a:r>
                                        <a:rPr lang="en-CA" sz="1100" kern="1200">
                                          <a:effectLst/>
                                          <a:latin typeface="Calibri"/>
                                          <a:ea typeface="Calibri"/>
                                          <a:cs typeface="Times New Roman"/>
                                        </a:rPr>
                                        <a:t>66 full-text articles assessed for eligibility </a:t>
                                      </a:r>
                                    </a:p>
                                  </p:txBody>
                                </p:sp>
                                <p:grpSp>
                                  <p:nvGrpSpPr>
                                    <p:cNvPr id="237" name="Group 236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790575"/>
                                      <a:ext cx="1981834" cy="1677756"/>
                                      <a:chOff x="0" y="0"/>
                                      <a:chExt cx="1981834" cy="1677756"/>
                                    </a:xfrm>
                                  </p:grpSpPr>
                                  <p:cxnSp>
                                    <p:nvCxnSpPr>
                                      <p:cNvPr id="238" name="Straight Arrow Connector 237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1009650" y="0"/>
                                        <a:ext cx="0" cy="694055"/>
                                      </a:xfrm>
                                      <a:prstGeom prst="straightConnector1">
                                        <a:avLst/>
                                      </a:prstGeom>
                                      <a:ln>
                                        <a:solidFill>
                                          <a:schemeClr val="tx1"/>
                                        </a:solidFill>
                                        <a:tailEnd type="triangle"/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</p:cxnSp>
                                  <p:sp>
                                    <p:nvSpPr>
                                      <p:cNvPr id="239" name="Text Box 2"/>
                                      <p:cNvSpPr txBox="1">
                                        <a:spLocks noChangeArrowheads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0" y="723900"/>
                                        <a:ext cx="1981834" cy="953856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rgbClr val="FFFFF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rot="0" vert="horz" wrap="square" lIns="91440" tIns="45720" rIns="91440" bIns="45720" anchor="t" anchorCtr="0">
                                        <a:spAutoFit/>
                                      </a:bodyPr>
                                      <a:lstStyle/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 kern="12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 kern="12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12 studies included in the qualitative and quantitative review</a:t>
                                        </a:r>
                                      </a:p>
                                      <a:p>
                                        <a:pPr algn="ctr">
                                          <a:spcAft>
                                            <a:spcPts val="0"/>
                                          </a:spcAft>
                                        </a:pPr>
                                        <a:r>
                                          <a:rPr lang="en-CA" sz="1100" kern="1200">
                                            <a:effectLst/>
                                            <a:latin typeface="Calibri"/>
                                            <a:ea typeface="Calibri"/>
                                            <a:cs typeface="Times New Roman"/>
                                          </a:rPr>
                                          <a:t> </a:t>
                                        </a:r>
                                      </a:p>
                                    </p:txBody>
                                  </p: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  <p:grpSp>
            <p:nvGrpSpPr>
              <p:cNvPr id="199" name="Group 198"/>
              <p:cNvGrpSpPr/>
              <p:nvPr/>
            </p:nvGrpSpPr>
            <p:grpSpPr>
              <a:xfrm>
                <a:off x="0" y="209550"/>
                <a:ext cx="304800" cy="6829425"/>
                <a:chOff x="0" y="0"/>
                <a:chExt cx="304800" cy="6829425"/>
              </a:xfrm>
            </p:grpSpPr>
            <p:grpSp>
              <p:nvGrpSpPr>
                <p:cNvPr id="200" name="Group 199"/>
                <p:cNvGrpSpPr/>
                <p:nvPr/>
              </p:nvGrpSpPr>
              <p:grpSpPr>
                <a:xfrm>
                  <a:off x="0" y="0"/>
                  <a:ext cx="304800" cy="4991100"/>
                  <a:chOff x="0" y="0"/>
                  <a:chExt cx="304800" cy="4991100"/>
                </a:xfrm>
              </p:grpSpPr>
              <p:grpSp>
                <p:nvGrpSpPr>
                  <p:cNvPr id="204" name="Group 203"/>
                  <p:cNvGrpSpPr/>
                  <p:nvPr/>
                </p:nvGrpSpPr>
                <p:grpSpPr>
                  <a:xfrm>
                    <a:off x="0" y="0"/>
                    <a:ext cx="304800" cy="3200400"/>
                    <a:chOff x="0" y="0"/>
                    <a:chExt cx="304800" cy="3200400"/>
                  </a:xfrm>
                </p:grpSpPr>
                <p:grpSp>
                  <p:nvGrpSpPr>
                    <p:cNvPr id="208" name="Group 207"/>
                    <p:cNvGrpSpPr/>
                    <p:nvPr/>
                  </p:nvGrpSpPr>
                  <p:grpSpPr>
                    <a:xfrm>
                      <a:off x="0" y="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212" name="Rounded Rectangle 211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 kern="1200"/>
                      </a:p>
                    </p:txBody>
                  </p:sp>
                  <p:sp>
                    <p:nvSpPr>
                      <p:cNvPr id="213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09600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 kern="12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Identification</a:t>
                        </a:r>
                      </a:p>
                    </p:txBody>
                  </p:sp>
                </p:grpSp>
                <p:grpSp>
                  <p:nvGrpSpPr>
                    <p:cNvPr id="209" name="Group 208"/>
                    <p:cNvGrpSpPr/>
                    <p:nvPr/>
                  </p:nvGrpSpPr>
                  <p:grpSpPr>
                    <a:xfrm>
                      <a:off x="19050" y="1733550"/>
                      <a:ext cx="285750" cy="1466850"/>
                      <a:chOff x="0" y="0"/>
                      <a:chExt cx="285750" cy="1466850"/>
                    </a:xfrm>
                  </p:grpSpPr>
                  <p:sp>
                    <p:nvSpPr>
                      <p:cNvPr id="210" name="Rounded Rectangle 209"/>
                      <p:cNvSpPr/>
                      <p:nvPr/>
                    </p:nvSpPr>
                    <p:spPr>
                      <a:xfrm>
                        <a:off x="0" y="0"/>
                        <a:ext cx="285750" cy="1466850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>
                          <a:defRPr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 kern="1200"/>
                      </a:p>
                    </p:txBody>
                  </p:sp>
                  <p:sp>
                    <p:nvSpPr>
                      <p:cNvPr id="211" name="Text Box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 rot="16200000">
                        <a:off x="-476250" y="657225"/>
                        <a:ext cx="1249680" cy="2590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en-CA" sz="1100" kern="1200">
                            <a:effectLst/>
                            <a:latin typeface="Calibri"/>
                            <a:ea typeface="Calibri"/>
                            <a:cs typeface="Times New Roman"/>
                          </a:rPr>
                          <a:t>Screening</a:t>
                        </a:r>
                      </a:p>
                    </p:txBody>
                  </p:sp>
                </p:grpSp>
              </p:grpSp>
              <p:grpSp>
                <p:nvGrpSpPr>
                  <p:cNvPr id="205" name="Group 204"/>
                  <p:cNvGrpSpPr/>
                  <p:nvPr/>
                </p:nvGrpSpPr>
                <p:grpSpPr>
                  <a:xfrm>
                    <a:off x="9525" y="3524250"/>
                    <a:ext cx="285750" cy="1466850"/>
                    <a:chOff x="0" y="0"/>
                    <a:chExt cx="285750" cy="1466850"/>
                  </a:xfrm>
                </p:grpSpPr>
                <p:sp>
                  <p:nvSpPr>
                    <p:cNvPr id="206" name="Rounded Rectangle 205"/>
                    <p:cNvSpPr/>
                    <p:nvPr/>
                  </p:nvSpPr>
                  <p:spPr>
                    <a:xfrm>
                      <a:off x="0" y="0"/>
                      <a:ext cx="285750" cy="146685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>
                        <a:defRPr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kern="1200"/>
                    </a:p>
                  </p:txBody>
                </p:sp>
                <p:sp>
                  <p:nvSpPr>
                    <p:cNvPr id="207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-476250" y="609600"/>
                      <a:ext cx="1249680" cy="259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 kern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Eligibility</a:t>
                      </a:r>
                    </a:p>
                  </p:txBody>
                </p:sp>
              </p:grp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19050" y="5362575"/>
                  <a:ext cx="285750" cy="1466850"/>
                  <a:chOff x="0" y="0"/>
                  <a:chExt cx="285750" cy="1466850"/>
                </a:xfrm>
              </p:grpSpPr>
              <p:sp>
                <p:nvSpPr>
                  <p:cNvPr id="202" name="Rounded Rectangle 201"/>
                  <p:cNvSpPr/>
                  <p:nvPr/>
                </p:nvSpPr>
                <p:spPr>
                  <a:xfrm>
                    <a:off x="0" y="0"/>
                    <a:ext cx="285750" cy="1466850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kern="1200"/>
                  </a:p>
                </p:txBody>
              </p:sp>
              <p:sp>
                <p:nvSpPr>
                  <p:cNvPr id="203" name="Text Box 2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-476250" y="628650"/>
                    <a:ext cx="1249680" cy="2590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CA" sz="1100" kern="1200">
                        <a:effectLst/>
                        <a:latin typeface="Calibri"/>
                        <a:ea typeface="Calibri"/>
                        <a:cs typeface="Times New Roman"/>
                      </a:rPr>
                      <a:t>Included</a:t>
                    </a:r>
                  </a:p>
                </p:txBody>
              </p:sp>
            </p:grpSp>
          </p:grpSp>
        </p:grpSp>
      </p:grpSp>
      <p:sp>
        <p:nvSpPr>
          <p:cNvPr id="240" name="Title 1"/>
          <p:cNvSpPr>
            <a:spLocks noGrp="1"/>
          </p:cNvSpPr>
          <p:nvPr>
            <p:ph type="title"/>
          </p:nvPr>
        </p:nvSpPr>
        <p:spPr>
          <a:xfrm>
            <a:off x="469685" y="-252804"/>
            <a:ext cx="7886700" cy="1325563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Methods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41"/>
            <a:ext cx="7886700" cy="1325563"/>
          </a:xfrm>
        </p:spPr>
        <p:txBody>
          <a:bodyPr/>
          <a:lstStyle/>
          <a:p>
            <a:r>
              <a:rPr lang="en-US" b="1" dirty="0" smtClean="0"/>
              <a:t>Results: Gabapentin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81" y="1331403"/>
            <a:ext cx="3940781" cy="2517721"/>
          </a:xfrm>
        </p:spPr>
      </p:pic>
      <p:sp>
        <p:nvSpPr>
          <p:cNvPr id="9" name="TextBox 8"/>
          <p:cNvSpPr txBox="1"/>
          <p:nvPr/>
        </p:nvSpPr>
        <p:spPr>
          <a:xfrm>
            <a:off x="4735381" y="918275"/>
            <a:ext cx="3944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24 Hour Pain Scores</a:t>
            </a:r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2" y="4227806"/>
            <a:ext cx="3956521" cy="252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2025" y="3821898"/>
            <a:ext cx="3969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24 Hour Opioid Consumption</a:t>
            </a:r>
          </a:p>
        </p:txBody>
      </p:sp>
      <p:pic>
        <p:nvPicPr>
          <p:cNvPr id="13" name="Picture 1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82" y="1328603"/>
            <a:ext cx="3946987" cy="252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0480" y="918275"/>
            <a:ext cx="3944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Pain Score in Recovery Room</a:t>
            </a:r>
          </a:p>
        </p:txBody>
      </p:sp>
      <p:pic>
        <p:nvPicPr>
          <p:cNvPr id="15" name="Picture 14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81" y="4228773"/>
            <a:ext cx="3959567" cy="251806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38393" y="3809706"/>
            <a:ext cx="3956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Vomiting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6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278"/>
            <a:ext cx="7886700" cy="1325563"/>
          </a:xfrm>
        </p:spPr>
        <p:txBody>
          <a:bodyPr/>
          <a:lstStyle/>
          <a:p>
            <a:r>
              <a:rPr lang="en-US" b="1" dirty="0" smtClean="0"/>
              <a:t>Results: Pregabalin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03" y="1337695"/>
            <a:ext cx="3956521" cy="2520000"/>
          </a:xfrm>
        </p:spPr>
      </p:pic>
      <p:sp>
        <p:nvSpPr>
          <p:cNvPr id="5" name="TextBox 4"/>
          <p:cNvSpPr txBox="1"/>
          <p:nvPr/>
        </p:nvSpPr>
        <p:spPr>
          <a:xfrm>
            <a:off x="4836097" y="973094"/>
            <a:ext cx="394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24 Hour Pain Score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1" y="1343390"/>
            <a:ext cx="3959573" cy="25180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8494" y="982996"/>
            <a:ext cx="394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 Opioid Consumption in Recovery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9887" y="3811717"/>
            <a:ext cx="3956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Chronic Pain at 3 Months</a:t>
            </a:r>
          </a:p>
        </p:txBody>
      </p:sp>
      <p:pic>
        <p:nvPicPr>
          <p:cNvPr id="10" name="Picture 9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16" y="4181048"/>
            <a:ext cx="3953060" cy="25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0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Limited sample size</a:t>
            </a:r>
          </a:p>
          <a:p>
            <a:r>
              <a:rPr lang="en-US" sz="3200" dirty="0" smtClean="0"/>
              <a:t>Heterogeneity of studies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534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Preoperative administration of Gabapentin or Pregabalin appears to reduce postoperative opioid consumption and acute pain </a:t>
            </a:r>
          </a:p>
          <a:p>
            <a:r>
              <a:rPr lang="en-US" sz="3200" dirty="0" smtClean="0"/>
              <a:t>Pregabalin may reduced chronic post-mastectomy pain</a:t>
            </a:r>
          </a:p>
          <a:p>
            <a:r>
              <a:rPr lang="en-US" sz="3200" dirty="0" smtClean="0"/>
              <a:t>Data limited by a paucity of studies and small sample sizes - larger RCTs are required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784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422</Words>
  <Application>Microsoft Macintosh PowerPoint</Application>
  <PresentationFormat>On-screen Show (4:3)</PresentationFormat>
  <Paragraphs>177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Times New Roman</vt:lpstr>
      <vt:lpstr>Arial</vt:lpstr>
      <vt:lpstr>Office Theme</vt:lpstr>
      <vt:lpstr>Preoperative pregabalin or gabapentin for acute and chronic pain among patients undergoing breast cancer surgery:   A systematic review and meta-analysis of randomized controlled trials </vt:lpstr>
      <vt:lpstr>Disclosure</vt:lpstr>
      <vt:lpstr>Background</vt:lpstr>
      <vt:lpstr>Purpose</vt:lpstr>
      <vt:lpstr>Methods</vt:lpstr>
      <vt:lpstr>Results: Gabapentin</vt:lpstr>
      <vt:lpstr>Results: Pregabalin</vt:lpstr>
      <vt:lpstr>Limitations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Preoperative Pregabalin or Gabapentin for Acute and Chronic Pain Among  Patients Undergoing Breast Cancer Surgery:   A Systematic Review and Meta-analysis of Randomized Controlled Trials</dc:title>
  <dc:creator>James Khan</dc:creator>
  <cp:lastModifiedBy>Ajit Rai</cp:lastModifiedBy>
  <cp:revision>17</cp:revision>
  <dcterms:created xsi:type="dcterms:W3CDTF">2015-04-30T20:47:06Z</dcterms:created>
  <dcterms:modified xsi:type="dcterms:W3CDTF">2015-10-08T02:40:34Z</dcterms:modified>
</cp:coreProperties>
</file>