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embeddings/oleObject1.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embeddings/oleObject2.bin" ContentType="application/vnd.openxmlformats-officedocument.oleObject"/>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Lst>
  <p:notesMasterIdLst>
    <p:notesMasterId r:id="rId19"/>
  </p:notesMasterIdLst>
  <p:sldIdLst>
    <p:sldId id="266" r:id="rId4"/>
    <p:sldId id="271" r:id="rId5"/>
    <p:sldId id="275" r:id="rId6"/>
    <p:sldId id="280" r:id="rId7"/>
    <p:sldId id="292" r:id="rId8"/>
    <p:sldId id="306" r:id="rId9"/>
    <p:sldId id="286" r:id="rId10"/>
    <p:sldId id="299" r:id="rId11"/>
    <p:sldId id="300" r:id="rId12"/>
    <p:sldId id="278" r:id="rId13"/>
    <p:sldId id="298" r:id="rId14"/>
    <p:sldId id="303" r:id="rId15"/>
    <p:sldId id="297" r:id="rId16"/>
    <p:sldId id="305" r:id="rId17"/>
    <p:sldId id="285"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7" autoAdjust="0"/>
    <p:restoredTop sz="80536" autoAdjust="0"/>
  </p:normalViewPr>
  <p:slideViewPr>
    <p:cSldViewPr snapToGrid="0" snapToObjects="1">
      <p:cViewPr varScale="1">
        <p:scale>
          <a:sx n="89" d="100"/>
          <a:sy n="89" d="100"/>
        </p:scale>
        <p:origin x="-192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'Open-Mouth Smile'!$A$33</c:f>
              <c:strCache>
                <c:ptCount val="1"/>
                <c:pt idx="0">
                  <c:v>Facial Palsy Subjects</c:v>
                </c:pt>
              </c:strCache>
            </c:strRef>
          </c:tx>
          <c:spPr>
            <a:solidFill>
              <a:srgbClr val="0000FF"/>
            </a:solidFill>
          </c:spPr>
          <c:invertIfNegative val="0"/>
          <c:dLbls>
            <c:numFmt formatCode="0%" sourceLinked="0"/>
            <c:spPr>
              <a:noFill/>
              <a:ln>
                <a:noFill/>
              </a:ln>
              <a:effectLst/>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'Open-Mouth Smile'!$C$31:$F$32</c:f>
              <c:multiLvlStrCache>
                <c:ptCount val="4"/>
                <c:lvl>
                  <c:pt idx="0">
                    <c:v>Horizontal</c:v>
                  </c:pt>
                  <c:pt idx="1">
                    <c:v>Vertical</c:v>
                  </c:pt>
                  <c:pt idx="2">
                    <c:v>Horizontal</c:v>
                  </c:pt>
                  <c:pt idx="3">
                    <c:v>Vertical</c:v>
                  </c:pt>
                </c:lvl>
                <c:lvl>
                  <c:pt idx="0">
                    <c:v>Lower Face</c:v>
                  </c:pt>
                  <c:pt idx="2">
                    <c:v>Eyes</c:v>
                  </c:pt>
                </c:lvl>
              </c:multiLvlStrCache>
            </c:multiLvlStrRef>
          </c:cat>
          <c:val>
            <c:numRef>
              <c:f>'Open-Mouth Smile'!$C$33:$F$33</c:f>
              <c:numCache>
                <c:formatCode>0.00%</c:formatCode>
                <c:ptCount val="4"/>
                <c:pt idx="0">
                  <c:v>0.396623544376721</c:v>
                </c:pt>
                <c:pt idx="1">
                  <c:v>0.381332677717065</c:v>
                </c:pt>
                <c:pt idx="2">
                  <c:v>0.317052496059817</c:v>
                </c:pt>
                <c:pt idx="3">
                  <c:v>0.290729045363078</c:v>
                </c:pt>
              </c:numCache>
            </c:numRef>
          </c:val>
        </c:ser>
        <c:ser>
          <c:idx val="1"/>
          <c:order val="1"/>
          <c:tx>
            <c:strRef>
              <c:f>'Open-Mouth Smile'!$A$34</c:f>
              <c:strCache>
                <c:ptCount val="1"/>
                <c:pt idx="0">
                  <c:v>Control Subjects</c:v>
                </c:pt>
              </c:strCache>
            </c:strRef>
          </c:tx>
          <c:spPr>
            <a:solidFill>
              <a:srgbClr val="FF0000"/>
            </a:solidFill>
          </c:spPr>
          <c:invertIfNegative val="0"/>
          <c:dLbls>
            <c:numFmt formatCode="0%" sourceLinked="0"/>
            <c:spPr>
              <a:noFill/>
              <a:ln>
                <a:noFill/>
              </a:ln>
              <a:effectLst/>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'Open-Mouth Smile'!$C$31:$F$32</c:f>
              <c:multiLvlStrCache>
                <c:ptCount val="4"/>
                <c:lvl>
                  <c:pt idx="0">
                    <c:v>Horizontal</c:v>
                  </c:pt>
                  <c:pt idx="1">
                    <c:v>Vertical</c:v>
                  </c:pt>
                  <c:pt idx="2">
                    <c:v>Horizontal</c:v>
                  </c:pt>
                  <c:pt idx="3">
                    <c:v>Vertical</c:v>
                  </c:pt>
                </c:lvl>
                <c:lvl>
                  <c:pt idx="0">
                    <c:v>Lower Face</c:v>
                  </c:pt>
                  <c:pt idx="2">
                    <c:v>Eyes</c:v>
                  </c:pt>
                </c:lvl>
              </c:multiLvlStrCache>
            </c:multiLvlStrRef>
          </c:cat>
          <c:val>
            <c:numRef>
              <c:f>'Open-Mouth Smile'!$C$34:$F$34</c:f>
              <c:numCache>
                <c:formatCode>0.00%</c:formatCode>
                <c:ptCount val="4"/>
                <c:pt idx="0">
                  <c:v>0.103431816731105</c:v>
                </c:pt>
                <c:pt idx="1">
                  <c:v>0.0998137440221532</c:v>
                </c:pt>
                <c:pt idx="2">
                  <c:v>0.108420789423846</c:v>
                </c:pt>
                <c:pt idx="3">
                  <c:v>0.112015276664319</c:v>
                </c:pt>
              </c:numCache>
            </c:numRef>
          </c:val>
        </c:ser>
        <c:dLbls>
          <c:showLegendKey val="0"/>
          <c:showVal val="1"/>
          <c:showCatName val="0"/>
          <c:showSerName val="0"/>
          <c:showPercent val="0"/>
          <c:showBubbleSize val="0"/>
        </c:dLbls>
        <c:gapWidth val="75"/>
        <c:axId val="-2100170296"/>
        <c:axId val="-2099942632"/>
      </c:barChart>
      <c:catAx>
        <c:axId val="-2100170296"/>
        <c:scaling>
          <c:orientation val="minMax"/>
        </c:scaling>
        <c:delete val="0"/>
        <c:axPos val="b"/>
        <c:numFmt formatCode="General" sourceLinked="0"/>
        <c:majorTickMark val="none"/>
        <c:minorTickMark val="none"/>
        <c:tickLblPos val="nextTo"/>
        <c:txPr>
          <a:bodyPr/>
          <a:lstStyle/>
          <a:p>
            <a:pPr>
              <a:defRPr sz="1200"/>
            </a:pPr>
            <a:endParaRPr lang="en-US"/>
          </a:p>
        </c:txPr>
        <c:crossAx val="-2099942632"/>
        <c:crosses val="autoZero"/>
        <c:auto val="1"/>
        <c:lblAlgn val="ctr"/>
        <c:lblOffset val="100"/>
        <c:noMultiLvlLbl val="0"/>
      </c:catAx>
      <c:valAx>
        <c:axId val="-2099942632"/>
        <c:scaling>
          <c:orientation val="minMax"/>
          <c:max val="0.5"/>
        </c:scaling>
        <c:delete val="0"/>
        <c:axPos val="l"/>
        <c:title>
          <c:tx>
            <c:rich>
              <a:bodyPr rot="-5400000" vert="horz"/>
              <a:lstStyle/>
              <a:p>
                <a:pPr>
                  <a:defRPr sz="1200"/>
                </a:pPr>
                <a:r>
                  <a:rPr lang="en-US" sz="1200"/>
                  <a:t>Strain Asymmetry Percentage</a:t>
                </a:r>
              </a:p>
            </c:rich>
          </c:tx>
          <c:layout/>
          <c:overlay val="0"/>
        </c:title>
        <c:numFmt formatCode="0%" sourceLinked="0"/>
        <c:majorTickMark val="none"/>
        <c:minorTickMark val="none"/>
        <c:tickLblPos val="nextTo"/>
        <c:txPr>
          <a:bodyPr/>
          <a:lstStyle/>
          <a:p>
            <a:pPr>
              <a:defRPr sz="1200"/>
            </a:pPr>
            <a:endParaRPr lang="en-US"/>
          </a:p>
        </c:txPr>
        <c:crossAx val="-2100170296"/>
        <c:crosses val="autoZero"/>
        <c:crossBetween val="between"/>
        <c:majorUnit val="0.1"/>
      </c:valAx>
    </c:plotArea>
    <c:legend>
      <c:legendPos val="b"/>
      <c:layout/>
      <c:overlay val="0"/>
      <c:txPr>
        <a:bodyPr/>
        <a:lstStyle/>
        <a:p>
          <a:pPr>
            <a:defRPr sz="1200"/>
          </a:pPr>
          <a:endParaRPr lang="en-US"/>
        </a:p>
      </c:txPr>
    </c:legend>
    <c:plotVisOnly val="1"/>
    <c:dispBlanksAs val="gap"/>
    <c:showDLblsOverMax val="0"/>
  </c:chart>
  <c:spPr>
    <a:ln w="38100" cmpd="sng">
      <a:solidFill>
        <a:schemeClr val="tx1"/>
      </a:solid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'Closed-Mouth Smile'!$A$33</c:f>
              <c:strCache>
                <c:ptCount val="1"/>
                <c:pt idx="0">
                  <c:v>Facial Palsy Patients</c:v>
                </c:pt>
              </c:strCache>
            </c:strRef>
          </c:tx>
          <c:spPr>
            <a:solidFill>
              <a:srgbClr val="0000FF"/>
            </a:solidFill>
          </c:spPr>
          <c:invertIfNegative val="0"/>
          <c:dLbls>
            <c:numFmt formatCode="0%" sourceLinked="0"/>
            <c:spPr>
              <a:noFill/>
              <a:ln>
                <a:noFill/>
              </a:ln>
              <a:effectLst/>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'Closed-Mouth Smile'!$C$31:$F$32</c:f>
              <c:multiLvlStrCache>
                <c:ptCount val="4"/>
                <c:lvl>
                  <c:pt idx="0">
                    <c:v>Horizontal</c:v>
                  </c:pt>
                  <c:pt idx="1">
                    <c:v>Vertical</c:v>
                  </c:pt>
                  <c:pt idx="2">
                    <c:v>Horizontal</c:v>
                  </c:pt>
                  <c:pt idx="3">
                    <c:v>Vertical</c:v>
                  </c:pt>
                </c:lvl>
                <c:lvl>
                  <c:pt idx="0">
                    <c:v>Lower Face</c:v>
                  </c:pt>
                  <c:pt idx="2">
                    <c:v>Eyes</c:v>
                  </c:pt>
                </c:lvl>
              </c:multiLvlStrCache>
            </c:multiLvlStrRef>
          </c:cat>
          <c:val>
            <c:numRef>
              <c:f>'Closed-Mouth Smile'!$C$33:$F$33</c:f>
              <c:numCache>
                <c:formatCode>0.00%</c:formatCode>
                <c:ptCount val="4"/>
                <c:pt idx="0">
                  <c:v>0.40236376395311</c:v>
                </c:pt>
                <c:pt idx="1">
                  <c:v>0.327866235648648</c:v>
                </c:pt>
                <c:pt idx="2">
                  <c:v>0.286740593916191</c:v>
                </c:pt>
                <c:pt idx="3">
                  <c:v>0.26467025944976</c:v>
                </c:pt>
              </c:numCache>
            </c:numRef>
          </c:val>
        </c:ser>
        <c:ser>
          <c:idx val="1"/>
          <c:order val="1"/>
          <c:tx>
            <c:strRef>
              <c:f>'Closed-Mouth Smile'!$A$34</c:f>
              <c:strCache>
                <c:ptCount val="1"/>
                <c:pt idx="0">
                  <c:v>Control Patients</c:v>
                </c:pt>
              </c:strCache>
            </c:strRef>
          </c:tx>
          <c:spPr>
            <a:solidFill>
              <a:srgbClr val="FF0000"/>
            </a:solidFill>
          </c:spPr>
          <c:invertIfNegative val="0"/>
          <c:dLbls>
            <c:numFmt formatCode="0%" sourceLinked="0"/>
            <c:spPr>
              <a:noFill/>
              <a:ln>
                <a:noFill/>
              </a:ln>
              <a:effectLst/>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'Closed-Mouth Smile'!$C$31:$F$32</c:f>
              <c:multiLvlStrCache>
                <c:ptCount val="4"/>
                <c:lvl>
                  <c:pt idx="0">
                    <c:v>Horizontal</c:v>
                  </c:pt>
                  <c:pt idx="1">
                    <c:v>Vertical</c:v>
                  </c:pt>
                  <c:pt idx="2">
                    <c:v>Horizontal</c:v>
                  </c:pt>
                  <c:pt idx="3">
                    <c:v>Vertical</c:v>
                  </c:pt>
                </c:lvl>
                <c:lvl>
                  <c:pt idx="0">
                    <c:v>Lower Face</c:v>
                  </c:pt>
                  <c:pt idx="2">
                    <c:v>Eyes</c:v>
                  </c:pt>
                </c:lvl>
              </c:multiLvlStrCache>
            </c:multiLvlStrRef>
          </c:cat>
          <c:val>
            <c:numRef>
              <c:f>'Closed-Mouth Smile'!$C$34:$F$34</c:f>
              <c:numCache>
                <c:formatCode>0.00%</c:formatCode>
                <c:ptCount val="4"/>
                <c:pt idx="0">
                  <c:v>0.131078681436784</c:v>
                </c:pt>
                <c:pt idx="1">
                  <c:v>0.106590719701567</c:v>
                </c:pt>
                <c:pt idx="2">
                  <c:v>0.158407259858005</c:v>
                </c:pt>
                <c:pt idx="3">
                  <c:v>0.18714816688545</c:v>
                </c:pt>
              </c:numCache>
            </c:numRef>
          </c:val>
        </c:ser>
        <c:dLbls>
          <c:showLegendKey val="0"/>
          <c:showVal val="1"/>
          <c:showCatName val="0"/>
          <c:showSerName val="0"/>
          <c:showPercent val="0"/>
          <c:showBubbleSize val="0"/>
        </c:dLbls>
        <c:gapWidth val="75"/>
        <c:axId val="-2099406632"/>
        <c:axId val="-2099521656"/>
      </c:barChart>
      <c:catAx>
        <c:axId val="-2099406632"/>
        <c:scaling>
          <c:orientation val="minMax"/>
        </c:scaling>
        <c:delete val="0"/>
        <c:axPos val="b"/>
        <c:numFmt formatCode="General" sourceLinked="0"/>
        <c:majorTickMark val="none"/>
        <c:minorTickMark val="none"/>
        <c:tickLblPos val="nextTo"/>
        <c:txPr>
          <a:bodyPr/>
          <a:lstStyle/>
          <a:p>
            <a:pPr>
              <a:defRPr sz="1200"/>
            </a:pPr>
            <a:endParaRPr lang="en-US"/>
          </a:p>
        </c:txPr>
        <c:crossAx val="-2099521656"/>
        <c:crosses val="autoZero"/>
        <c:auto val="1"/>
        <c:lblAlgn val="ctr"/>
        <c:lblOffset val="100"/>
        <c:noMultiLvlLbl val="0"/>
      </c:catAx>
      <c:valAx>
        <c:axId val="-2099521656"/>
        <c:scaling>
          <c:orientation val="minMax"/>
          <c:max val="0.5"/>
        </c:scaling>
        <c:delete val="0"/>
        <c:axPos val="l"/>
        <c:title>
          <c:tx>
            <c:rich>
              <a:bodyPr rot="-5400000" vert="horz"/>
              <a:lstStyle/>
              <a:p>
                <a:pPr>
                  <a:defRPr sz="1200"/>
                </a:pPr>
                <a:r>
                  <a:rPr lang="en-US" sz="1200"/>
                  <a:t>Strain Asymmetry Percentage</a:t>
                </a:r>
              </a:p>
            </c:rich>
          </c:tx>
          <c:layout/>
          <c:overlay val="0"/>
        </c:title>
        <c:numFmt formatCode="0%" sourceLinked="0"/>
        <c:majorTickMark val="none"/>
        <c:minorTickMark val="none"/>
        <c:tickLblPos val="nextTo"/>
        <c:txPr>
          <a:bodyPr/>
          <a:lstStyle/>
          <a:p>
            <a:pPr>
              <a:defRPr sz="1200"/>
            </a:pPr>
            <a:endParaRPr lang="en-US"/>
          </a:p>
        </c:txPr>
        <c:crossAx val="-2099406632"/>
        <c:crosses val="autoZero"/>
        <c:crossBetween val="between"/>
        <c:majorUnit val="0.1"/>
      </c:valAx>
    </c:plotArea>
    <c:legend>
      <c:legendPos val="b"/>
      <c:layout/>
      <c:overlay val="0"/>
      <c:txPr>
        <a:bodyPr/>
        <a:lstStyle/>
        <a:p>
          <a:pPr>
            <a:defRPr sz="1200"/>
          </a:pPr>
          <a:endParaRPr lang="en-US"/>
        </a:p>
      </c:txPr>
    </c:legend>
    <c:plotVisOnly val="1"/>
    <c:dispBlanksAs val="gap"/>
    <c:showDLblsOverMax val="0"/>
  </c:chart>
  <c:spPr>
    <a:ln w="38100" cmpd="sng">
      <a:solidFill>
        <a:srgbClr val="000000"/>
      </a:solidFill>
    </a:ln>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783DAE-A943-9E4E-AF0B-028A0353BAF9}" type="doc">
      <dgm:prSet loTypeId="urn:microsoft.com/office/officeart/2005/8/layout/hProcess9" loCatId="" qsTypeId="urn:microsoft.com/office/officeart/2005/8/quickstyle/simple4" qsCatId="simple" csTypeId="urn:microsoft.com/office/officeart/2005/8/colors/accent1_2" csCatId="accent1" phldr="1"/>
      <dgm:spPr/>
    </dgm:pt>
    <dgm:pt modelId="{90CE3616-C4D0-1F47-8030-F5B7704FB0F8}">
      <dgm:prSet phldrT="[Text]"/>
      <dgm:spPr/>
      <dgm:t>
        <a:bodyPr/>
        <a:lstStyle/>
        <a:p>
          <a:r>
            <a:rPr lang="en-US" i="1" dirty="0" smtClean="0"/>
            <a:t>L(1)</a:t>
          </a:r>
          <a:endParaRPr lang="en-US" i="1" dirty="0"/>
        </a:p>
      </dgm:t>
    </dgm:pt>
    <dgm:pt modelId="{7CFB5F65-97C6-5444-A426-F28D6BE27970}" type="parTrans" cxnId="{C528B415-5A3D-924C-9614-27BA9A77BF8D}">
      <dgm:prSet/>
      <dgm:spPr/>
      <dgm:t>
        <a:bodyPr/>
        <a:lstStyle/>
        <a:p>
          <a:endParaRPr lang="en-US"/>
        </a:p>
      </dgm:t>
    </dgm:pt>
    <dgm:pt modelId="{5AFDF512-782B-9845-919E-F789EDE36014}" type="sibTrans" cxnId="{C528B415-5A3D-924C-9614-27BA9A77BF8D}">
      <dgm:prSet/>
      <dgm:spPr/>
      <dgm:t>
        <a:bodyPr/>
        <a:lstStyle/>
        <a:p>
          <a:endParaRPr lang="en-US"/>
        </a:p>
      </dgm:t>
    </dgm:pt>
    <dgm:pt modelId="{99C260D3-0291-6640-A42C-0BDF0DEEBB7F}">
      <dgm:prSet phldrT="[Text]"/>
      <dgm:spPr/>
      <dgm:t>
        <a:bodyPr/>
        <a:lstStyle/>
        <a:p>
          <a:r>
            <a:rPr lang="en-US" i="1" dirty="0" smtClean="0"/>
            <a:t>L(2)</a:t>
          </a:r>
          <a:endParaRPr lang="en-US" i="1" dirty="0"/>
        </a:p>
      </dgm:t>
    </dgm:pt>
    <dgm:pt modelId="{DE4186AC-092A-A149-879F-96334FC8C601}" type="parTrans" cxnId="{7D1553D2-C72C-114D-A729-A7F1E1CF886F}">
      <dgm:prSet/>
      <dgm:spPr/>
      <dgm:t>
        <a:bodyPr/>
        <a:lstStyle/>
        <a:p>
          <a:endParaRPr lang="en-US"/>
        </a:p>
      </dgm:t>
    </dgm:pt>
    <dgm:pt modelId="{61DADC51-7AD7-C643-AD99-A348AAA59340}" type="sibTrans" cxnId="{7D1553D2-C72C-114D-A729-A7F1E1CF886F}">
      <dgm:prSet/>
      <dgm:spPr/>
      <dgm:t>
        <a:bodyPr/>
        <a:lstStyle/>
        <a:p>
          <a:endParaRPr lang="en-US"/>
        </a:p>
      </dgm:t>
    </dgm:pt>
    <dgm:pt modelId="{7504AF51-901C-104C-92F2-A7A078071455}">
      <dgm:prSet phldrT="[Text]"/>
      <dgm:spPr/>
      <dgm:t>
        <a:bodyPr/>
        <a:lstStyle/>
        <a:p>
          <a:r>
            <a:rPr lang="en-US" i="1" dirty="0" smtClean="0"/>
            <a:t>L(3)</a:t>
          </a:r>
          <a:endParaRPr lang="en-US" i="1" dirty="0"/>
        </a:p>
      </dgm:t>
    </dgm:pt>
    <dgm:pt modelId="{6BC1C0C0-4387-9349-8D86-1672442924B9}" type="parTrans" cxnId="{AA6A1755-28C9-CE4B-B504-9B5C461AFA21}">
      <dgm:prSet/>
      <dgm:spPr/>
      <dgm:t>
        <a:bodyPr/>
        <a:lstStyle/>
        <a:p>
          <a:endParaRPr lang="en-US"/>
        </a:p>
      </dgm:t>
    </dgm:pt>
    <dgm:pt modelId="{2EFD2420-E1E5-9B45-ADF0-B5B04AF6782D}" type="sibTrans" cxnId="{AA6A1755-28C9-CE4B-B504-9B5C461AFA21}">
      <dgm:prSet/>
      <dgm:spPr/>
      <dgm:t>
        <a:bodyPr/>
        <a:lstStyle/>
        <a:p>
          <a:endParaRPr lang="en-US"/>
        </a:p>
      </dgm:t>
    </dgm:pt>
    <dgm:pt modelId="{B59AB454-5D21-B541-A3FE-C7AAB05E9A1D}">
      <dgm:prSet phldrT="[Text]"/>
      <dgm:spPr/>
      <dgm:t>
        <a:bodyPr/>
        <a:lstStyle/>
        <a:p>
          <a:r>
            <a:rPr lang="en-US" i="1" dirty="0" smtClean="0"/>
            <a:t>L(4)</a:t>
          </a:r>
          <a:endParaRPr lang="en-US" i="1" dirty="0"/>
        </a:p>
      </dgm:t>
    </dgm:pt>
    <dgm:pt modelId="{32F13A44-B4DF-F147-883F-E94ADD708E68}" type="parTrans" cxnId="{127FB682-BE6C-D94B-9356-EFC09801B545}">
      <dgm:prSet/>
      <dgm:spPr/>
      <dgm:t>
        <a:bodyPr/>
        <a:lstStyle/>
        <a:p>
          <a:endParaRPr lang="en-US"/>
        </a:p>
      </dgm:t>
    </dgm:pt>
    <dgm:pt modelId="{470DCE51-7AC5-B544-A9FE-F7E104CB5313}" type="sibTrans" cxnId="{127FB682-BE6C-D94B-9356-EFC09801B545}">
      <dgm:prSet/>
      <dgm:spPr/>
      <dgm:t>
        <a:bodyPr/>
        <a:lstStyle/>
        <a:p>
          <a:endParaRPr lang="en-US"/>
        </a:p>
      </dgm:t>
    </dgm:pt>
    <dgm:pt modelId="{6CEE4BF8-8B70-C74E-B96E-16C72DE45A65}" type="pres">
      <dgm:prSet presAssocID="{8E783DAE-A943-9E4E-AF0B-028A0353BAF9}" presName="CompostProcess" presStyleCnt="0">
        <dgm:presLayoutVars>
          <dgm:dir/>
          <dgm:resizeHandles val="exact"/>
        </dgm:presLayoutVars>
      </dgm:prSet>
      <dgm:spPr/>
    </dgm:pt>
    <dgm:pt modelId="{BA3BF96B-0874-494B-A844-2F6861C9A096}" type="pres">
      <dgm:prSet presAssocID="{8E783DAE-A943-9E4E-AF0B-028A0353BAF9}" presName="arrow" presStyleLbl="bgShp" presStyleIdx="0" presStyleCnt="1" custScaleX="116286" custLinFactNeighborX="681" custLinFactNeighborY="-11013"/>
      <dgm:spPr/>
    </dgm:pt>
    <dgm:pt modelId="{93D14F48-5FCC-EB40-8AC4-E32FFA51DE5D}" type="pres">
      <dgm:prSet presAssocID="{8E783DAE-A943-9E4E-AF0B-028A0353BAF9}" presName="linearProcess" presStyleCnt="0"/>
      <dgm:spPr/>
    </dgm:pt>
    <dgm:pt modelId="{A8A81083-B4AB-0C43-B883-E2876CF9B7B2}" type="pres">
      <dgm:prSet presAssocID="{90CE3616-C4D0-1F47-8030-F5B7704FB0F8}" presName="textNode" presStyleLbl="node1" presStyleIdx="0" presStyleCnt="4" custScaleX="49511" custScaleY="56065">
        <dgm:presLayoutVars>
          <dgm:bulletEnabled val="1"/>
        </dgm:presLayoutVars>
      </dgm:prSet>
      <dgm:spPr/>
      <dgm:t>
        <a:bodyPr/>
        <a:lstStyle/>
        <a:p>
          <a:endParaRPr lang="en-US"/>
        </a:p>
      </dgm:t>
    </dgm:pt>
    <dgm:pt modelId="{A6CB1776-3E38-BF4A-B30B-D7A252793AFC}" type="pres">
      <dgm:prSet presAssocID="{5AFDF512-782B-9845-919E-F789EDE36014}" presName="sibTrans" presStyleCnt="0"/>
      <dgm:spPr/>
    </dgm:pt>
    <dgm:pt modelId="{841C81A1-FB4E-024C-BB62-22F1B34DF07E}" type="pres">
      <dgm:prSet presAssocID="{99C260D3-0291-6640-A42C-0BDF0DEEBB7F}" presName="textNode" presStyleLbl="node1" presStyleIdx="1" presStyleCnt="4" custScaleX="49511" custScaleY="56065">
        <dgm:presLayoutVars>
          <dgm:bulletEnabled val="1"/>
        </dgm:presLayoutVars>
      </dgm:prSet>
      <dgm:spPr/>
      <dgm:t>
        <a:bodyPr/>
        <a:lstStyle/>
        <a:p>
          <a:endParaRPr lang="en-US"/>
        </a:p>
      </dgm:t>
    </dgm:pt>
    <dgm:pt modelId="{A897521E-C584-B246-887D-0DE44EFC4A38}" type="pres">
      <dgm:prSet presAssocID="{61DADC51-7AD7-C643-AD99-A348AAA59340}" presName="sibTrans" presStyleCnt="0"/>
      <dgm:spPr/>
    </dgm:pt>
    <dgm:pt modelId="{C6063E22-89C2-404B-BAB4-07F97B3B61BC}" type="pres">
      <dgm:prSet presAssocID="{7504AF51-901C-104C-92F2-A7A078071455}" presName="textNode" presStyleLbl="node1" presStyleIdx="2" presStyleCnt="4" custScaleX="49511" custScaleY="56065">
        <dgm:presLayoutVars>
          <dgm:bulletEnabled val="1"/>
        </dgm:presLayoutVars>
      </dgm:prSet>
      <dgm:spPr/>
      <dgm:t>
        <a:bodyPr/>
        <a:lstStyle/>
        <a:p>
          <a:endParaRPr lang="en-US"/>
        </a:p>
      </dgm:t>
    </dgm:pt>
    <dgm:pt modelId="{1C86F443-D5D5-6F45-8445-A64914F85478}" type="pres">
      <dgm:prSet presAssocID="{2EFD2420-E1E5-9B45-ADF0-B5B04AF6782D}" presName="sibTrans" presStyleCnt="0"/>
      <dgm:spPr/>
    </dgm:pt>
    <dgm:pt modelId="{6E9A7D3C-9D93-C446-9E0E-DE81383BBDF8}" type="pres">
      <dgm:prSet presAssocID="{B59AB454-5D21-B541-A3FE-C7AAB05E9A1D}" presName="textNode" presStyleLbl="node1" presStyleIdx="3" presStyleCnt="4" custScaleX="49511" custScaleY="56065">
        <dgm:presLayoutVars>
          <dgm:bulletEnabled val="1"/>
        </dgm:presLayoutVars>
      </dgm:prSet>
      <dgm:spPr/>
      <dgm:t>
        <a:bodyPr/>
        <a:lstStyle/>
        <a:p>
          <a:endParaRPr lang="en-US"/>
        </a:p>
      </dgm:t>
    </dgm:pt>
  </dgm:ptLst>
  <dgm:cxnLst>
    <dgm:cxn modelId="{127FB682-BE6C-D94B-9356-EFC09801B545}" srcId="{8E783DAE-A943-9E4E-AF0B-028A0353BAF9}" destId="{B59AB454-5D21-B541-A3FE-C7AAB05E9A1D}" srcOrd="3" destOrd="0" parTransId="{32F13A44-B4DF-F147-883F-E94ADD708E68}" sibTransId="{470DCE51-7AC5-B544-A9FE-F7E104CB5313}"/>
    <dgm:cxn modelId="{C528B415-5A3D-924C-9614-27BA9A77BF8D}" srcId="{8E783DAE-A943-9E4E-AF0B-028A0353BAF9}" destId="{90CE3616-C4D0-1F47-8030-F5B7704FB0F8}" srcOrd="0" destOrd="0" parTransId="{7CFB5F65-97C6-5444-A426-F28D6BE27970}" sibTransId="{5AFDF512-782B-9845-919E-F789EDE36014}"/>
    <dgm:cxn modelId="{7D1553D2-C72C-114D-A729-A7F1E1CF886F}" srcId="{8E783DAE-A943-9E4E-AF0B-028A0353BAF9}" destId="{99C260D3-0291-6640-A42C-0BDF0DEEBB7F}" srcOrd="1" destOrd="0" parTransId="{DE4186AC-092A-A149-879F-96334FC8C601}" sibTransId="{61DADC51-7AD7-C643-AD99-A348AAA59340}"/>
    <dgm:cxn modelId="{9064995F-163D-F740-B262-066A786331D1}" type="presOf" srcId="{B59AB454-5D21-B541-A3FE-C7AAB05E9A1D}" destId="{6E9A7D3C-9D93-C446-9E0E-DE81383BBDF8}" srcOrd="0" destOrd="0" presId="urn:microsoft.com/office/officeart/2005/8/layout/hProcess9"/>
    <dgm:cxn modelId="{5D7A0504-EBCC-6C47-B0E7-D2EBFA4F8EDE}" type="presOf" srcId="{7504AF51-901C-104C-92F2-A7A078071455}" destId="{C6063E22-89C2-404B-BAB4-07F97B3B61BC}" srcOrd="0" destOrd="0" presId="urn:microsoft.com/office/officeart/2005/8/layout/hProcess9"/>
    <dgm:cxn modelId="{AA6A1755-28C9-CE4B-B504-9B5C461AFA21}" srcId="{8E783DAE-A943-9E4E-AF0B-028A0353BAF9}" destId="{7504AF51-901C-104C-92F2-A7A078071455}" srcOrd="2" destOrd="0" parTransId="{6BC1C0C0-4387-9349-8D86-1672442924B9}" sibTransId="{2EFD2420-E1E5-9B45-ADF0-B5B04AF6782D}"/>
    <dgm:cxn modelId="{E2330FF8-3F18-704B-B73D-F5F05AA4A896}" type="presOf" srcId="{90CE3616-C4D0-1F47-8030-F5B7704FB0F8}" destId="{A8A81083-B4AB-0C43-B883-E2876CF9B7B2}" srcOrd="0" destOrd="0" presId="urn:microsoft.com/office/officeart/2005/8/layout/hProcess9"/>
    <dgm:cxn modelId="{A2115334-AC4B-D141-8C6E-FE8A5B3A239E}" type="presOf" srcId="{99C260D3-0291-6640-A42C-0BDF0DEEBB7F}" destId="{841C81A1-FB4E-024C-BB62-22F1B34DF07E}" srcOrd="0" destOrd="0" presId="urn:microsoft.com/office/officeart/2005/8/layout/hProcess9"/>
    <dgm:cxn modelId="{830116A1-C494-8B42-943B-EED02BC4C1AF}" type="presOf" srcId="{8E783DAE-A943-9E4E-AF0B-028A0353BAF9}" destId="{6CEE4BF8-8B70-C74E-B96E-16C72DE45A65}" srcOrd="0" destOrd="0" presId="urn:microsoft.com/office/officeart/2005/8/layout/hProcess9"/>
    <dgm:cxn modelId="{277A8F4E-53C7-554D-8370-20F50CB021A2}" type="presParOf" srcId="{6CEE4BF8-8B70-C74E-B96E-16C72DE45A65}" destId="{BA3BF96B-0874-494B-A844-2F6861C9A096}" srcOrd="0" destOrd="0" presId="urn:microsoft.com/office/officeart/2005/8/layout/hProcess9"/>
    <dgm:cxn modelId="{6A845572-F6B3-DA46-B01D-EBE35280D87B}" type="presParOf" srcId="{6CEE4BF8-8B70-C74E-B96E-16C72DE45A65}" destId="{93D14F48-5FCC-EB40-8AC4-E32FFA51DE5D}" srcOrd="1" destOrd="0" presId="urn:microsoft.com/office/officeart/2005/8/layout/hProcess9"/>
    <dgm:cxn modelId="{7F57E585-6B5C-1E41-9404-5A413DA1B53B}" type="presParOf" srcId="{93D14F48-5FCC-EB40-8AC4-E32FFA51DE5D}" destId="{A8A81083-B4AB-0C43-B883-E2876CF9B7B2}" srcOrd="0" destOrd="0" presId="urn:microsoft.com/office/officeart/2005/8/layout/hProcess9"/>
    <dgm:cxn modelId="{4C309D32-2DAD-9441-99B5-6C42B3CBF891}" type="presParOf" srcId="{93D14F48-5FCC-EB40-8AC4-E32FFA51DE5D}" destId="{A6CB1776-3E38-BF4A-B30B-D7A252793AFC}" srcOrd="1" destOrd="0" presId="urn:microsoft.com/office/officeart/2005/8/layout/hProcess9"/>
    <dgm:cxn modelId="{4C273D36-A285-6E40-9BAF-CA473E2624F3}" type="presParOf" srcId="{93D14F48-5FCC-EB40-8AC4-E32FFA51DE5D}" destId="{841C81A1-FB4E-024C-BB62-22F1B34DF07E}" srcOrd="2" destOrd="0" presId="urn:microsoft.com/office/officeart/2005/8/layout/hProcess9"/>
    <dgm:cxn modelId="{FC4DE3BD-A45A-7F46-AA7B-B8F711B8CC96}" type="presParOf" srcId="{93D14F48-5FCC-EB40-8AC4-E32FFA51DE5D}" destId="{A897521E-C584-B246-887D-0DE44EFC4A38}" srcOrd="3" destOrd="0" presId="urn:microsoft.com/office/officeart/2005/8/layout/hProcess9"/>
    <dgm:cxn modelId="{386EA321-7ABB-3C42-916B-1CCF04C8B066}" type="presParOf" srcId="{93D14F48-5FCC-EB40-8AC4-E32FFA51DE5D}" destId="{C6063E22-89C2-404B-BAB4-07F97B3B61BC}" srcOrd="4" destOrd="0" presId="urn:microsoft.com/office/officeart/2005/8/layout/hProcess9"/>
    <dgm:cxn modelId="{A103EFB6-92D8-1D4D-BB1F-1D146417D0DE}" type="presParOf" srcId="{93D14F48-5FCC-EB40-8AC4-E32FFA51DE5D}" destId="{1C86F443-D5D5-6F45-8445-A64914F85478}" srcOrd="5" destOrd="0" presId="urn:microsoft.com/office/officeart/2005/8/layout/hProcess9"/>
    <dgm:cxn modelId="{3626783F-AC88-014E-B00B-5D43706F96D7}" type="presParOf" srcId="{93D14F48-5FCC-EB40-8AC4-E32FFA51DE5D}" destId="{6E9A7D3C-9D93-C446-9E0E-DE81383BBDF8}" srcOrd="6"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3BF96B-0874-494B-A844-2F6861C9A096}">
      <dsp:nvSpPr>
        <dsp:cNvPr id="0" name=""/>
        <dsp:cNvSpPr/>
      </dsp:nvSpPr>
      <dsp:spPr>
        <a:xfrm>
          <a:off x="40936" y="0"/>
          <a:ext cx="3497505" cy="2274484"/>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A8A81083-B4AB-0C43-B883-E2876CF9B7B2}">
      <dsp:nvSpPr>
        <dsp:cNvPr id="0" name=""/>
        <dsp:cNvSpPr/>
      </dsp:nvSpPr>
      <dsp:spPr>
        <a:xfrm>
          <a:off x="416210" y="882204"/>
          <a:ext cx="563898" cy="51007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i="1" kern="1200" dirty="0" smtClean="0"/>
            <a:t>L(1)</a:t>
          </a:r>
          <a:endParaRPr lang="en-US" sz="1900" i="1" kern="1200" dirty="0"/>
        </a:p>
      </dsp:txBody>
      <dsp:txXfrm>
        <a:off x="441110" y="907104"/>
        <a:ext cx="514098" cy="460275"/>
      </dsp:txXfrm>
    </dsp:sp>
    <dsp:sp modelId="{841C81A1-FB4E-024C-BB62-22F1B34DF07E}">
      <dsp:nvSpPr>
        <dsp:cNvPr id="0" name=""/>
        <dsp:cNvSpPr/>
      </dsp:nvSpPr>
      <dsp:spPr>
        <a:xfrm>
          <a:off x="1130251" y="882204"/>
          <a:ext cx="563898" cy="51007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i="1" kern="1200" dirty="0" smtClean="0"/>
            <a:t>L(2)</a:t>
          </a:r>
          <a:endParaRPr lang="en-US" sz="1900" i="1" kern="1200" dirty="0"/>
        </a:p>
      </dsp:txBody>
      <dsp:txXfrm>
        <a:off x="1155151" y="907104"/>
        <a:ext cx="514098" cy="460275"/>
      </dsp:txXfrm>
    </dsp:sp>
    <dsp:sp modelId="{C6063E22-89C2-404B-BAB4-07F97B3B61BC}">
      <dsp:nvSpPr>
        <dsp:cNvPr id="0" name=""/>
        <dsp:cNvSpPr/>
      </dsp:nvSpPr>
      <dsp:spPr>
        <a:xfrm>
          <a:off x="1844291" y="882204"/>
          <a:ext cx="563898" cy="51007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i="1" kern="1200" dirty="0" smtClean="0"/>
            <a:t>L(3)</a:t>
          </a:r>
          <a:endParaRPr lang="en-US" sz="1900" i="1" kern="1200" dirty="0"/>
        </a:p>
      </dsp:txBody>
      <dsp:txXfrm>
        <a:off x="1869191" y="907104"/>
        <a:ext cx="514098" cy="460275"/>
      </dsp:txXfrm>
    </dsp:sp>
    <dsp:sp modelId="{6E9A7D3C-9D93-C446-9E0E-DE81383BBDF8}">
      <dsp:nvSpPr>
        <dsp:cNvPr id="0" name=""/>
        <dsp:cNvSpPr/>
      </dsp:nvSpPr>
      <dsp:spPr>
        <a:xfrm>
          <a:off x="2558332" y="882204"/>
          <a:ext cx="563898" cy="51007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i="1" kern="1200" dirty="0" smtClean="0"/>
            <a:t>L(4)</a:t>
          </a:r>
          <a:endParaRPr lang="en-US" sz="1900" i="1" kern="1200" dirty="0"/>
        </a:p>
      </dsp:txBody>
      <dsp:txXfrm>
        <a:off x="2583232" y="907104"/>
        <a:ext cx="514098" cy="46027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33EA7C-F198-FF4C-830D-1DF1EDE43164}" type="datetimeFigureOut">
              <a:rPr lang="en-US" smtClean="0"/>
              <a:t>10/15/15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47D8DE-00CD-9E4A-9E44-827942E23A39}" type="slidenum">
              <a:rPr lang="en-US" smtClean="0"/>
              <a:t>‹#›</a:t>
            </a:fld>
            <a:endParaRPr lang="en-US"/>
          </a:p>
        </p:txBody>
      </p:sp>
    </p:spTree>
    <p:extLst>
      <p:ext uri="{BB962C8B-B14F-4D97-AF65-F5344CB8AC3E}">
        <p14:creationId xmlns:p14="http://schemas.microsoft.com/office/powerpoint/2010/main" val="33050824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the opportunity to present our work</a:t>
            </a:r>
          </a:p>
        </p:txBody>
      </p:sp>
      <p:sp>
        <p:nvSpPr>
          <p:cNvPr id="4" name="Slide Number Placeholder 3"/>
          <p:cNvSpPr>
            <a:spLocks noGrp="1"/>
          </p:cNvSpPr>
          <p:nvPr>
            <p:ph type="sldNum" sz="quarter" idx="10"/>
          </p:nvPr>
        </p:nvSpPr>
        <p:spPr/>
        <p:txBody>
          <a:bodyPr/>
          <a:lstStyle/>
          <a:p>
            <a:fld id="{5447D8DE-00CD-9E4A-9E44-827942E23A39}" type="slidenum">
              <a:rPr lang="en-US" smtClean="0"/>
              <a:t>1</a:t>
            </a:fld>
            <a:endParaRPr lang="en-US"/>
          </a:p>
        </p:txBody>
      </p:sp>
    </p:spTree>
    <p:extLst>
      <p:ext uri="{BB962C8B-B14F-4D97-AF65-F5344CB8AC3E}">
        <p14:creationId xmlns:p14="http://schemas.microsoft.com/office/powerpoint/2010/main" val="3222722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Evaluation of facial</a:t>
            </a:r>
            <a:r>
              <a:rPr lang="en-US" baseline="0" dirty="0" smtClean="0"/>
              <a:t> palsy has long posed a complex challenge. There is a need to provide accurate, detailed and clinically relevant data to both patients and providers. Prior scoring methods, while providing great insight to facial dynamic motion have been limited by their subjective nature. More recently, technology based attempts have never gained traction and there is a lack of consensus regarding their application. Thus, there is a clear need for reproducible, objective and quantitative data to evaluate and guide facial animation.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t>2</a:t>
            </a:fld>
            <a:endParaRPr lang="en-US"/>
          </a:p>
        </p:txBody>
      </p:sp>
    </p:spTree>
    <p:extLst>
      <p:ext uri="{BB962C8B-B14F-4D97-AF65-F5344CB8AC3E}">
        <p14:creationId xmlns:p14="http://schemas.microsoft.com/office/powerpoint/2010/main" val="1321858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Digital image correlation is based on the concept</a:t>
            </a:r>
            <a:r>
              <a:rPr lang="en-US" baseline="0" dirty="0" smtClean="0"/>
              <a:t> of speckle tracking. Here on your left you see two points placed across the glabella. The distance between these two point changes at time t with corrugator contraction. Strain is measured as the change between the distance of these two points.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t>3</a:t>
            </a:fld>
            <a:endParaRPr lang="en-US"/>
          </a:p>
        </p:txBody>
      </p:sp>
    </p:spTree>
    <p:extLst>
      <p:ext uri="{BB962C8B-B14F-4D97-AF65-F5344CB8AC3E}">
        <p14:creationId xmlns:p14="http://schemas.microsoft.com/office/powerpoint/2010/main" val="695135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DIC</a:t>
            </a:r>
            <a:r>
              <a:rPr lang="en-US" baseline="0" dirty="0" smtClean="0"/>
              <a:t> allows for the measurement of motion between multiple points over several frames. In this study 7 frames are shot per second over 5 seconds for a total of 35 dynamic frames and one baseline frame.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t>4</a:t>
            </a:fld>
            <a:endParaRPr lang="en-US"/>
          </a:p>
        </p:txBody>
      </p:sp>
    </p:spTree>
    <p:extLst>
      <p:ext uri="{BB962C8B-B14F-4D97-AF65-F5344CB8AC3E}">
        <p14:creationId xmlns:p14="http://schemas.microsoft.com/office/powerpoint/2010/main" val="523144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DIC</a:t>
            </a:r>
            <a:r>
              <a:rPr lang="en-US" baseline="0" dirty="0" smtClean="0"/>
              <a:t> setup requires base foundation of over the counter white make-up and black speckles. Once the patient has been prepared he or she is then placed a set distance between two separate calibrated cameras and asked to make an expression of interest for five seconds.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t>5</a:t>
            </a:fld>
            <a:endParaRPr lang="en-US"/>
          </a:p>
        </p:txBody>
      </p:sp>
    </p:spTree>
    <p:extLst>
      <p:ext uri="{BB962C8B-B14F-4D97-AF65-F5344CB8AC3E}">
        <p14:creationId xmlns:p14="http://schemas.microsoft.com/office/powerpoint/2010/main" val="3902759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images are then uploaded to ARAMIS</a:t>
            </a:r>
            <a:r>
              <a:rPr lang="en-US" baseline="0" dirty="0" smtClean="0"/>
              <a:t> software where strain is calculated. Degrees of strain are depicted in a color coded heat map such as the one seen here.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t>6</a:t>
            </a:fld>
            <a:endParaRPr lang="en-US"/>
          </a:p>
        </p:txBody>
      </p:sp>
    </p:spTree>
    <p:extLst>
      <p:ext uri="{BB962C8B-B14F-4D97-AF65-F5344CB8AC3E}">
        <p14:creationId xmlns:p14="http://schemas.microsoft.com/office/powerpoint/2010/main" val="3902759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Direction (horizontal/vertical) is also illustrated as shown in this close up of the patients right cheek</a:t>
            </a:r>
            <a:r>
              <a:rPr lang="en-US" baseline="0" dirty="0" smtClean="0"/>
              <a:t>. An investigator can then toggle the region of interest and calculate average, maximum or </a:t>
            </a:r>
            <a:r>
              <a:rPr lang="en-US" baseline="0" dirty="0" err="1" smtClean="0"/>
              <a:t>minimuim</a:t>
            </a:r>
            <a:r>
              <a:rPr lang="en-US" baseline="0" dirty="0" smtClean="0"/>
              <a:t> strain in that region over all frames.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t>7</a:t>
            </a:fld>
            <a:endParaRPr lang="en-US"/>
          </a:p>
        </p:txBody>
      </p:sp>
    </p:spTree>
    <p:extLst>
      <p:ext uri="{BB962C8B-B14F-4D97-AF65-F5344CB8AC3E}">
        <p14:creationId xmlns:p14="http://schemas.microsoft.com/office/powerpoint/2010/main" val="279290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an example, here you see the per frame</a:t>
            </a:r>
            <a:r>
              <a:rPr lang="en-US" baseline="0" dirty="0" smtClean="0"/>
              <a:t> plot of average strain in the perioral region when a non affected patient is asked to make smile. You can see that levels of strain very similar between the two sides, although not identical.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t>8</a:t>
            </a:fld>
            <a:endParaRPr lang="en-US"/>
          </a:p>
        </p:txBody>
      </p:sp>
    </p:spTree>
    <p:extLst>
      <p:ext uri="{BB962C8B-B14F-4D97-AF65-F5344CB8AC3E}">
        <p14:creationId xmlns:p14="http://schemas.microsoft.com/office/powerpoint/2010/main" val="3832895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Conversely, here</a:t>
            </a:r>
            <a:r>
              <a:rPr lang="en-US" baseline="0" dirty="0" smtClean="0"/>
              <a:t> is the frame by frame plot of a patient with facial palsy while making a smile. As you can see the Left face is the affected side. With this data, the amount of </a:t>
            </a:r>
            <a:r>
              <a:rPr lang="en-US" baseline="0" dirty="0" err="1" smtClean="0"/>
              <a:t>assymetry</a:t>
            </a:r>
            <a:r>
              <a:rPr lang="en-US" baseline="0" dirty="0" smtClean="0"/>
              <a:t> can be calculated mathematically.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t>9</a:t>
            </a:fld>
            <a:endParaRPr lang="en-US"/>
          </a:p>
        </p:txBody>
      </p:sp>
    </p:spTree>
    <p:extLst>
      <p:ext uri="{BB962C8B-B14F-4D97-AF65-F5344CB8AC3E}">
        <p14:creationId xmlns:p14="http://schemas.microsoft.com/office/powerpoint/2010/main" val="1674713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outlines our pilot study protocol. A total of 22 patients were recruited - 9 with unilateral facial palsy of multiple etiologies and 13 control patients. The open mouth smile and closed mouth smile were assessed using DIC. Following imaging sessions, a single trained investigator selected identical regions around the mouth (representative of the nasolabial fold) bilaterally and around the lateral canthi. Difference in average strain between the two sides was calculated. Differences between control and affected groups were compared using ANOVA.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t>10</a:t>
            </a:fld>
            <a:endParaRPr lang="en-US"/>
          </a:p>
        </p:txBody>
      </p:sp>
    </p:spTree>
    <p:extLst>
      <p:ext uri="{BB962C8B-B14F-4D97-AF65-F5344CB8AC3E}">
        <p14:creationId xmlns:p14="http://schemas.microsoft.com/office/powerpoint/2010/main" val="1943954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scatter plot showing the distribution</a:t>
            </a:r>
            <a:r>
              <a:rPr lang="en-US" baseline="0" dirty="0" smtClean="0"/>
              <a:t> of facial palsy patients and control patients with respect to the percent asymmetry of the lower face in the horizontal vector (i.e. the nasolabial fold). There is a clear difference between the two groups.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t>11</a:t>
            </a:fld>
            <a:endParaRPr lang="en-US"/>
          </a:p>
        </p:txBody>
      </p:sp>
    </p:spTree>
    <p:extLst>
      <p:ext uri="{BB962C8B-B14F-4D97-AF65-F5344CB8AC3E}">
        <p14:creationId xmlns:p14="http://schemas.microsoft.com/office/powerpoint/2010/main" val="2605918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the precise value of asymmetry is illustrated. During the open mouth smile you can see there is significant difference in the amount of asymmetry at both the eyes and </a:t>
            </a:r>
            <a:r>
              <a:rPr lang="en-US" baseline="0" smtClean="0"/>
              <a:t>the mouth. </a:t>
            </a:r>
            <a:r>
              <a:rPr lang="en-US" baseline="0" dirty="0" smtClean="0"/>
              <a:t>With a normal degree of dynamic asymmetry of about 10%.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1245352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the degree of asymmetry</a:t>
            </a:r>
            <a:r>
              <a:rPr lang="en-US" baseline="0" dirty="0" smtClean="0"/>
              <a:t> in the lower face with a closed mouth expression is illustrated. Although still significantly different, there is more overlap of the two groups relative to the open mouth smile.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t>13</a:t>
            </a:fld>
            <a:endParaRPr lang="en-US"/>
          </a:p>
        </p:txBody>
      </p:sp>
    </p:spTree>
    <p:extLst>
      <p:ext uri="{BB962C8B-B14F-4D97-AF65-F5344CB8AC3E}">
        <p14:creationId xmlns:p14="http://schemas.microsoft.com/office/powerpoint/2010/main" val="1257334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look at the data of the closed mouth smile more closely, </a:t>
            </a:r>
            <a:r>
              <a:rPr lang="en-US" baseline="0" dirty="0" smtClean="0"/>
              <a:t>we see there is significant difference in the amount of asymmetry at the mouth, similar to the open mouth smile. However there is a greater amount of asymmetry at the eyes in control patients with the closed mouth smile, with no significance reached between our two cohorts. </a:t>
            </a:r>
            <a:endParaRPr lang="en-US" dirty="0"/>
          </a:p>
        </p:txBody>
      </p:sp>
      <p:sp>
        <p:nvSpPr>
          <p:cNvPr id="4" name="Slide Number Placeholder 3"/>
          <p:cNvSpPr>
            <a:spLocks noGrp="1"/>
          </p:cNvSpPr>
          <p:nvPr>
            <p:ph type="sldNum" sz="quarter" idx="10"/>
          </p:nvPr>
        </p:nvSpPr>
        <p:spPr/>
        <p:txBody>
          <a:bodyPr/>
          <a:lstStyle/>
          <a:p>
            <a:fld id="{5447D8DE-00CD-9E4A-9E44-827942E23A39}"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1257334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smtClean="0"/>
              <a:t>In conclusion, DIC is a precise, quantitative tool for measuring facial dynamic motion. Future efforts of DIC in our group will focus on providing a quantitative equivalent for the </a:t>
            </a:r>
            <a:r>
              <a:rPr lang="en-US" baseline="0" dirty="0" err="1" smtClean="0"/>
              <a:t>sunnybrook</a:t>
            </a:r>
            <a:r>
              <a:rPr lang="en-US" baseline="0" dirty="0" smtClean="0"/>
              <a:t> assessment as well as defining true, normal asymmetry. We also believe that using DIC as a metric for facial symmetry can help us to evaluate and improve our surgical planning as well as outcomes.</a:t>
            </a:r>
          </a:p>
          <a:p>
            <a:pPr marL="0" indent="0">
              <a:buNone/>
            </a:pPr>
            <a:endParaRPr lang="en-US" baseline="0" dirty="0" smtClean="0"/>
          </a:p>
          <a:p>
            <a:pPr marL="0" indent="0">
              <a:buNone/>
            </a:pPr>
            <a:r>
              <a:rPr lang="en-US" baseline="0" dirty="0" smtClean="0"/>
              <a:t>Clear limitations to this pilot study include the sample size, the cost of the equipment, the need for training and the need to vary painting style when focusing on more discrete areas. </a:t>
            </a:r>
          </a:p>
        </p:txBody>
      </p:sp>
      <p:sp>
        <p:nvSpPr>
          <p:cNvPr id="4" name="Slide Number Placeholder 3"/>
          <p:cNvSpPr>
            <a:spLocks noGrp="1"/>
          </p:cNvSpPr>
          <p:nvPr>
            <p:ph type="sldNum" sz="quarter" idx="10"/>
          </p:nvPr>
        </p:nvSpPr>
        <p:spPr/>
        <p:txBody>
          <a:bodyPr/>
          <a:lstStyle/>
          <a:p>
            <a:fld id="{5447D8DE-00CD-9E4A-9E44-827942E23A39}" type="slidenum">
              <a:rPr lang="en-US" smtClean="0"/>
              <a:t>15</a:t>
            </a:fld>
            <a:endParaRPr lang="en-US"/>
          </a:p>
        </p:txBody>
      </p:sp>
    </p:spTree>
    <p:extLst>
      <p:ext uri="{BB962C8B-B14F-4D97-AF65-F5344CB8AC3E}">
        <p14:creationId xmlns:p14="http://schemas.microsoft.com/office/powerpoint/2010/main" val="2591773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35E621-8248-7C49-8E76-85FD8E24C095}" type="datetimeFigureOut">
              <a:rPr lang="en-US" smtClean="0"/>
              <a:t>10/15/15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2247D-4278-F44B-A8CE-D83A6BF07670}" type="slidenum">
              <a:rPr lang="en-US" smtClean="0"/>
              <a:t>‹#›</a:t>
            </a:fld>
            <a:endParaRPr lang="en-US"/>
          </a:p>
        </p:txBody>
      </p:sp>
    </p:spTree>
    <p:extLst>
      <p:ext uri="{BB962C8B-B14F-4D97-AF65-F5344CB8AC3E}">
        <p14:creationId xmlns:p14="http://schemas.microsoft.com/office/powerpoint/2010/main" val="2483073905"/>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90000"/>
              </a:prstClr>
            </a:outerShdw>
          </a:effectLst>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a:effectLst>
            <a:outerShdw blurRad="50800" dist="38100" dir="2700000" algn="tl" rotWithShape="0">
              <a:prstClr val="black">
                <a:alpha val="70000"/>
              </a:prstClr>
            </a:outerShdw>
          </a:effectLst>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35E621-8248-7C49-8E76-85FD8E24C095}" type="datetimeFigureOut">
              <a:rPr lang="en-US" smtClean="0"/>
              <a:t>10/15/15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2247D-4278-F44B-A8CE-D83A6BF07670}" type="slidenum">
              <a:rPr lang="en-US" smtClean="0"/>
              <a:t>‹#›</a:t>
            </a:fld>
            <a:endParaRPr lang="en-US"/>
          </a:p>
        </p:txBody>
      </p:sp>
    </p:spTree>
    <p:extLst>
      <p:ext uri="{BB962C8B-B14F-4D97-AF65-F5344CB8AC3E}">
        <p14:creationId xmlns:p14="http://schemas.microsoft.com/office/powerpoint/2010/main" val="1812687626"/>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35E621-8248-7C49-8E76-85FD8E24C095}" type="datetimeFigureOut">
              <a:rPr lang="en-US" smtClean="0"/>
              <a:t>10/15/15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2247D-4278-F44B-A8CE-D83A6BF07670}" type="slidenum">
              <a:rPr lang="en-US" smtClean="0"/>
              <a:t>‹#›</a:t>
            </a:fld>
            <a:endParaRPr lang="en-US"/>
          </a:p>
        </p:txBody>
      </p:sp>
    </p:spTree>
    <p:extLst>
      <p:ext uri="{BB962C8B-B14F-4D97-AF65-F5344CB8AC3E}">
        <p14:creationId xmlns:p14="http://schemas.microsoft.com/office/powerpoint/2010/main" val="158331838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90000"/>
              </a:prstClr>
            </a:outerShdw>
          </a:effectLst>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393826"/>
            <a:ext cx="4038600" cy="47323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93826"/>
            <a:ext cx="4038600" cy="47323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35E621-8248-7C49-8E76-85FD8E24C095}" type="datetimeFigureOut">
              <a:rPr lang="en-US" smtClean="0"/>
              <a:t>10/15/15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82247D-4278-F44B-A8CE-D83A6BF07670}" type="slidenum">
              <a:rPr lang="en-US" smtClean="0"/>
              <a:t>‹#›</a:t>
            </a:fld>
            <a:endParaRPr lang="en-US"/>
          </a:p>
        </p:txBody>
      </p:sp>
    </p:spTree>
    <p:extLst>
      <p:ext uri="{BB962C8B-B14F-4D97-AF65-F5344CB8AC3E}">
        <p14:creationId xmlns:p14="http://schemas.microsoft.com/office/powerpoint/2010/main" val="1732599751"/>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35E621-8248-7C49-8E76-85FD8E24C095}" type="datetimeFigureOut">
              <a:rPr lang="en-US" smtClean="0"/>
              <a:t>10/15/15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82247D-4278-F44B-A8CE-D83A6BF07670}" type="slidenum">
              <a:rPr lang="en-US" smtClean="0"/>
              <a:t>‹#›</a:t>
            </a:fld>
            <a:endParaRPr lang="en-US"/>
          </a:p>
        </p:txBody>
      </p:sp>
    </p:spTree>
    <p:extLst>
      <p:ext uri="{BB962C8B-B14F-4D97-AF65-F5344CB8AC3E}">
        <p14:creationId xmlns:p14="http://schemas.microsoft.com/office/powerpoint/2010/main" val="1573031657"/>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35E621-8248-7C49-8E76-85FD8E24C095}" type="datetimeFigureOut">
              <a:rPr lang="en-US" smtClean="0"/>
              <a:t>10/15/15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82247D-4278-F44B-A8CE-D83A6BF07670}" type="slidenum">
              <a:rPr lang="en-US" smtClean="0"/>
              <a:t>‹#›</a:t>
            </a:fld>
            <a:endParaRPr lang="en-US"/>
          </a:p>
        </p:txBody>
      </p:sp>
    </p:spTree>
    <p:extLst>
      <p:ext uri="{BB962C8B-B14F-4D97-AF65-F5344CB8AC3E}">
        <p14:creationId xmlns:p14="http://schemas.microsoft.com/office/powerpoint/2010/main" val="490279897"/>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5E621-8248-7C49-8E76-85FD8E24C095}" type="datetimeFigureOut">
              <a:rPr lang="en-US" smtClean="0"/>
              <a:t>10/15/15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82247D-4278-F44B-A8CE-D83A6BF07670}" type="slidenum">
              <a:rPr lang="en-US" smtClean="0"/>
              <a:t>‹#›</a:t>
            </a:fld>
            <a:endParaRPr lang="en-US"/>
          </a:p>
        </p:txBody>
      </p:sp>
    </p:spTree>
    <p:extLst>
      <p:ext uri="{BB962C8B-B14F-4D97-AF65-F5344CB8AC3E}">
        <p14:creationId xmlns:p14="http://schemas.microsoft.com/office/powerpoint/2010/main" val="1422114307"/>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5E621-8248-7C49-8E76-85FD8E24C095}" type="datetimeFigureOut">
              <a:rPr lang="en-US" smtClean="0"/>
              <a:t>10/15/15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82247D-4278-F44B-A8CE-D83A6BF07670}" type="slidenum">
              <a:rPr lang="en-US" smtClean="0"/>
              <a:t>‹#›</a:t>
            </a:fld>
            <a:endParaRPr lang="en-US"/>
          </a:p>
        </p:txBody>
      </p:sp>
    </p:spTree>
    <p:extLst>
      <p:ext uri="{BB962C8B-B14F-4D97-AF65-F5344CB8AC3E}">
        <p14:creationId xmlns:p14="http://schemas.microsoft.com/office/powerpoint/2010/main" val="3229427444"/>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5E621-8248-7C49-8E76-85FD8E24C095}" type="datetimeFigureOut">
              <a:rPr lang="en-US" smtClean="0"/>
              <a:t>10/15/15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82247D-4278-F44B-A8CE-D83A6BF07670}" type="slidenum">
              <a:rPr lang="en-US" smtClean="0"/>
              <a:t>‹#›</a:t>
            </a:fld>
            <a:endParaRPr lang="en-US"/>
          </a:p>
        </p:txBody>
      </p:sp>
    </p:spTree>
    <p:extLst>
      <p:ext uri="{BB962C8B-B14F-4D97-AF65-F5344CB8AC3E}">
        <p14:creationId xmlns:p14="http://schemas.microsoft.com/office/powerpoint/2010/main" val="325927415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5E621-8248-7C49-8E76-85FD8E24C095}" type="datetimeFigureOut">
              <a:rPr lang="en-US" smtClean="0"/>
              <a:t>10/15/15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2247D-4278-F44B-A8CE-D83A6BF07670}" type="slidenum">
              <a:rPr lang="en-US" smtClean="0"/>
              <a:t>‹#›</a:t>
            </a:fld>
            <a:endParaRPr lang="en-US"/>
          </a:p>
        </p:txBody>
      </p:sp>
    </p:spTree>
    <p:extLst>
      <p:ext uri="{BB962C8B-B14F-4D97-AF65-F5344CB8AC3E}">
        <p14:creationId xmlns:p14="http://schemas.microsoft.com/office/powerpoint/2010/main" val="2054905450"/>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5E621-8248-7C49-8E76-85FD8E24C095}" type="datetimeFigureOut">
              <a:rPr lang="en-US" smtClean="0"/>
              <a:t>10/15/15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2247D-4278-F44B-A8CE-D83A6BF07670}" type="slidenum">
              <a:rPr lang="en-US" smtClean="0"/>
              <a:t>‹#›</a:t>
            </a:fld>
            <a:endParaRPr lang="en-US"/>
          </a:p>
        </p:txBody>
      </p:sp>
    </p:spTree>
    <p:extLst>
      <p:ext uri="{BB962C8B-B14F-4D97-AF65-F5344CB8AC3E}">
        <p14:creationId xmlns:p14="http://schemas.microsoft.com/office/powerpoint/2010/main" val="3789119180"/>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latin typeface="Calibri"/>
            </a:endParaRPr>
          </a:p>
        </p:txBody>
      </p:sp>
      <p:sp>
        <p:nvSpPr>
          <p:cNvPr id="6" name="Slide Number Placeholder 5"/>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3856186016"/>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90000"/>
              </a:prstClr>
            </a:outerShdw>
          </a:effectLst>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a:effectLst>
            <a:outerShdw blurRad="50800" dist="38100" dir="2700000" algn="tl" rotWithShape="0">
              <a:prstClr val="black">
                <a:alpha val="70000"/>
              </a:prstClr>
            </a:outerShdw>
          </a:effectLst>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latin typeface="Calibri"/>
            </a:endParaRPr>
          </a:p>
        </p:txBody>
      </p:sp>
      <p:sp>
        <p:nvSpPr>
          <p:cNvPr id="6" name="Slide Number Placeholder 5"/>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491233751"/>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latin typeface="Calibri"/>
            </a:endParaRPr>
          </a:p>
        </p:txBody>
      </p:sp>
      <p:sp>
        <p:nvSpPr>
          <p:cNvPr id="6" name="Slide Number Placeholder 5"/>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1638594746"/>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90000"/>
              </a:prstClr>
            </a:outerShdw>
          </a:effectLst>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393826"/>
            <a:ext cx="4038600" cy="47323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93826"/>
            <a:ext cx="4038600" cy="47323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6" name="Footer Placeholder 5"/>
          <p:cNvSpPr>
            <a:spLocks noGrp="1"/>
          </p:cNvSpPr>
          <p:nvPr>
            <p:ph type="ftr" sz="quarter" idx="11"/>
          </p:nvPr>
        </p:nvSpPr>
        <p:spPr/>
        <p:txBody>
          <a:bodyPr/>
          <a:lstStyle/>
          <a:p>
            <a:endParaRPr lang="en-US">
              <a:solidFill>
                <a:srgbClr val="FFFFFF">
                  <a:tint val="75000"/>
                </a:srgbClr>
              </a:solidFill>
              <a:latin typeface="Calibri"/>
            </a:endParaRPr>
          </a:p>
        </p:txBody>
      </p:sp>
      <p:sp>
        <p:nvSpPr>
          <p:cNvPr id="7" name="Slide Number Placeholder 6"/>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1451547747"/>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8" name="Footer Placeholder 7"/>
          <p:cNvSpPr>
            <a:spLocks noGrp="1"/>
          </p:cNvSpPr>
          <p:nvPr>
            <p:ph type="ftr" sz="quarter" idx="11"/>
          </p:nvPr>
        </p:nvSpPr>
        <p:spPr/>
        <p:txBody>
          <a:bodyPr/>
          <a:lstStyle/>
          <a:p>
            <a:endParaRPr lang="en-US">
              <a:solidFill>
                <a:srgbClr val="FFFFFF">
                  <a:tint val="75000"/>
                </a:srgbClr>
              </a:solidFill>
              <a:latin typeface="Calibri"/>
            </a:endParaRPr>
          </a:p>
        </p:txBody>
      </p:sp>
      <p:sp>
        <p:nvSpPr>
          <p:cNvPr id="9" name="Slide Number Placeholder 8"/>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1782987672"/>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4" name="Footer Placeholder 3"/>
          <p:cNvSpPr>
            <a:spLocks noGrp="1"/>
          </p:cNvSpPr>
          <p:nvPr>
            <p:ph type="ftr" sz="quarter" idx="11"/>
          </p:nvPr>
        </p:nvSpPr>
        <p:spPr/>
        <p:txBody>
          <a:bodyPr/>
          <a:lstStyle/>
          <a:p>
            <a:endParaRPr lang="en-US">
              <a:solidFill>
                <a:srgbClr val="FFFFFF">
                  <a:tint val="75000"/>
                </a:srgbClr>
              </a:solidFill>
              <a:latin typeface="Calibri"/>
            </a:endParaRPr>
          </a:p>
        </p:txBody>
      </p:sp>
      <p:sp>
        <p:nvSpPr>
          <p:cNvPr id="5" name="Slide Number Placeholder 4"/>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4283737825"/>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3" name="Footer Placeholder 2"/>
          <p:cNvSpPr>
            <a:spLocks noGrp="1"/>
          </p:cNvSpPr>
          <p:nvPr>
            <p:ph type="ftr" sz="quarter" idx="11"/>
          </p:nvPr>
        </p:nvSpPr>
        <p:spPr/>
        <p:txBody>
          <a:bodyPr/>
          <a:lstStyle/>
          <a:p>
            <a:endParaRPr lang="en-US">
              <a:solidFill>
                <a:srgbClr val="FFFFFF">
                  <a:tint val="75000"/>
                </a:srgbClr>
              </a:solidFill>
              <a:latin typeface="Calibri"/>
            </a:endParaRPr>
          </a:p>
        </p:txBody>
      </p:sp>
      <p:sp>
        <p:nvSpPr>
          <p:cNvPr id="4" name="Slide Number Placeholder 3"/>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3827272708"/>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6" name="Footer Placeholder 5"/>
          <p:cNvSpPr>
            <a:spLocks noGrp="1"/>
          </p:cNvSpPr>
          <p:nvPr>
            <p:ph type="ftr" sz="quarter" idx="11"/>
          </p:nvPr>
        </p:nvSpPr>
        <p:spPr/>
        <p:txBody>
          <a:bodyPr/>
          <a:lstStyle/>
          <a:p>
            <a:endParaRPr lang="en-US">
              <a:solidFill>
                <a:srgbClr val="FFFFFF">
                  <a:tint val="75000"/>
                </a:srgbClr>
              </a:solidFill>
              <a:latin typeface="Calibri"/>
            </a:endParaRPr>
          </a:p>
        </p:txBody>
      </p:sp>
      <p:sp>
        <p:nvSpPr>
          <p:cNvPr id="7" name="Slide Number Placeholder 6"/>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111796608"/>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6" name="Footer Placeholder 5"/>
          <p:cNvSpPr>
            <a:spLocks noGrp="1"/>
          </p:cNvSpPr>
          <p:nvPr>
            <p:ph type="ftr" sz="quarter" idx="11"/>
          </p:nvPr>
        </p:nvSpPr>
        <p:spPr/>
        <p:txBody>
          <a:bodyPr/>
          <a:lstStyle/>
          <a:p>
            <a:endParaRPr lang="en-US">
              <a:solidFill>
                <a:srgbClr val="FFFFFF">
                  <a:tint val="75000"/>
                </a:srgbClr>
              </a:solidFill>
              <a:latin typeface="Calibri"/>
            </a:endParaRPr>
          </a:p>
        </p:txBody>
      </p:sp>
      <p:sp>
        <p:nvSpPr>
          <p:cNvPr id="7" name="Slide Number Placeholder 6"/>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2949330115"/>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latin typeface="Calibri"/>
            </a:endParaRPr>
          </a:p>
        </p:txBody>
      </p:sp>
      <p:sp>
        <p:nvSpPr>
          <p:cNvPr id="6" name="Slide Number Placeholder 5"/>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5028254"/>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latin typeface="Calibri"/>
            </a:endParaRPr>
          </a:p>
        </p:txBody>
      </p:sp>
      <p:sp>
        <p:nvSpPr>
          <p:cNvPr id="6" name="Slide Number Placeholder 5"/>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2270974786"/>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latin typeface="Calibri"/>
            </a:endParaRPr>
          </a:p>
        </p:txBody>
      </p:sp>
      <p:sp>
        <p:nvSpPr>
          <p:cNvPr id="6" name="Slide Number Placeholder 5"/>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3791313870"/>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90000"/>
              </a:prstClr>
            </a:outerShdw>
          </a:effectLst>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a:effectLst>
            <a:outerShdw blurRad="50800" dist="38100" dir="2700000" algn="tl" rotWithShape="0">
              <a:prstClr val="black">
                <a:alpha val="70000"/>
              </a:prstClr>
            </a:outerShdw>
          </a:effectLst>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latin typeface="Calibri"/>
            </a:endParaRPr>
          </a:p>
        </p:txBody>
      </p:sp>
      <p:sp>
        <p:nvSpPr>
          <p:cNvPr id="6" name="Slide Number Placeholder 5"/>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1804813895"/>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latin typeface="Calibri"/>
            </a:endParaRPr>
          </a:p>
        </p:txBody>
      </p:sp>
      <p:sp>
        <p:nvSpPr>
          <p:cNvPr id="6" name="Slide Number Placeholder 5"/>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1533283016"/>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90000"/>
              </a:prstClr>
            </a:outerShdw>
          </a:effectLst>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393826"/>
            <a:ext cx="4038600" cy="47323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93826"/>
            <a:ext cx="4038600" cy="47323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6" name="Footer Placeholder 5"/>
          <p:cNvSpPr>
            <a:spLocks noGrp="1"/>
          </p:cNvSpPr>
          <p:nvPr>
            <p:ph type="ftr" sz="quarter" idx="11"/>
          </p:nvPr>
        </p:nvSpPr>
        <p:spPr/>
        <p:txBody>
          <a:bodyPr/>
          <a:lstStyle/>
          <a:p>
            <a:endParaRPr lang="en-US">
              <a:solidFill>
                <a:srgbClr val="FFFFFF">
                  <a:tint val="75000"/>
                </a:srgbClr>
              </a:solidFill>
              <a:latin typeface="Calibri"/>
            </a:endParaRPr>
          </a:p>
        </p:txBody>
      </p:sp>
      <p:sp>
        <p:nvSpPr>
          <p:cNvPr id="7" name="Slide Number Placeholder 6"/>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198429927"/>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8" name="Footer Placeholder 7"/>
          <p:cNvSpPr>
            <a:spLocks noGrp="1"/>
          </p:cNvSpPr>
          <p:nvPr>
            <p:ph type="ftr" sz="quarter" idx="11"/>
          </p:nvPr>
        </p:nvSpPr>
        <p:spPr/>
        <p:txBody>
          <a:bodyPr/>
          <a:lstStyle/>
          <a:p>
            <a:endParaRPr lang="en-US">
              <a:solidFill>
                <a:srgbClr val="FFFFFF">
                  <a:tint val="75000"/>
                </a:srgbClr>
              </a:solidFill>
              <a:latin typeface="Calibri"/>
            </a:endParaRPr>
          </a:p>
        </p:txBody>
      </p:sp>
      <p:sp>
        <p:nvSpPr>
          <p:cNvPr id="9" name="Slide Number Placeholder 8"/>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2151333737"/>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4" name="Footer Placeholder 3"/>
          <p:cNvSpPr>
            <a:spLocks noGrp="1"/>
          </p:cNvSpPr>
          <p:nvPr>
            <p:ph type="ftr" sz="quarter" idx="11"/>
          </p:nvPr>
        </p:nvSpPr>
        <p:spPr/>
        <p:txBody>
          <a:bodyPr/>
          <a:lstStyle/>
          <a:p>
            <a:endParaRPr lang="en-US">
              <a:solidFill>
                <a:srgbClr val="FFFFFF">
                  <a:tint val="75000"/>
                </a:srgbClr>
              </a:solidFill>
              <a:latin typeface="Calibri"/>
            </a:endParaRPr>
          </a:p>
        </p:txBody>
      </p:sp>
      <p:sp>
        <p:nvSpPr>
          <p:cNvPr id="5" name="Slide Number Placeholder 4"/>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950824863"/>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3" name="Footer Placeholder 2"/>
          <p:cNvSpPr>
            <a:spLocks noGrp="1"/>
          </p:cNvSpPr>
          <p:nvPr>
            <p:ph type="ftr" sz="quarter" idx="11"/>
          </p:nvPr>
        </p:nvSpPr>
        <p:spPr/>
        <p:txBody>
          <a:bodyPr/>
          <a:lstStyle/>
          <a:p>
            <a:endParaRPr lang="en-US">
              <a:solidFill>
                <a:srgbClr val="FFFFFF">
                  <a:tint val="75000"/>
                </a:srgbClr>
              </a:solidFill>
              <a:latin typeface="Calibri"/>
            </a:endParaRPr>
          </a:p>
        </p:txBody>
      </p:sp>
      <p:sp>
        <p:nvSpPr>
          <p:cNvPr id="4" name="Slide Number Placeholder 3"/>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642562270"/>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6" name="Footer Placeholder 5"/>
          <p:cNvSpPr>
            <a:spLocks noGrp="1"/>
          </p:cNvSpPr>
          <p:nvPr>
            <p:ph type="ftr" sz="quarter" idx="11"/>
          </p:nvPr>
        </p:nvSpPr>
        <p:spPr/>
        <p:txBody>
          <a:bodyPr/>
          <a:lstStyle/>
          <a:p>
            <a:endParaRPr lang="en-US">
              <a:solidFill>
                <a:srgbClr val="FFFFFF">
                  <a:tint val="75000"/>
                </a:srgbClr>
              </a:solidFill>
              <a:latin typeface="Calibri"/>
            </a:endParaRPr>
          </a:p>
        </p:txBody>
      </p:sp>
      <p:sp>
        <p:nvSpPr>
          <p:cNvPr id="7" name="Slide Number Placeholder 6"/>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4081476271"/>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6" name="Footer Placeholder 5"/>
          <p:cNvSpPr>
            <a:spLocks noGrp="1"/>
          </p:cNvSpPr>
          <p:nvPr>
            <p:ph type="ftr" sz="quarter" idx="11"/>
          </p:nvPr>
        </p:nvSpPr>
        <p:spPr/>
        <p:txBody>
          <a:bodyPr/>
          <a:lstStyle/>
          <a:p>
            <a:endParaRPr lang="en-US">
              <a:solidFill>
                <a:srgbClr val="FFFFFF">
                  <a:tint val="75000"/>
                </a:srgbClr>
              </a:solidFill>
              <a:latin typeface="Calibri"/>
            </a:endParaRPr>
          </a:p>
        </p:txBody>
      </p:sp>
      <p:sp>
        <p:nvSpPr>
          <p:cNvPr id="7" name="Slide Number Placeholder 6"/>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1229331246"/>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latin typeface="Calibri"/>
            </a:endParaRPr>
          </a:p>
        </p:txBody>
      </p:sp>
      <p:sp>
        <p:nvSpPr>
          <p:cNvPr id="6" name="Slide Number Placeholder 5"/>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884453045"/>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latin typeface="Calibri"/>
            </a:endParaRPr>
          </a:p>
        </p:txBody>
      </p:sp>
      <p:sp>
        <p:nvSpPr>
          <p:cNvPr id="6" name="Slide Number Placeholder 5"/>
          <p:cNvSpPr>
            <a:spLocks noGrp="1"/>
          </p:cNvSpPr>
          <p:nvPr>
            <p:ph type="sldNum" sz="quarter" idx="12"/>
          </p:nvPr>
        </p:nvSpPr>
        <p:spPr/>
        <p:txBody>
          <a:body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999459689"/>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8"/>
            <a:ext cx="8229600" cy="1143000"/>
          </a:xfrm>
          <a:prstGeom prst="rect">
            <a:avLst/>
          </a:prstGeom>
          <a:effectLst>
            <a:outerShdw blurRad="50800" dist="38100" dir="2700000" algn="tl" rotWithShape="0">
              <a:prstClr val="black">
                <a:alpha val="90000"/>
              </a:prstClr>
            </a:outerShdw>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57300"/>
            <a:ext cx="8229600" cy="4868865"/>
          </a:xfrm>
          <a:prstGeom prst="rect">
            <a:avLst/>
          </a:prstGeom>
          <a:effectLst>
            <a:outerShdw blurRad="50800" dist="38100" dir="2700000" algn="tl" rotWithShape="0">
              <a:prstClr val="black">
                <a:alpha val="80000"/>
              </a:prstClr>
            </a:outerShdw>
          </a:effectLst>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35E621-8248-7C49-8E76-85FD8E24C095}" type="datetimeFigureOut">
              <a:rPr lang="en-US" smtClean="0"/>
              <a:t>10/15/15</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2247D-4278-F44B-A8CE-D83A6BF07670}" type="slidenum">
              <a:rPr lang="en-US" smtClean="0"/>
              <a:t>‹#›</a:t>
            </a:fld>
            <a:endParaRPr lang="en-US"/>
          </a:p>
        </p:txBody>
      </p:sp>
    </p:spTree>
    <p:extLst>
      <p:ext uri="{BB962C8B-B14F-4D97-AF65-F5344CB8AC3E}">
        <p14:creationId xmlns:p14="http://schemas.microsoft.com/office/powerpoint/2010/main" val="8952845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8"/>
            <a:ext cx="8229600" cy="1143000"/>
          </a:xfrm>
          <a:prstGeom prst="rect">
            <a:avLst/>
          </a:prstGeom>
          <a:effectLst>
            <a:outerShdw blurRad="50800" dist="38100" dir="2700000" algn="tl" rotWithShape="0">
              <a:prstClr val="black">
                <a:alpha val="90000"/>
              </a:prstClr>
            </a:outerShdw>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57300"/>
            <a:ext cx="8229600" cy="4868865"/>
          </a:xfrm>
          <a:prstGeom prst="rect">
            <a:avLst/>
          </a:prstGeom>
          <a:effectLst>
            <a:outerShdw blurRad="50800" dist="38100" dir="2700000" algn="tl" rotWithShape="0">
              <a:prstClr val="black">
                <a:alpha val="80000"/>
              </a:prstClr>
            </a:outerShdw>
          </a:effectLst>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srgbClr val="FFFFFF">
                  <a:tint val="75000"/>
                </a:srgbClr>
              </a:solidFill>
              <a:latin typeface="Calibri"/>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42085361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8"/>
            <a:ext cx="8229600" cy="1143000"/>
          </a:xfrm>
          <a:prstGeom prst="rect">
            <a:avLst/>
          </a:prstGeom>
          <a:effectLst>
            <a:outerShdw blurRad="50800" dist="38100" dir="2700000" algn="tl" rotWithShape="0">
              <a:prstClr val="black">
                <a:alpha val="90000"/>
              </a:prstClr>
            </a:outerShdw>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57300"/>
            <a:ext cx="8229600" cy="4868865"/>
          </a:xfrm>
          <a:prstGeom prst="rect">
            <a:avLst/>
          </a:prstGeom>
          <a:effectLst>
            <a:outerShdw blurRad="50800" dist="38100" dir="2700000" algn="tl" rotWithShape="0">
              <a:prstClr val="black">
                <a:alpha val="80000"/>
              </a:prstClr>
            </a:outerShdw>
          </a:effectLst>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35E621-8248-7C49-8E76-85FD8E24C095}" type="datetimeFigureOut">
              <a:rPr lang="en-US" smtClean="0">
                <a:solidFill>
                  <a:srgbClr val="FFFFFF">
                    <a:tint val="75000"/>
                  </a:srgbClr>
                </a:solidFill>
                <a:latin typeface="Calibri"/>
              </a:rPr>
              <a:pPr/>
              <a:t>10/15/15</a:t>
            </a:fld>
            <a:endParaRPr lang="en-US">
              <a:solidFill>
                <a:srgbClr val="FFFFFF">
                  <a:tint val="75000"/>
                </a:srgbClr>
              </a:solidFill>
              <a:latin typeface="Calibri"/>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srgbClr val="FFFFFF">
                  <a:tint val="75000"/>
                </a:srgbClr>
              </a:solidFill>
              <a:latin typeface="Calibri"/>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2247D-4278-F44B-A8CE-D83A6BF07670}" type="slidenum">
              <a:rPr lang="en-US" smtClean="0">
                <a:solidFill>
                  <a:srgbClr val="FFFFFF">
                    <a:tint val="75000"/>
                  </a:srgbClr>
                </a:solidFill>
                <a:latin typeface="Calibri"/>
              </a:rPr>
              <a:pPr/>
              <a:t>‹#›</a:t>
            </a:fld>
            <a:endParaRPr lang="en-US">
              <a:solidFill>
                <a:srgbClr val="FFFFFF">
                  <a:tint val="75000"/>
                </a:srgbClr>
              </a:solidFill>
              <a:latin typeface="Calibri"/>
            </a:endParaRPr>
          </a:p>
        </p:txBody>
      </p:sp>
    </p:spTree>
    <p:extLst>
      <p:ext uri="{BB962C8B-B14F-4D97-AF65-F5344CB8AC3E}">
        <p14:creationId xmlns:p14="http://schemas.microsoft.com/office/powerpoint/2010/main" val="41652145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6.JPG"/><Relationship Id="rId5" Type="http://schemas.openxmlformats.org/officeDocument/2006/relationships/image" Target="../media/image7.JPG"/><Relationship Id="rId6" Type="http://schemas.openxmlformats.org/officeDocument/2006/relationships/diagramData" Target="../diagrams/data1.xml"/><Relationship Id="rId7" Type="http://schemas.openxmlformats.org/officeDocument/2006/relationships/diagramLayout" Target="../diagrams/layout1.xml"/><Relationship Id="rId8" Type="http://schemas.openxmlformats.org/officeDocument/2006/relationships/diagramQuickStyle" Target="../diagrams/quickStyle1.xml"/><Relationship Id="rId9" Type="http://schemas.openxmlformats.org/officeDocument/2006/relationships/diagramColors" Target="../diagrams/colors1.xml"/><Relationship Id="rId10"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15.png"/><Relationship Id="rId5" Type="http://schemas.openxmlformats.org/officeDocument/2006/relationships/image" Target="../media/image16.e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17.png"/><Relationship Id="rId5" Type="http://schemas.openxmlformats.org/officeDocument/2006/relationships/image" Target="../media/image18.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19.emf"/><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chart" Target="../charts/chart1.xml"/><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20.emf"/><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chart" Target="../charts/chart2.xml"/><Relationship Id="rId1" Type="http://schemas.openxmlformats.org/officeDocument/2006/relationships/slideLayout" Target="../slideLayouts/slideLayout2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21.jpeg"/><Relationship Id="rId5"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94256"/>
            <a:ext cx="7772400" cy="1470025"/>
          </a:xfrm>
          <a:effectLst>
            <a:outerShdw blurRad="50800" dist="38100" dir="2700000" algn="tl" rotWithShape="0">
              <a:srgbClr val="000000">
                <a:alpha val="62000"/>
              </a:srgbClr>
            </a:outerShdw>
          </a:effectLst>
        </p:spPr>
        <p:txBody>
          <a:bodyPr>
            <a:normAutofit fontScale="90000"/>
          </a:bodyPr>
          <a:lstStyle/>
          <a:p>
            <a:pPr algn="ctr"/>
            <a:r>
              <a:rPr lang="en-US" dirty="0"/>
              <a:t>Quantifying the Dynamic Smile: A Novel 3-D Technology for Precise Facial Analysis</a:t>
            </a:r>
            <a:endParaRPr lang="en-US" sz="4400" dirty="0">
              <a:solidFill>
                <a:schemeClr val="bg1"/>
              </a:solidFill>
              <a:latin typeface="+mn-lt"/>
            </a:endParaRPr>
          </a:p>
        </p:txBody>
      </p:sp>
      <p:sp>
        <p:nvSpPr>
          <p:cNvPr id="4" name="TextBox 3"/>
          <p:cNvSpPr txBox="1"/>
          <p:nvPr/>
        </p:nvSpPr>
        <p:spPr>
          <a:xfrm>
            <a:off x="685800" y="2665251"/>
            <a:ext cx="7772400" cy="830997"/>
          </a:xfrm>
          <a:prstGeom prst="rect">
            <a:avLst/>
          </a:prstGeom>
          <a:noFill/>
          <a:effectLst>
            <a:outerShdw blurRad="50800" dist="38100" dir="2700000" algn="tl" rotWithShape="0">
              <a:srgbClr val="000000">
                <a:alpha val="61000"/>
              </a:srgbClr>
            </a:outerShdw>
          </a:effectLst>
        </p:spPr>
        <p:txBody>
          <a:bodyPr wrap="square" rtlCol="0">
            <a:spAutoFit/>
          </a:bodyPr>
          <a:lstStyle/>
          <a:p>
            <a:pPr algn="ctr"/>
            <a:r>
              <a:rPr lang="en-US" sz="2400" dirty="0">
                <a:solidFill>
                  <a:srgbClr val="FFFFFF"/>
                </a:solidFill>
              </a:rPr>
              <a:t>Fares Samra, MD; Anthony </a:t>
            </a:r>
            <a:r>
              <a:rPr lang="en-US" sz="2400" dirty="0" smtClean="0">
                <a:solidFill>
                  <a:srgbClr val="FFFFFF"/>
                </a:solidFill>
              </a:rPr>
              <a:t>J. Wilson, MD; Brian L Chang, BS; </a:t>
            </a:r>
            <a:r>
              <a:rPr lang="en-US" sz="2400" dirty="0" err="1" smtClean="0">
                <a:solidFill>
                  <a:srgbClr val="FFFFFF"/>
                </a:solidFill>
              </a:rPr>
              <a:t>Ivona</a:t>
            </a:r>
            <a:r>
              <a:rPr lang="en-US" sz="2400" dirty="0" smtClean="0">
                <a:solidFill>
                  <a:srgbClr val="FFFFFF"/>
                </a:solidFill>
              </a:rPr>
              <a:t> </a:t>
            </a:r>
            <a:r>
              <a:rPr lang="en-US" sz="2400" dirty="0" err="1" smtClean="0">
                <a:solidFill>
                  <a:srgbClr val="FFFFFF"/>
                </a:solidFill>
              </a:rPr>
              <a:t>Percec</a:t>
            </a:r>
            <a:r>
              <a:rPr lang="en-US" sz="2400" dirty="0" smtClean="0">
                <a:solidFill>
                  <a:srgbClr val="FFFFFF"/>
                </a:solidFill>
              </a:rPr>
              <a:t>, MD PhD; Oksana Jackson, MD</a:t>
            </a:r>
            <a:endParaRPr lang="en-US" sz="2400" dirty="0">
              <a:solidFill>
                <a:srgbClr val="FFFFFF"/>
              </a:solidFill>
            </a:endParaRPr>
          </a:p>
        </p:txBody>
      </p:sp>
      <p:sp>
        <p:nvSpPr>
          <p:cNvPr id="5" name="TextBox 4"/>
          <p:cNvSpPr txBox="1"/>
          <p:nvPr/>
        </p:nvSpPr>
        <p:spPr>
          <a:xfrm>
            <a:off x="838200" y="3862807"/>
            <a:ext cx="7772400" cy="461665"/>
          </a:xfrm>
          <a:prstGeom prst="rect">
            <a:avLst/>
          </a:prstGeom>
          <a:noFill/>
          <a:effectLst>
            <a:outerShdw blurRad="50800" dist="38100" dir="2700000" algn="tl" rotWithShape="0">
              <a:srgbClr val="000000">
                <a:alpha val="61000"/>
              </a:srgbClr>
            </a:outerShdw>
          </a:effectLst>
        </p:spPr>
        <p:txBody>
          <a:bodyPr wrap="square" rtlCol="0">
            <a:spAutoFit/>
          </a:bodyPr>
          <a:lstStyle/>
          <a:p>
            <a:pPr algn="ctr"/>
            <a:r>
              <a:rPr lang="en-US" sz="2400" dirty="0" smtClean="0">
                <a:solidFill>
                  <a:srgbClr val="FFFFFF"/>
                </a:solidFill>
              </a:rPr>
              <a:t>Nothing to Disclose</a:t>
            </a:r>
            <a:endParaRPr lang="en-US" sz="2400" dirty="0">
              <a:solidFill>
                <a:srgbClr val="FFFFFF"/>
              </a:solidFill>
            </a:endParaRPr>
          </a:p>
        </p:txBody>
      </p:sp>
    </p:spTree>
    <p:extLst>
      <p:ext uri="{BB962C8B-B14F-4D97-AF65-F5344CB8AC3E}">
        <p14:creationId xmlns:p14="http://schemas.microsoft.com/office/powerpoint/2010/main" val="3729940787"/>
      </p:ext>
    </p:extLst>
  </p:cSld>
  <p:clrMapOvr>
    <a:masterClrMapping/>
  </p:clrMapOvr>
  <mc:AlternateContent xmlns:mc="http://schemas.openxmlformats.org/markup-compatibility/2006" xmlns:p14="http://schemas.microsoft.com/office/powerpoint/2010/main">
    <mc:Choice Requires="p14">
      <p:transition p14:dur="0" advTm="13329"/>
    </mc:Choice>
    <mc:Fallback xmlns="">
      <p:transition xmlns:p14="http://schemas.microsoft.com/office/powerpoint/2010/main" advTm="13329"/>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4925" y="-44331"/>
            <a:ext cx="8229600" cy="1143000"/>
          </a:xfrm>
        </p:spPr>
        <p:txBody>
          <a:bodyPr/>
          <a:lstStyle/>
          <a:p>
            <a:pPr algn="l"/>
            <a:r>
              <a:rPr lang="en-US" dirty="0" smtClean="0"/>
              <a:t>Background-Rationale</a:t>
            </a:r>
            <a:endParaRPr lang="en-US" dirty="0"/>
          </a:p>
        </p:txBody>
      </p:sp>
      <p:sp>
        <p:nvSpPr>
          <p:cNvPr id="3" name="TextBox 2"/>
          <p:cNvSpPr txBox="1"/>
          <p:nvPr/>
        </p:nvSpPr>
        <p:spPr>
          <a:xfrm>
            <a:off x="472311" y="1264469"/>
            <a:ext cx="8229600" cy="369332"/>
          </a:xfrm>
          <a:prstGeom prst="rect">
            <a:avLst/>
          </a:prstGeom>
          <a:noFill/>
        </p:spPr>
        <p:txBody>
          <a:bodyPr wrap="square" rtlCol="0">
            <a:spAutoFit/>
          </a:bodyPr>
          <a:lstStyle/>
          <a:p>
            <a:endParaRPr lang="en-US" dirty="0"/>
          </a:p>
        </p:txBody>
      </p:sp>
      <p:sp>
        <p:nvSpPr>
          <p:cNvPr id="4" name="TextBox 3"/>
          <p:cNvSpPr txBox="1"/>
          <p:nvPr/>
        </p:nvSpPr>
        <p:spPr>
          <a:xfrm>
            <a:off x="600199" y="1478011"/>
            <a:ext cx="3393900" cy="3416320"/>
          </a:xfrm>
          <a:prstGeom prst="rect">
            <a:avLst/>
          </a:prstGeom>
          <a:noFill/>
        </p:spPr>
        <p:txBody>
          <a:bodyPr wrap="square" rtlCol="0">
            <a:spAutoFit/>
          </a:bodyPr>
          <a:lstStyle/>
          <a:p>
            <a:pPr algn="ctr"/>
            <a:r>
              <a:rPr lang="en-US" u="sng" dirty="0" smtClean="0">
                <a:solidFill>
                  <a:srgbClr val="17365D"/>
                </a:solidFill>
              </a:rPr>
              <a:t>Current Analyses</a:t>
            </a:r>
          </a:p>
          <a:p>
            <a:endParaRPr lang="en-US" dirty="0" smtClean="0">
              <a:solidFill>
                <a:srgbClr val="17365D"/>
              </a:solidFill>
            </a:endParaRPr>
          </a:p>
          <a:p>
            <a:pPr marL="285750" indent="-285750">
              <a:buFont typeface="Arial"/>
              <a:buChar char="•"/>
            </a:pPr>
            <a:r>
              <a:rPr lang="en-US" dirty="0" smtClean="0">
                <a:solidFill>
                  <a:srgbClr val="17365D"/>
                </a:solidFill>
              </a:rPr>
              <a:t>Facial Motion Rating Scales</a:t>
            </a:r>
          </a:p>
          <a:p>
            <a:pPr marL="742950" lvl="1" indent="-285750">
              <a:buFont typeface="Arial"/>
              <a:buChar char="•"/>
            </a:pPr>
            <a:r>
              <a:rPr lang="en-US" dirty="0" smtClean="0">
                <a:solidFill>
                  <a:srgbClr val="17365D"/>
                </a:solidFill>
              </a:rPr>
              <a:t>House-</a:t>
            </a:r>
            <a:r>
              <a:rPr lang="en-US" dirty="0" err="1" smtClean="0">
                <a:solidFill>
                  <a:srgbClr val="17365D"/>
                </a:solidFill>
              </a:rPr>
              <a:t>Brackmann</a:t>
            </a:r>
            <a:endParaRPr lang="en-US" dirty="0" smtClean="0">
              <a:solidFill>
                <a:srgbClr val="17365D"/>
              </a:solidFill>
            </a:endParaRPr>
          </a:p>
          <a:p>
            <a:pPr marL="742950" lvl="1" indent="-285750">
              <a:buFont typeface="Arial"/>
              <a:buChar char="•"/>
            </a:pPr>
            <a:r>
              <a:rPr lang="en-US" dirty="0" smtClean="0">
                <a:solidFill>
                  <a:srgbClr val="17365D"/>
                </a:solidFill>
              </a:rPr>
              <a:t>Sunnybrook</a:t>
            </a:r>
          </a:p>
          <a:p>
            <a:pPr marL="742950" lvl="1" indent="-285750">
              <a:buFont typeface="Arial"/>
              <a:buChar char="•"/>
            </a:pPr>
            <a:endParaRPr lang="en-US" dirty="0" smtClean="0">
              <a:solidFill>
                <a:srgbClr val="17365D"/>
              </a:solidFill>
            </a:endParaRPr>
          </a:p>
          <a:p>
            <a:pPr marL="742950" lvl="1" indent="-285750">
              <a:buFont typeface="Arial"/>
              <a:buChar char="•"/>
            </a:pPr>
            <a:endParaRPr lang="en-US" dirty="0" smtClean="0">
              <a:solidFill>
                <a:srgbClr val="17365D"/>
              </a:solidFill>
            </a:endParaRPr>
          </a:p>
          <a:p>
            <a:pPr marL="285750" indent="-285750">
              <a:buFont typeface="Arial"/>
              <a:buChar char="•"/>
            </a:pPr>
            <a:r>
              <a:rPr lang="en-US" dirty="0" smtClean="0">
                <a:solidFill>
                  <a:srgbClr val="17365D"/>
                </a:solidFill>
              </a:rPr>
              <a:t>2D and 3D Photography</a:t>
            </a:r>
          </a:p>
          <a:p>
            <a:pPr marL="742950" lvl="1" indent="-285750">
              <a:buFont typeface="Arial"/>
              <a:buChar char="•"/>
            </a:pPr>
            <a:r>
              <a:rPr lang="en-US" dirty="0" smtClean="0">
                <a:solidFill>
                  <a:srgbClr val="17365D"/>
                </a:solidFill>
              </a:rPr>
              <a:t>3D Surface Imaging</a:t>
            </a:r>
          </a:p>
          <a:p>
            <a:pPr marL="742950" lvl="1" indent="-285750">
              <a:buFont typeface="Arial"/>
              <a:buChar char="•"/>
            </a:pPr>
            <a:r>
              <a:rPr lang="en-US" dirty="0" err="1" smtClean="0">
                <a:solidFill>
                  <a:srgbClr val="17365D"/>
                </a:solidFill>
              </a:rPr>
              <a:t>Stereophotogrammetry</a:t>
            </a:r>
            <a:endParaRPr lang="en-US" dirty="0" smtClean="0">
              <a:solidFill>
                <a:srgbClr val="17365D"/>
              </a:solidFill>
            </a:endParaRPr>
          </a:p>
          <a:p>
            <a:pPr marL="742950" lvl="1" indent="-285750">
              <a:buFont typeface="Arial"/>
              <a:buChar char="•"/>
            </a:pPr>
            <a:r>
              <a:rPr lang="en-US" dirty="0" smtClean="0">
                <a:solidFill>
                  <a:srgbClr val="17365D"/>
                </a:solidFill>
              </a:rPr>
              <a:t>Liquid Crystal</a:t>
            </a:r>
          </a:p>
          <a:p>
            <a:pPr marL="742950" lvl="1" indent="-285750">
              <a:buFont typeface="Arial"/>
              <a:buChar char="•"/>
            </a:pPr>
            <a:endParaRPr lang="en-US" dirty="0" smtClean="0">
              <a:solidFill>
                <a:srgbClr val="0C1B2E"/>
              </a:solidFill>
            </a:endParaRPr>
          </a:p>
        </p:txBody>
      </p:sp>
      <p:sp>
        <p:nvSpPr>
          <p:cNvPr id="5" name="Right Brace 4"/>
          <p:cNvSpPr/>
          <p:nvPr/>
        </p:nvSpPr>
        <p:spPr>
          <a:xfrm>
            <a:off x="4222136" y="1739020"/>
            <a:ext cx="892276" cy="610640"/>
          </a:xfrm>
          <a:prstGeom prst="rightBrace">
            <a:avLst/>
          </a:prstGeom>
          <a:ln w="190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1"/>
              </a:solidFill>
            </a:endParaRPr>
          </a:p>
        </p:txBody>
      </p:sp>
      <p:sp>
        <p:nvSpPr>
          <p:cNvPr id="6" name="Right Brace 5"/>
          <p:cNvSpPr/>
          <p:nvPr/>
        </p:nvSpPr>
        <p:spPr>
          <a:xfrm>
            <a:off x="4222136" y="2702913"/>
            <a:ext cx="892276" cy="966516"/>
          </a:xfrm>
          <a:prstGeom prst="rightBrace">
            <a:avLst/>
          </a:prstGeom>
          <a:ln w="190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1"/>
              </a:solidFill>
            </a:endParaRPr>
          </a:p>
        </p:txBody>
      </p:sp>
      <p:sp>
        <p:nvSpPr>
          <p:cNvPr id="7" name="TextBox 6"/>
          <p:cNvSpPr txBox="1"/>
          <p:nvPr/>
        </p:nvSpPr>
        <p:spPr>
          <a:xfrm>
            <a:off x="5397921" y="2003110"/>
            <a:ext cx="2663601" cy="923330"/>
          </a:xfrm>
          <a:prstGeom prst="rect">
            <a:avLst/>
          </a:prstGeom>
          <a:noFill/>
        </p:spPr>
        <p:txBody>
          <a:bodyPr wrap="square" rtlCol="0">
            <a:spAutoFit/>
          </a:bodyPr>
          <a:lstStyle/>
          <a:p>
            <a:r>
              <a:rPr lang="en-US" dirty="0" smtClean="0">
                <a:solidFill>
                  <a:srgbClr val="17365D"/>
                </a:solidFill>
              </a:rPr>
              <a:t>Subjective</a:t>
            </a:r>
          </a:p>
          <a:p>
            <a:r>
              <a:rPr lang="en-US" dirty="0" smtClean="0">
                <a:solidFill>
                  <a:srgbClr val="17365D"/>
                </a:solidFill>
              </a:rPr>
              <a:t>Not specific</a:t>
            </a:r>
          </a:p>
          <a:p>
            <a:r>
              <a:rPr lang="en-US" dirty="0" smtClean="0">
                <a:solidFill>
                  <a:srgbClr val="17365D"/>
                </a:solidFill>
              </a:rPr>
              <a:t>Cannot guide treatment</a:t>
            </a:r>
            <a:endParaRPr lang="en-US" dirty="0">
              <a:solidFill>
                <a:srgbClr val="17365D"/>
              </a:solidFill>
            </a:endParaRPr>
          </a:p>
        </p:txBody>
      </p:sp>
      <p:sp>
        <p:nvSpPr>
          <p:cNvPr id="8" name="TextBox 7"/>
          <p:cNvSpPr txBox="1"/>
          <p:nvPr/>
        </p:nvSpPr>
        <p:spPr>
          <a:xfrm>
            <a:off x="5469880" y="3841835"/>
            <a:ext cx="2663601" cy="646331"/>
          </a:xfrm>
          <a:prstGeom prst="rect">
            <a:avLst/>
          </a:prstGeom>
          <a:noFill/>
        </p:spPr>
        <p:txBody>
          <a:bodyPr wrap="square" rtlCol="0">
            <a:spAutoFit/>
          </a:bodyPr>
          <a:lstStyle/>
          <a:p>
            <a:r>
              <a:rPr lang="en-US" dirty="0" smtClean="0">
                <a:solidFill>
                  <a:srgbClr val="17365D"/>
                </a:solidFill>
              </a:rPr>
              <a:t>No consensus</a:t>
            </a:r>
          </a:p>
          <a:p>
            <a:r>
              <a:rPr lang="en-US" dirty="0" smtClean="0">
                <a:solidFill>
                  <a:srgbClr val="17365D"/>
                </a:solidFill>
              </a:rPr>
              <a:t>Inconsistently used</a:t>
            </a:r>
            <a:endParaRPr lang="en-US" dirty="0">
              <a:solidFill>
                <a:srgbClr val="17365D"/>
              </a:solidFill>
            </a:endParaRPr>
          </a:p>
        </p:txBody>
      </p:sp>
      <p:sp>
        <p:nvSpPr>
          <p:cNvPr id="9" name="Right Brace 8"/>
          <p:cNvSpPr/>
          <p:nvPr/>
        </p:nvSpPr>
        <p:spPr>
          <a:xfrm>
            <a:off x="4043614" y="2052618"/>
            <a:ext cx="958236" cy="801554"/>
          </a:xfrm>
          <a:prstGeom prst="rightBrace">
            <a:avLst/>
          </a:prstGeom>
          <a:solidFill>
            <a:schemeClr val="bg1"/>
          </a:solidFill>
          <a:ln w="19050">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1"/>
              </a:solidFill>
            </a:endParaRPr>
          </a:p>
        </p:txBody>
      </p:sp>
      <p:sp>
        <p:nvSpPr>
          <p:cNvPr id="10" name="Right Brace 9"/>
          <p:cNvSpPr/>
          <p:nvPr/>
        </p:nvSpPr>
        <p:spPr>
          <a:xfrm>
            <a:off x="4109574" y="3661732"/>
            <a:ext cx="892276" cy="966516"/>
          </a:xfrm>
          <a:prstGeom prst="rightBrace">
            <a:avLst/>
          </a:prstGeom>
          <a:solidFill>
            <a:schemeClr val="bg1"/>
          </a:solidFill>
          <a:ln w="19050">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1"/>
              </a:solidFill>
            </a:endParaRPr>
          </a:p>
        </p:txBody>
      </p:sp>
      <p:sp>
        <p:nvSpPr>
          <p:cNvPr id="11" name="TextBox 10"/>
          <p:cNvSpPr txBox="1"/>
          <p:nvPr/>
        </p:nvSpPr>
        <p:spPr>
          <a:xfrm>
            <a:off x="1205144" y="5759915"/>
            <a:ext cx="7409381" cy="369332"/>
          </a:xfrm>
          <a:prstGeom prst="rect">
            <a:avLst/>
          </a:prstGeom>
          <a:noFill/>
        </p:spPr>
        <p:txBody>
          <a:bodyPr wrap="square" rtlCol="0">
            <a:spAutoFit/>
          </a:bodyPr>
          <a:lstStyle/>
          <a:p>
            <a:r>
              <a:rPr lang="en-US" dirty="0" smtClean="0">
                <a:ln w="0"/>
                <a:solidFill>
                  <a:srgbClr val="FF0000"/>
                </a:solidFill>
                <a:effectLst>
                  <a:outerShdw blurRad="38100" dist="25400" dir="5400000" algn="ctr" rotWithShape="0">
                    <a:srgbClr val="6E747A">
                      <a:alpha val="43000"/>
                    </a:srgbClr>
                  </a:outerShdw>
                </a:effectLst>
              </a:rPr>
              <a:t>Need for reproducible objective tool for dynamic facial assessment</a:t>
            </a:r>
          </a:p>
        </p:txBody>
      </p:sp>
    </p:spTree>
    <p:extLst>
      <p:ext uri="{BB962C8B-B14F-4D97-AF65-F5344CB8AC3E}">
        <p14:creationId xmlns:p14="http://schemas.microsoft.com/office/powerpoint/2010/main" val="399557921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Digital Image Correlation</a:t>
            </a:r>
            <a:endParaRPr lang="en-US"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dirty="0"/>
          </a:p>
        </p:txBody>
      </p:sp>
      <p:sp>
        <p:nvSpPr>
          <p:cNvPr id="8" name="TextBox 7"/>
          <p:cNvSpPr txBox="1"/>
          <p:nvPr/>
        </p:nvSpPr>
        <p:spPr>
          <a:xfrm>
            <a:off x="996921" y="5622410"/>
            <a:ext cx="7324958" cy="830997"/>
          </a:xfrm>
          <a:prstGeom prst="rect">
            <a:avLst/>
          </a:prstGeom>
          <a:noFill/>
        </p:spPr>
        <p:txBody>
          <a:bodyPr wrap="square" rtlCol="0">
            <a:spAutoFit/>
          </a:bodyPr>
          <a:lstStyle/>
          <a:p>
            <a:pPr marL="285750" indent="-285750">
              <a:buFont typeface="Arial"/>
              <a:buChar char="•"/>
            </a:pPr>
            <a:r>
              <a:rPr lang="en-US" sz="2400" i="1" dirty="0" smtClean="0">
                <a:solidFill>
                  <a:schemeClr val="accent2"/>
                </a:solidFill>
              </a:rPr>
              <a:t>L(t)</a:t>
            </a:r>
            <a:r>
              <a:rPr lang="en-US" sz="2400" dirty="0" smtClean="0">
                <a:solidFill>
                  <a:schemeClr val="accent2"/>
                </a:solidFill>
              </a:rPr>
              <a:t> = Length between two points at time t </a:t>
            </a:r>
          </a:p>
          <a:p>
            <a:pPr marL="742950" lvl="1" indent="-285750">
              <a:buFont typeface="Arial"/>
              <a:buChar char="•"/>
            </a:pPr>
            <a:r>
              <a:rPr lang="en-US" sz="2400" dirty="0" smtClean="0">
                <a:solidFill>
                  <a:schemeClr val="accent2"/>
                </a:solidFill>
              </a:rPr>
              <a:t>Decreased during corrugator contraction</a:t>
            </a:r>
            <a:endParaRPr lang="en-US" sz="2400" dirty="0">
              <a:solidFill>
                <a:schemeClr val="accent2"/>
              </a:solidFill>
            </a:endParaRPr>
          </a:p>
        </p:txBody>
      </p:sp>
      <p:pic>
        <p:nvPicPr>
          <p:cNvPr id="9" name="Picture 8" descr="DSC00608.JPG"/>
          <p:cNvPicPr>
            <a:picLocks noChangeAspect="1"/>
          </p:cNvPicPr>
          <p:nvPr/>
        </p:nvPicPr>
        <p:blipFill rotWithShape="1">
          <a:blip r:embed="rId4">
            <a:extLst>
              <a:ext uri="{28A0092B-C50C-407E-A947-70E740481C1C}">
                <a14:useLocalDpi xmlns:a14="http://schemas.microsoft.com/office/drawing/2010/main" val="0"/>
              </a:ext>
            </a:extLst>
          </a:blip>
          <a:srcRect l="19743" r="28537"/>
          <a:stretch/>
        </p:blipFill>
        <p:spPr>
          <a:xfrm>
            <a:off x="1430280" y="1522517"/>
            <a:ext cx="2423448" cy="3123802"/>
          </a:xfrm>
          <a:prstGeom prst="rect">
            <a:avLst/>
          </a:prstGeom>
          <a:ln>
            <a:noFill/>
          </a:ln>
          <a:effectLst>
            <a:softEdge rad="112500"/>
          </a:effectLst>
        </p:spPr>
      </p:pic>
      <p:sp>
        <p:nvSpPr>
          <p:cNvPr id="10" name="TextBox 9"/>
          <p:cNvSpPr txBox="1"/>
          <p:nvPr/>
        </p:nvSpPr>
        <p:spPr>
          <a:xfrm rot="18838266">
            <a:off x="2508715" y="2141979"/>
            <a:ext cx="594756" cy="276999"/>
          </a:xfrm>
          <a:prstGeom prst="rect">
            <a:avLst/>
          </a:prstGeom>
          <a:noFill/>
        </p:spPr>
        <p:txBody>
          <a:bodyPr wrap="square" rtlCol="0">
            <a:spAutoFit/>
          </a:bodyPr>
          <a:lstStyle/>
          <a:p>
            <a:r>
              <a:rPr lang="en-US" sz="1200" i="1" dirty="0" smtClean="0">
                <a:solidFill>
                  <a:schemeClr val="accent1"/>
                </a:solidFill>
              </a:rPr>
              <a:t>L(0)</a:t>
            </a:r>
            <a:endParaRPr lang="en-US" sz="1200" i="1" dirty="0">
              <a:solidFill>
                <a:schemeClr val="accent1"/>
              </a:solidFill>
            </a:endParaRPr>
          </a:p>
        </p:txBody>
      </p:sp>
      <p:sp>
        <p:nvSpPr>
          <p:cNvPr id="11" name="Right Brace 10"/>
          <p:cNvSpPr/>
          <p:nvPr/>
        </p:nvSpPr>
        <p:spPr>
          <a:xfrm rot="18821207">
            <a:off x="2441752" y="2329287"/>
            <a:ext cx="179992" cy="445381"/>
          </a:xfrm>
          <a:prstGeom prst="rightBrace">
            <a:avLst>
              <a:gd name="adj1" fmla="val 8333"/>
              <a:gd name="adj2" fmla="val 49542"/>
            </a:avLst>
          </a:prstGeom>
          <a:ln w="38100">
            <a:solidFill>
              <a:schemeClr val="accent1"/>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sz="2000" dirty="0"/>
          </a:p>
        </p:txBody>
      </p:sp>
      <p:pic>
        <p:nvPicPr>
          <p:cNvPr id="12" name="Picture 11" descr="DSC00610.JPG"/>
          <p:cNvPicPr>
            <a:picLocks noChangeAspect="1"/>
          </p:cNvPicPr>
          <p:nvPr/>
        </p:nvPicPr>
        <p:blipFill rotWithShape="1">
          <a:blip r:embed="rId5">
            <a:extLst>
              <a:ext uri="{28A0092B-C50C-407E-A947-70E740481C1C}">
                <a14:useLocalDpi xmlns:a14="http://schemas.microsoft.com/office/drawing/2010/main" val="0"/>
              </a:ext>
            </a:extLst>
          </a:blip>
          <a:srcRect l="20356" r="27924"/>
          <a:stretch/>
        </p:blipFill>
        <p:spPr>
          <a:xfrm>
            <a:off x="4639762" y="1522517"/>
            <a:ext cx="2423448" cy="3123802"/>
          </a:xfrm>
          <a:prstGeom prst="rect">
            <a:avLst/>
          </a:prstGeom>
          <a:ln>
            <a:noFill/>
          </a:ln>
          <a:effectLst>
            <a:softEdge rad="112500"/>
          </a:effectLst>
        </p:spPr>
      </p:pic>
      <p:sp>
        <p:nvSpPr>
          <p:cNvPr id="13" name="Right Brace 12"/>
          <p:cNvSpPr/>
          <p:nvPr/>
        </p:nvSpPr>
        <p:spPr>
          <a:xfrm rot="18821207">
            <a:off x="5709027" y="2385920"/>
            <a:ext cx="284919" cy="292812"/>
          </a:xfrm>
          <a:prstGeom prst="rightBrace">
            <a:avLst>
              <a:gd name="adj1" fmla="val 8333"/>
              <a:gd name="adj2" fmla="val 49542"/>
            </a:avLst>
          </a:prstGeom>
          <a:ln w="38100"/>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14" name="TextBox 13"/>
          <p:cNvSpPr txBox="1"/>
          <p:nvPr/>
        </p:nvSpPr>
        <p:spPr>
          <a:xfrm rot="18838266">
            <a:off x="5870737" y="2017938"/>
            <a:ext cx="701892" cy="261610"/>
          </a:xfrm>
          <a:prstGeom prst="rect">
            <a:avLst/>
          </a:prstGeom>
          <a:noFill/>
        </p:spPr>
        <p:txBody>
          <a:bodyPr wrap="square" rtlCol="0">
            <a:spAutoFit/>
          </a:bodyPr>
          <a:lstStyle/>
          <a:p>
            <a:r>
              <a:rPr lang="en-US" sz="1100" i="1" dirty="0" smtClean="0">
                <a:solidFill>
                  <a:schemeClr val="accent2"/>
                </a:solidFill>
              </a:rPr>
              <a:t>L(t)</a:t>
            </a:r>
            <a:endParaRPr lang="en-US" sz="1100" i="1" dirty="0">
              <a:solidFill>
                <a:schemeClr val="accent2"/>
              </a:solidFill>
            </a:endParaRPr>
          </a:p>
        </p:txBody>
      </p:sp>
      <p:sp>
        <p:nvSpPr>
          <p:cNvPr id="15" name="TextBox 14"/>
          <p:cNvSpPr txBox="1"/>
          <p:nvPr/>
        </p:nvSpPr>
        <p:spPr>
          <a:xfrm>
            <a:off x="996921" y="4698923"/>
            <a:ext cx="7324958" cy="461665"/>
          </a:xfrm>
          <a:prstGeom prst="rect">
            <a:avLst/>
          </a:prstGeom>
          <a:noFill/>
        </p:spPr>
        <p:txBody>
          <a:bodyPr wrap="square" rtlCol="0">
            <a:spAutoFit/>
          </a:bodyPr>
          <a:lstStyle/>
          <a:p>
            <a:pPr marL="342900" indent="-342900">
              <a:buFont typeface="Arial"/>
              <a:buChar char="•"/>
            </a:pPr>
            <a:r>
              <a:rPr lang="en-US" sz="2400" i="1" dirty="0" smtClean="0">
                <a:solidFill>
                  <a:srgbClr val="4F81BD"/>
                </a:solidFill>
              </a:rPr>
              <a:t>L(0)</a:t>
            </a:r>
            <a:r>
              <a:rPr lang="en-US" sz="2400" dirty="0" smtClean="0">
                <a:solidFill>
                  <a:srgbClr val="4F81BD"/>
                </a:solidFill>
              </a:rPr>
              <a:t> = Length between two points at time 0</a:t>
            </a:r>
            <a:endParaRPr lang="en-US" sz="2400" dirty="0">
              <a:solidFill>
                <a:srgbClr val="4F81BD"/>
              </a:solidFill>
            </a:endParaRPr>
          </a:p>
        </p:txBody>
      </p:sp>
    </p:spTree>
    <p:extLst>
      <p:ext uri="{BB962C8B-B14F-4D97-AF65-F5344CB8AC3E}">
        <p14:creationId xmlns:p14="http://schemas.microsoft.com/office/powerpoint/2010/main" val="363667897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Digital Image Correlation</a:t>
            </a:r>
            <a:endParaRPr lang="en-US"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dirty="0"/>
          </a:p>
        </p:txBody>
      </p:sp>
      <p:sp>
        <p:nvSpPr>
          <p:cNvPr id="7" name="Rectangle 4"/>
          <p:cNvSpPr>
            <a:spLocks noChangeArrowheads="1"/>
          </p:cNvSpPr>
          <p:nvPr/>
        </p:nvSpPr>
        <p:spPr bwMode="auto">
          <a:xfrm>
            <a:off x="293688" y="1714500"/>
            <a:ext cx="6357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aseline="30000"/>
              <a:t>. </a:t>
            </a:r>
            <a:endParaRPr lang="en-US"/>
          </a:p>
        </p:txBody>
      </p:sp>
      <p:pic>
        <p:nvPicPr>
          <p:cNvPr id="8" name="Picture 7" descr="DSC00614.JPG"/>
          <p:cNvPicPr>
            <a:picLocks noChangeAspect="1"/>
          </p:cNvPicPr>
          <p:nvPr/>
        </p:nvPicPr>
        <p:blipFill rotWithShape="1">
          <a:blip r:embed="rId4">
            <a:extLst>
              <a:ext uri="{28A0092B-C50C-407E-A947-70E740481C1C}">
                <a14:useLocalDpi xmlns:a14="http://schemas.microsoft.com/office/drawing/2010/main" val="0"/>
              </a:ext>
            </a:extLst>
          </a:blip>
          <a:srcRect l="32155" t="15280" r="29975" b="8809"/>
          <a:stretch/>
        </p:blipFill>
        <p:spPr>
          <a:xfrm>
            <a:off x="191287" y="1289180"/>
            <a:ext cx="2706957" cy="3617407"/>
          </a:xfrm>
          <a:prstGeom prst="rect">
            <a:avLst/>
          </a:prstGeom>
          <a:solidFill>
            <a:srgbClr val="64C705"/>
          </a:solidFill>
          <a:ln>
            <a:noFill/>
          </a:ln>
          <a:effectLst>
            <a:softEdge rad="112500"/>
          </a:effectLst>
        </p:spPr>
      </p:pic>
      <p:pic>
        <p:nvPicPr>
          <p:cNvPr id="9" name="Picture 8" descr="DSC00616.JPG"/>
          <p:cNvPicPr>
            <a:picLocks noChangeAspect="1"/>
          </p:cNvPicPr>
          <p:nvPr/>
        </p:nvPicPr>
        <p:blipFill rotWithShape="1">
          <a:blip r:embed="rId5">
            <a:extLst>
              <a:ext uri="{28A0092B-C50C-407E-A947-70E740481C1C}">
                <a14:useLocalDpi xmlns:a14="http://schemas.microsoft.com/office/drawing/2010/main" val="0"/>
              </a:ext>
            </a:extLst>
          </a:blip>
          <a:srcRect l="32155" t="21521" r="29975" b="2569"/>
          <a:stretch/>
        </p:blipFill>
        <p:spPr>
          <a:xfrm>
            <a:off x="6168359" y="1233979"/>
            <a:ext cx="2706957" cy="3617408"/>
          </a:xfrm>
          <a:prstGeom prst="rect">
            <a:avLst/>
          </a:prstGeom>
          <a:ln>
            <a:noFill/>
          </a:ln>
          <a:effectLst>
            <a:softEdge rad="112500"/>
          </a:effectLst>
        </p:spPr>
      </p:pic>
      <p:graphicFrame>
        <p:nvGraphicFramePr>
          <p:cNvPr id="10" name="Diagram 9"/>
          <p:cNvGraphicFramePr/>
          <p:nvPr/>
        </p:nvGraphicFramePr>
        <p:xfrm>
          <a:off x="2759026" y="1899093"/>
          <a:ext cx="3538442" cy="227448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Rounded Rectangle 4"/>
          <p:cNvSpPr/>
          <p:nvPr/>
        </p:nvSpPr>
        <p:spPr>
          <a:xfrm>
            <a:off x="4333875" y="3198813"/>
            <a:ext cx="476250" cy="460375"/>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nchor="ctr"/>
          <a:lstStyle/>
          <a:p>
            <a:pPr algn="ctr" defTabSz="533400" fontAlgn="auto">
              <a:lnSpc>
                <a:spcPct val="90000"/>
              </a:lnSpc>
              <a:spcAft>
                <a:spcPct val="35000"/>
              </a:spcAft>
              <a:defRPr/>
            </a:pPr>
            <a:endParaRPr lang="en-US" sz="1200"/>
          </a:p>
        </p:txBody>
      </p:sp>
      <p:grpSp>
        <p:nvGrpSpPr>
          <p:cNvPr id="12" name="Group 20"/>
          <p:cNvGrpSpPr>
            <a:grpSpLocks/>
          </p:cNvGrpSpPr>
          <p:nvPr/>
        </p:nvGrpSpPr>
        <p:grpSpPr bwMode="auto">
          <a:xfrm>
            <a:off x="1284288" y="1281113"/>
            <a:ext cx="563562" cy="509587"/>
            <a:chOff x="416210" y="882204"/>
            <a:chExt cx="563898" cy="510075"/>
          </a:xfrm>
        </p:grpSpPr>
        <p:sp>
          <p:nvSpPr>
            <p:cNvPr id="13" name="Rounded Rectangle 12"/>
            <p:cNvSpPr/>
            <p:nvPr/>
          </p:nvSpPr>
          <p:spPr>
            <a:xfrm>
              <a:off x="416210" y="882204"/>
              <a:ext cx="563898" cy="510075"/>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4" name="Rounded Rectangle 4"/>
            <p:cNvSpPr/>
            <p:nvPr/>
          </p:nvSpPr>
          <p:spPr>
            <a:xfrm>
              <a:off x="441625" y="907628"/>
              <a:ext cx="513068" cy="459226"/>
            </a:xfrm>
            <a:prstGeom prst="rect">
              <a:avLst/>
            </a:prstGeom>
          </p:spPr>
          <p:style>
            <a:lnRef idx="0">
              <a:scrgbClr r="0" g="0" b="0"/>
            </a:lnRef>
            <a:fillRef idx="0">
              <a:scrgbClr r="0" g="0" b="0"/>
            </a:fillRef>
            <a:effectRef idx="0">
              <a:scrgbClr r="0" g="0" b="0"/>
            </a:effectRef>
            <a:fontRef idx="minor">
              <a:schemeClr val="lt1"/>
            </a:fontRef>
          </p:style>
          <p:txBody>
            <a:bodyPr lIns="72390" tIns="72390" rIns="72390" bIns="72390" spcCol="1270" anchor="ctr"/>
            <a:lstStyle/>
            <a:p>
              <a:pPr algn="ctr" defTabSz="844550" fontAlgn="auto">
                <a:lnSpc>
                  <a:spcPct val="90000"/>
                </a:lnSpc>
                <a:spcAft>
                  <a:spcPct val="35000"/>
                </a:spcAft>
                <a:defRPr/>
              </a:pPr>
              <a:r>
                <a:rPr lang="en-US" sz="1900" i="1" dirty="0"/>
                <a:t>L(0)</a:t>
              </a:r>
            </a:p>
          </p:txBody>
        </p:sp>
      </p:grpSp>
      <p:grpSp>
        <p:nvGrpSpPr>
          <p:cNvPr id="15" name="Group 23"/>
          <p:cNvGrpSpPr>
            <a:grpSpLocks/>
          </p:cNvGrpSpPr>
          <p:nvPr/>
        </p:nvGrpSpPr>
        <p:grpSpPr bwMode="auto">
          <a:xfrm>
            <a:off x="7342188" y="1255713"/>
            <a:ext cx="565150" cy="509587"/>
            <a:chOff x="416210" y="882204"/>
            <a:chExt cx="563898" cy="510075"/>
          </a:xfrm>
        </p:grpSpPr>
        <p:sp>
          <p:nvSpPr>
            <p:cNvPr id="16" name="Rounded Rectangle 15"/>
            <p:cNvSpPr/>
            <p:nvPr/>
          </p:nvSpPr>
          <p:spPr>
            <a:xfrm>
              <a:off x="416210" y="882204"/>
              <a:ext cx="563898" cy="510075"/>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7" name="Rounded Rectangle 4"/>
            <p:cNvSpPr/>
            <p:nvPr/>
          </p:nvSpPr>
          <p:spPr>
            <a:xfrm>
              <a:off x="441554" y="907628"/>
              <a:ext cx="513211" cy="459226"/>
            </a:xfrm>
            <a:prstGeom prst="rect">
              <a:avLst/>
            </a:prstGeom>
          </p:spPr>
          <p:style>
            <a:lnRef idx="0">
              <a:scrgbClr r="0" g="0" b="0"/>
            </a:lnRef>
            <a:fillRef idx="0">
              <a:scrgbClr r="0" g="0" b="0"/>
            </a:fillRef>
            <a:effectRef idx="0">
              <a:scrgbClr r="0" g="0" b="0"/>
            </a:effectRef>
            <a:fontRef idx="minor">
              <a:schemeClr val="lt1"/>
            </a:fontRef>
          </p:style>
          <p:txBody>
            <a:bodyPr lIns="72390" tIns="72390" rIns="72390" bIns="72390" spcCol="1270" anchor="ctr"/>
            <a:lstStyle/>
            <a:p>
              <a:pPr algn="ctr" defTabSz="844550" fontAlgn="auto">
                <a:lnSpc>
                  <a:spcPct val="90000"/>
                </a:lnSpc>
                <a:spcAft>
                  <a:spcPct val="35000"/>
                </a:spcAft>
                <a:defRPr/>
              </a:pPr>
              <a:r>
                <a:rPr lang="en-US" sz="1900" i="1" dirty="0"/>
                <a:t>L(t)</a:t>
              </a:r>
            </a:p>
          </p:txBody>
        </p:sp>
      </p:grpSp>
      <p:sp>
        <p:nvSpPr>
          <p:cNvPr id="18" name="Hexagon 17"/>
          <p:cNvSpPr/>
          <p:nvPr/>
        </p:nvSpPr>
        <p:spPr>
          <a:xfrm flipV="1">
            <a:off x="1147763" y="2220913"/>
            <a:ext cx="92075" cy="92075"/>
          </a:xfrm>
          <a:prstGeom prst="hexagon">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Hexagon 18"/>
          <p:cNvSpPr/>
          <p:nvPr/>
        </p:nvSpPr>
        <p:spPr>
          <a:xfrm flipV="1">
            <a:off x="1346200" y="2441575"/>
            <a:ext cx="92075" cy="90488"/>
          </a:xfrm>
          <a:prstGeom prst="hexagon">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Hexagon 19"/>
          <p:cNvSpPr/>
          <p:nvPr/>
        </p:nvSpPr>
        <p:spPr>
          <a:xfrm flipV="1">
            <a:off x="1590675" y="2616200"/>
            <a:ext cx="90488" cy="92075"/>
          </a:xfrm>
          <a:prstGeom prst="hexagon">
            <a:avLst/>
          </a:prstGeom>
          <a:solidFill>
            <a:srgbClr val="FF66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Hexagon 20"/>
          <p:cNvSpPr/>
          <p:nvPr/>
        </p:nvSpPr>
        <p:spPr>
          <a:xfrm flipV="1">
            <a:off x="1347788" y="2570163"/>
            <a:ext cx="92075" cy="92075"/>
          </a:xfrm>
          <a:prstGeom prst="hexagon">
            <a:avLst/>
          </a:prstGeom>
          <a:solidFill>
            <a:srgbClr val="FF66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Hexagon 21"/>
          <p:cNvSpPr/>
          <p:nvPr/>
        </p:nvSpPr>
        <p:spPr>
          <a:xfrm flipV="1">
            <a:off x="1698625" y="2333625"/>
            <a:ext cx="92075" cy="92075"/>
          </a:xfrm>
          <a:prstGeom prst="hexagon">
            <a:avLst/>
          </a:prstGeom>
          <a:solidFill>
            <a:srgbClr val="64C705"/>
          </a:solidFill>
          <a:ln>
            <a:solidFill>
              <a:schemeClr val="accent4">
                <a:lumMod val="60000"/>
                <a:lumOff val="4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accent4">
                  <a:lumMod val="60000"/>
                  <a:lumOff val="40000"/>
                </a:schemeClr>
              </a:solidFill>
            </a:endParaRPr>
          </a:p>
        </p:txBody>
      </p:sp>
      <p:sp>
        <p:nvSpPr>
          <p:cNvPr id="23" name="Hexagon 22"/>
          <p:cNvSpPr/>
          <p:nvPr/>
        </p:nvSpPr>
        <p:spPr>
          <a:xfrm flipV="1">
            <a:off x="1428750" y="2278063"/>
            <a:ext cx="90488" cy="92075"/>
          </a:xfrm>
          <a:prstGeom prst="hexagon">
            <a:avLst/>
          </a:prstGeom>
          <a:solidFill>
            <a:srgbClr val="64C705"/>
          </a:solidFill>
          <a:ln>
            <a:solidFill>
              <a:schemeClr val="accent4">
                <a:lumMod val="60000"/>
                <a:lumOff val="4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accent4">
                  <a:lumMod val="60000"/>
                  <a:lumOff val="40000"/>
                </a:schemeClr>
              </a:solidFill>
            </a:endParaRPr>
          </a:p>
        </p:txBody>
      </p:sp>
      <p:sp>
        <p:nvSpPr>
          <p:cNvPr id="24" name="Hexagon 23"/>
          <p:cNvSpPr/>
          <p:nvPr/>
        </p:nvSpPr>
        <p:spPr>
          <a:xfrm flipV="1">
            <a:off x="7378700" y="2398713"/>
            <a:ext cx="90488" cy="90487"/>
          </a:xfrm>
          <a:prstGeom prst="hexagon">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Hexagon 24"/>
          <p:cNvSpPr/>
          <p:nvPr/>
        </p:nvSpPr>
        <p:spPr>
          <a:xfrm flipV="1">
            <a:off x="7483475" y="2473325"/>
            <a:ext cx="92075" cy="92075"/>
          </a:xfrm>
          <a:prstGeom prst="hexagon">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Hexagon 25"/>
          <p:cNvSpPr/>
          <p:nvPr/>
        </p:nvSpPr>
        <p:spPr>
          <a:xfrm flipV="1">
            <a:off x="7635875" y="2625725"/>
            <a:ext cx="92075" cy="92075"/>
          </a:xfrm>
          <a:prstGeom prst="hexagon">
            <a:avLst/>
          </a:prstGeom>
          <a:solidFill>
            <a:srgbClr val="FF66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Hexagon 26"/>
          <p:cNvSpPr/>
          <p:nvPr/>
        </p:nvSpPr>
        <p:spPr>
          <a:xfrm flipV="1">
            <a:off x="7515225" y="2603500"/>
            <a:ext cx="90488" cy="92075"/>
          </a:xfrm>
          <a:prstGeom prst="hexagon">
            <a:avLst/>
          </a:prstGeom>
          <a:solidFill>
            <a:srgbClr val="FF66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Hexagon 27"/>
          <p:cNvSpPr>
            <a:spLocks/>
          </p:cNvSpPr>
          <p:nvPr/>
        </p:nvSpPr>
        <p:spPr>
          <a:xfrm flipV="1">
            <a:off x="7812088" y="2366963"/>
            <a:ext cx="92075" cy="92075"/>
          </a:xfrm>
          <a:prstGeom prst="hexagon">
            <a:avLst/>
          </a:prstGeom>
          <a:solidFill>
            <a:srgbClr val="64C705"/>
          </a:solidFill>
          <a:ln>
            <a:solidFill>
              <a:srgbClr val="B3A2C7"/>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Hexagon 28"/>
          <p:cNvSpPr>
            <a:spLocks/>
          </p:cNvSpPr>
          <p:nvPr/>
        </p:nvSpPr>
        <p:spPr>
          <a:xfrm flipV="1">
            <a:off x="7681913" y="2320925"/>
            <a:ext cx="90487" cy="92075"/>
          </a:xfrm>
          <a:prstGeom prst="hexagon">
            <a:avLst/>
          </a:prstGeom>
          <a:solidFill>
            <a:srgbClr val="64C705"/>
          </a:solidFill>
          <a:ln>
            <a:solidFill>
              <a:srgbClr val="B3A2C7"/>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Rectangle 39"/>
          <p:cNvSpPr>
            <a:spLocks noChangeArrowheads="1"/>
          </p:cNvSpPr>
          <p:nvPr/>
        </p:nvSpPr>
        <p:spPr bwMode="auto">
          <a:xfrm>
            <a:off x="830263" y="5097463"/>
            <a:ext cx="11557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1">
                <a:solidFill>
                  <a:schemeClr val="accent1"/>
                </a:solidFill>
              </a:rPr>
              <a:t>Strain</a:t>
            </a:r>
            <a:r>
              <a:rPr lang="en-US" i="1" baseline="-25000">
                <a:solidFill>
                  <a:schemeClr val="accent1"/>
                </a:solidFill>
              </a:rPr>
              <a:t>a </a:t>
            </a:r>
            <a:r>
              <a:rPr lang="en-US" i="1">
                <a:solidFill>
                  <a:schemeClr val="accent1"/>
                </a:solidFill>
              </a:rPr>
              <a:t>(0)</a:t>
            </a:r>
            <a:endParaRPr lang="en-US" i="1" baseline="-25000">
              <a:solidFill>
                <a:schemeClr val="accent1"/>
              </a:solidFill>
            </a:endParaRPr>
          </a:p>
          <a:p>
            <a:endParaRPr lang="en-US" i="1" baseline="-25000"/>
          </a:p>
          <a:p>
            <a:r>
              <a:rPr lang="en-US" i="1">
                <a:solidFill>
                  <a:srgbClr val="64C705"/>
                </a:solidFill>
              </a:rPr>
              <a:t>Strain</a:t>
            </a:r>
            <a:r>
              <a:rPr lang="en-US" i="1" baseline="-25000">
                <a:solidFill>
                  <a:srgbClr val="64C705"/>
                </a:solidFill>
              </a:rPr>
              <a:t>b </a:t>
            </a:r>
            <a:r>
              <a:rPr lang="en-US" i="1">
                <a:solidFill>
                  <a:srgbClr val="64C705"/>
                </a:solidFill>
              </a:rPr>
              <a:t>(0)</a:t>
            </a:r>
            <a:endParaRPr lang="en-US" i="1" baseline="-25000">
              <a:solidFill>
                <a:srgbClr val="64C705"/>
              </a:solidFill>
            </a:endParaRPr>
          </a:p>
          <a:p>
            <a:endParaRPr lang="en-US" i="1" baseline="-25000"/>
          </a:p>
          <a:p>
            <a:r>
              <a:rPr lang="en-US" i="1">
                <a:solidFill>
                  <a:srgbClr val="FF6600"/>
                </a:solidFill>
              </a:rPr>
              <a:t>Strain</a:t>
            </a:r>
            <a:r>
              <a:rPr lang="en-US" i="1" baseline="-25000">
                <a:solidFill>
                  <a:srgbClr val="FF6600"/>
                </a:solidFill>
              </a:rPr>
              <a:t>c </a:t>
            </a:r>
            <a:r>
              <a:rPr lang="en-US" i="1">
                <a:solidFill>
                  <a:srgbClr val="FF6600"/>
                </a:solidFill>
              </a:rPr>
              <a:t>(0)</a:t>
            </a:r>
            <a:endParaRPr lang="en-US" i="1" baseline="-25000">
              <a:solidFill>
                <a:srgbClr val="FF6600"/>
              </a:solidFill>
            </a:endParaRPr>
          </a:p>
        </p:txBody>
      </p:sp>
      <p:sp>
        <p:nvSpPr>
          <p:cNvPr id="31" name="Rectangle 41"/>
          <p:cNvSpPr>
            <a:spLocks noChangeArrowheads="1"/>
          </p:cNvSpPr>
          <p:nvPr/>
        </p:nvSpPr>
        <p:spPr bwMode="auto">
          <a:xfrm>
            <a:off x="6937375" y="5097463"/>
            <a:ext cx="11557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1">
                <a:solidFill>
                  <a:schemeClr val="accent1"/>
                </a:solidFill>
              </a:rPr>
              <a:t>Strain</a:t>
            </a:r>
            <a:r>
              <a:rPr lang="en-US" i="1" baseline="-25000">
                <a:solidFill>
                  <a:schemeClr val="accent1"/>
                </a:solidFill>
              </a:rPr>
              <a:t>a </a:t>
            </a:r>
            <a:r>
              <a:rPr lang="en-US" i="1">
                <a:solidFill>
                  <a:schemeClr val="accent1"/>
                </a:solidFill>
              </a:rPr>
              <a:t>(t)</a:t>
            </a:r>
            <a:endParaRPr lang="en-US" i="1" baseline="-25000">
              <a:solidFill>
                <a:schemeClr val="accent1"/>
              </a:solidFill>
            </a:endParaRPr>
          </a:p>
          <a:p>
            <a:endParaRPr lang="en-US" i="1" baseline="-25000"/>
          </a:p>
          <a:p>
            <a:r>
              <a:rPr lang="en-US" i="1">
                <a:solidFill>
                  <a:srgbClr val="64C705"/>
                </a:solidFill>
              </a:rPr>
              <a:t>Strain</a:t>
            </a:r>
            <a:r>
              <a:rPr lang="en-US" i="1" baseline="-25000">
                <a:solidFill>
                  <a:srgbClr val="64C705"/>
                </a:solidFill>
              </a:rPr>
              <a:t>b </a:t>
            </a:r>
            <a:r>
              <a:rPr lang="en-US" i="1">
                <a:solidFill>
                  <a:srgbClr val="64C705"/>
                </a:solidFill>
              </a:rPr>
              <a:t>(t)</a:t>
            </a:r>
            <a:endParaRPr lang="en-US" i="1" baseline="-25000">
              <a:solidFill>
                <a:srgbClr val="64C705"/>
              </a:solidFill>
            </a:endParaRPr>
          </a:p>
          <a:p>
            <a:endParaRPr lang="en-US" i="1" baseline="-25000"/>
          </a:p>
          <a:p>
            <a:r>
              <a:rPr lang="en-US" i="1">
                <a:solidFill>
                  <a:srgbClr val="FF6600"/>
                </a:solidFill>
              </a:rPr>
              <a:t>Strain</a:t>
            </a:r>
            <a:r>
              <a:rPr lang="en-US" i="1" baseline="-25000">
                <a:solidFill>
                  <a:srgbClr val="FF6600"/>
                </a:solidFill>
              </a:rPr>
              <a:t>c </a:t>
            </a:r>
            <a:r>
              <a:rPr lang="en-US" i="1">
                <a:solidFill>
                  <a:srgbClr val="FF6600"/>
                </a:solidFill>
              </a:rPr>
              <a:t>(t)</a:t>
            </a:r>
            <a:endParaRPr lang="en-US" i="1" baseline="-25000">
              <a:solidFill>
                <a:srgbClr val="FF6600"/>
              </a:solidFill>
            </a:endParaRPr>
          </a:p>
        </p:txBody>
      </p:sp>
      <p:sp>
        <p:nvSpPr>
          <p:cNvPr id="32" name="Rectangle 31"/>
          <p:cNvSpPr>
            <a:spLocks noChangeArrowheads="1"/>
          </p:cNvSpPr>
          <p:nvPr/>
        </p:nvSpPr>
        <p:spPr bwMode="auto">
          <a:xfrm>
            <a:off x="3084513" y="4298950"/>
            <a:ext cx="30845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7 frames/second </a:t>
            </a:r>
            <a:r>
              <a:rPr lang="en-US">
                <a:sym typeface="Wingdings" charset="0"/>
              </a:rPr>
              <a:t> 35 Frames</a:t>
            </a:r>
            <a:endParaRPr lang="en-US"/>
          </a:p>
        </p:txBody>
      </p:sp>
      <p:sp>
        <p:nvSpPr>
          <p:cNvPr id="33" name="TextBox 32"/>
          <p:cNvSpPr txBox="1">
            <a:spLocks noChangeArrowheads="1"/>
          </p:cNvSpPr>
          <p:nvPr/>
        </p:nvSpPr>
        <p:spPr bwMode="auto">
          <a:xfrm>
            <a:off x="3141663" y="2431256"/>
            <a:ext cx="198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a:solidFill>
                  <a:srgbClr val="17365D"/>
                </a:solidFill>
              </a:rPr>
              <a:t>Dynamic Motion</a:t>
            </a:r>
          </a:p>
        </p:txBody>
      </p:sp>
    </p:spTree>
    <p:extLst>
      <p:ext uri="{BB962C8B-B14F-4D97-AF65-F5344CB8AC3E}">
        <p14:creationId xmlns:p14="http://schemas.microsoft.com/office/powerpoint/2010/main" val="356643056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Digital Image Correlation - Setup</a:t>
            </a:r>
            <a:endParaRPr lang="en-US"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dirty="0"/>
          </a:p>
        </p:txBody>
      </p:sp>
      <p:pic>
        <p:nvPicPr>
          <p:cNvPr id="5" name="Picture 4"/>
          <p:cNvPicPr preferRelativeResize="0">
            <a:picLocks/>
          </p:cNvPicPr>
          <p:nvPr/>
        </p:nvPicPr>
        <p:blipFill rotWithShape="1">
          <a:blip r:embed="rId4" cstate="print">
            <a:extLst>
              <a:ext uri="{28A0092B-C50C-407E-A947-70E740481C1C}">
                <a14:useLocalDpi xmlns:a14="http://schemas.microsoft.com/office/drawing/2010/main"/>
              </a:ext>
            </a:extLst>
          </a:blip>
          <a:srcRect/>
          <a:stretch/>
        </p:blipFill>
        <p:spPr>
          <a:xfrm>
            <a:off x="129571" y="1387673"/>
            <a:ext cx="2447870" cy="3244512"/>
          </a:xfrm>
          <a:prstGeom prst="rect">
            <a:avLst/>
          </a:prstGeom>
          <a:ln w="38100">
            <a:solidFill>
              <a:schemeClr val="tx1"/>
            </a:solidFill>
          </a:ln>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821668" y="1389641"/>
            <a:ext cx="2431799" cy="3242544"/>
          </a:xfrm>
          <a:prstGeom prst="rect">
            <a:avLst/>
          </a:prstGeom>
          <a:ln w="38100">
            <a:solidFill>
              <a:schemeClr val="tx1"/>
            </a:solidFill>
          </a:ln>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a:ext>
            </a:extLst>
          </a:blip>
          <a:srcRect l="16126" r="4866"/>
          <a:stretch/>
        </p:blipFill>
        <p:spPr>
          <a:xfrm>
            <a:off x="5403909" y="1387673"/>
            <a:ext cx="3610907" cy="3244512"/>
          </a:xfrm>
          <a:prstGeom prst="rect">
            <a:avLst/>
          </a:prstGeom>
          <a:ln w="38100">
            <a:solidFill>
              <a:schemeClr val="tx1"/>
            </a:solidFill>
          </a:ln>
        </p:spPr>
      </p:pic>
      <p:sp>
        <p:nvSpPr>
          <p:cNvPr id="4" name="TextBox 3"/>
          <p:cNvSpPr txBox="1"/>
          <p:nvPr/>
        </p:nvSpPr>
        <p:spPr>
          <a:xfrm>
            <a:off x="610119" y="4968392"/>
            <a:ext cx="8076681" cy="1477328"/>
          </a:xfrm>
          <a:prstGeom prst="rect">
            <a:avLst/>
          </a:prstGeom>
          <a:noFill/>
        </p:spPr>
        <p:txBody>
          <a:bodyPr wrap="square" rtlCol="0">
            <a:spAutoFit/>
          </a:bodyPr>
          <a:lstStyle/>
          <a:p>
            <a:pPr marL="285750" indent="-285750">
              <a:buFont typeface="Arial"/>
              <a:buChar char="•"/>
            </a:pPr>
            <a:r>
              <a:rPr lang="en-US" dirty="0" smtClean="0">
                <a:solidFill>
                  <a:schemeClr val="accent5"/>
                </a:solidFill>
              </a:rPr>
              <a:t>Apply white make-up foundation</a:t>
            </a:r>
          </a:p>
          <a:p>
            <a:pPr marL="285750" indent="-285750">
              <a:buFont typeface="Arial"/>
              <a:buChar char="•"/>
            </a:pPr>
            <a:endParaRPr lang="en-US" dirty="0" smtClean="0">
              <a:solidFill>
                <a:schemeClr val="accent5"/>
              </a:solidFill>
            </a:endParaRPr>
          </a:p>
          <a:p>
            <a:pPr marL="285750" indent="-285750">
              <a:buFont typeface="Arial"/>
              <a:buChar char="•"/>
            </a:pPr>
            <a:r>
              <a:rPr lang="en-US" dirty="0" smtClean="0">
                <a:solidFill>
                  <a:schemeClr val="accent5"/>
                </a:solidFill>
              </a:rPr>
              <a:t>Apply Speckles with black make-up</a:t>
            </a:r>
          </a:p>
          <a:p>
            <a:pPr marL="285750" indent="-285750">
              <a:buFont typeface="Arial"/>
              <a:buChar char="•"/>
            </a:pPr>
            <a:endParaRPr lang="en-US" dirty="0">
              <a:solidFill>
                <a:schemeClr val="accent5"/>
              </a:solidFill>
            </a:endParaRPr>
          </a:p>
          <a:p>
            <a:pPr marL="285750" indent="-285750">
              <a:buFont typeface="Arial"/>
              <a:buChar char="•"/>
            </a:pPr>
            <a:r>
              <a:rPr lang="en-US" dirty="0" smtClean="0">
                <a:solidFill>
                  <a:schemeClr val="accent5"/>
                </a:solidFill>
              </a:rPr>
              <a:t>Position correctly in front of camera</a:t>
            </a:r>
            <a:endParaRPr lang="en-US" dirty="0">
              <a:solidFill>
                <a:schemeClr val="accent5"/>
              </a:solidFill>
            </a:endParaRPr>
          </a:p>
        </p:txBody>
      </p:sp>
    </p:spTree>
    <p:extLst>
      <p:ext uri="{BB962C8B-B14F-4D97-AF65-F5344CB8AC3E}">
        <p14:creationId xmlns:p14="http://schemas.microsoft.com/office/powerpoint/2010/main" val="204015982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Digital Image Correlation - Video</a:t>
            </a:r>
            <a:endParaRPr lang="en-US"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dirty="0"/>
          </a:p>
        </p:txBody>
      </p:sp>
      <p:sp>
        <p:nvSpPr>
          <p:cNvPr id="5" name="TextBox 4"/>
          <p:cNvSpPr txBox="1"/>
          <p:nvPr/>
        </p:nvSpPr>
        <p:spPr>
          <a:xfrm>
            <a:off x="4471636" y="2366637"/>
            <a:ext cx="4459835" cy="2308324"/>
          </a:xfrm>
          <a:prstGeom prst="rect">
            <a:avLst/>
          </a:prstGeom>
          <a:noFill/>
        </p:spPr>
        <p:txBody>
          <a:bodyPr wrap="square" rtlCol="0">
            <a:spAutoFit/>
          </a:bodyPr>
          <a:lstStyle/>
          <a:p>
            <a:pPr marL="285750" indent="-285750">
              <a:buFont typeface="Arial"/>
              <a:buChar char="•"/>
            </a:pPr>
            <a:r>
              <a:rPr lang="en-US" i="1" dirty="0">
                <a:solidFill>
                  <a:srgbClr val="17365D"/>
                </a:solidFill>
              </a:rPr>
              <a:t>ARAMIS® software </a:t>
            </a:r>
            <a:r>
              <a:rPr lang="en-US" i="1" dirty="0" smtClean="0">
                <a:solidFill>
                  <a:srgbClr val="17365D"/>
                </a:solidFill>
              </a:rPr>
              <a:t>(GOM </a:t>
            </a:r>
            <a:r>
              <a:rPr lang="en-US" i="1" dirty="0" err="1">
                <a:solidFill>
                  <a:srgbClr val="17365D"/>
                </a:solidFill>
              </a:rPr>
              <a:t>mbH</a:t>
            </a:r>
            <a:r>
              <a:rPr lang="en-US" i="1" dirty="0">
                <a:solidFill>
                  <a:srgbClr val="17365D"/>
                </a:solidFill>
              </a:rPr>
              <a:t>, </a:t>
            </a:r>
            <a:r>
              <a:rPr lang="en-US" i="1" dirty="0" smtClean="0">
                <a:solidFill>
                  <a:srgbClr val="17365D"/>
                </a:solidFill>
              </a:rPr>
              <a:t>Germany)</a:t>
            </a:r>
            <a:endParaRPr lang="en-US" i="1" dirty="0">
              <a:solidFill>
                <a:srgbClr val="17365D"/>
              </a:solidFill>
            </a:endParaRPr>
          </a:p>
          <a:p>
            <a:pPr marL="285750" indent="-285750">
              <a:buFont typeface="Arial"/>
              <a:buChar char="•"/>
            </a:pPr>
            <a:endParaRPr lang="en-US" i="1" dirty="0" smtClean="0">
              <a:solidFill>
                <a:srgbClr val="17365D"/>
              </a:solidFill>
            </a:endParaRPr>
          </a:p>
          <a:p>
            <a:pPr marL="742950" lvl="1" indent="-285750">
              <a:buFont typeface="Arial"/>
              <a:buChar char="•"/>
            </a:pPr>
            <a:r>
              <a:rPr lang="en-US" dirty="0" smtClean="0">
                <a:solidFill>
                  <a:srgbClr val="17365D"/>
                </a:solidFill>
              </a:rPr>
              <a:t>calculates strain per algorithm</a:t>
            </a:r>
          </a:p>
          <a:p>
            <a:pPr marL="742950" lvl="1" indent="-285750">
              <a:buFont typeface="Arial"/>
              <a:buChar char="•"/>
            </a:pPr>
            <a:endParaRPr lang="en-US" dirty="0">
              <a:solidFill>
                <a:srgbClr val="17365D"/>
              </a:solidFill>
            </a:endParaRPr>
          </a:p>
          <a:p>
            <a:pPr marL="742950" lvl="1" indent="-285750">
              <a:buFont typeface="Arial"/>
              <a:buChar char="•"/>
            </a:pPr>
            <a:r>
              <a:rPr lang="en-US" dirty="0">
                <a:solidFill>
                  <a:srgbClr val="17365D"/>
                </a:solidFill>
              </a:rPr>
              <a:t>p</a:t>
            </a:r>
            <a:r>
              <a:rPr lang="en-US" dirty="0" smtClean="0">
                <a:solidFill>
                  <a:srgbClr val="17365D"/>
                </a:solidFill>
              </a:rPr>
              <a:t>roduces color coded dynamic map</a:t>
            </a:r>
          </a:p>
          <a:p>
            <a:pPr marL="285750" indent="-285750">
              <a:buFont typeface="Arial"/>
              <a:buChar char="•"/>
            </a:pPr>
            <a:endParaRPr lang="en-US" i="1" dirty="0">
              <a:solidFill>
                <a:schemeClr val="accent5"/>
              </a:solidFill>
            </a:endParaRPr>
          </a:p>
          <a:p>
            <a:pPr marL="285750" indent="-285750">
              <a:buFont typeface="Arial"/>
              <a:buChar char="•"/>
            </a:pPr>
            <a:endParaRPr lang="en-US" i="1" dirty="0" smtClean="0">
              <a:solidFill>
                <a:schemeClr val="accent5"/>
              </a:solidFill>
            </a:endParaRPr>
          </a:p>
          <a:p>
            <a:pPr marL="742950" lvl="1" indent="-285750">
              <a:buFont typeface="Arial"/>
              <a:buChar char="•"/>
            </a:pPr>
            <a:endParaRPr lang="en-US" dirty="0">
              <a:solidFill>
                <a:schemeClr val="accent5"/>
              </a:solidFill>
            </a:endParaRPr>
          </a:p>
        </p:txBody>
      </p:sp>
      <p:pic>
        <p:nvPicPr>
          <p:cNvPr id="4" name="Picture 3" descr="Untitle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36" y="1163638"/>
            <a:ext cx="4368800" cy="5232400"/>
          </a:xfrm>
          <a:prstGeom prst="rect">
            <a:avLst/>
          </a:prstGeom>
        </p:spPr>
      </p:pic>
    </p:spTree>
    <p:extLst>
      <p:ext uri="{BB962C8B-B14F-4D97-AF65-F5344CB8AC3E}">
        <p14:creationId xmlns:p14="http://schemas.microsoft.com/office/powerpoint/2010/main" val="212980422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0638"/>
            <a:ext cx="8229600" cy="1143000"/>
          </a:xfrm>
        </p:spPr>
        <p:txBody>
          <a:bodyPr>
            <a:normAutofit fontScale="90000"/>
          </a:bodyPr>
          <a:lstStyle/>
          <a:p>
            <a:pPr algn="l"/>
            <a:r>
              <a:rPr lang="en-US" dirty="0" smtClean="0"/>
              <a:t>Digital Image Correlation - Direction</a:t>
            </a:r>
            <a:endParaRPr lang="en-US"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dirty="0"/>
          </a:p>
        </p:txBody>
      </p:sp>
      <p:grpSp>
        <p:nvGrpSpPr>
          <p:cNvPr id="4" name="Group 3"/>
          <p:cNvGrpSpPr/>
          <p:nvPr/>
        </p:nvGrpSpPr>
        <p:grpSpPr>
          <a:xfrm>
            <a:off x="408549" y="1693488"/>
            <a:ext cx="8278251" cy="3511493"/>
            <a:chOff x="74316" y="1972093"/>
            <a:chExt cx="8734017" cy="4000265"/>
          </a:xfrm>
        </p:grpSpPr>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4316" y="1972093"/>
              <a:ext cx="3439518" cy="4000265"/>
            </a:xfrm>
            <a:prstGeom prst="rect">
              <a:avLst/>
            </a:prstGeom>
          </p:spPr>
        </p:pic>
        <p:grpSp>
          <p:nvGrpSpPr>
            <p:cNvPr id="6" name="Group 5"/>
            <p:cNvGrpSpPr/>
            <p:nvPr/>
          </p:nvGrpSpPr>
          <p:grpSpPr>
            <a:xfrm>
              <a:off x="4652268" y="2395426"/>
              <a:ext cx="4156065" cy="3293796"/>
              <a:chOff x="3517950" y="2395426"/>
              <a:chExt cx="4156065" cy="3293796"/>
            </a:xfrm>
          </p:grpSpPr>
          <p:pic>
            <p:nvPicPr>
              <p:cNvPr id="9" name="Picture 8"/>
              <p:cNvPicPr>
                <a:picLocks noChangeAspect="1"/>
              </p:cNvPicPr>
              <p:nvPr/>
            </p:nvPicPr>
            <p:blipFill rotWithShape="1">
              <a:blip r:embed="rId5" cstate="print">
                <a:extLst>
                  <a:ext uri="{28A0092B-C50C-407E-A947-70E740481C1C}">
                    <a14:useLocalDpi xmlns:a14="http://schemas.microsoft.com/office/drawing/2010/main"/>
                  </a:ext>
                </a:extLst>
              </a:blip>
              <a:srcRect l="33890" r="32870" b="11363"/>
              <a:stretch/>
            </p:blipFill>
            <p:spPr>
              <a:xfrm>
                <a:off x="3517950" y="2395426"/>
                <a:ext cx="2593483" cy="3293796"/>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a:ext>
                </a:extLst>
              </a:blip>
              <a:srcRect r="-1613"/>
              <a:stretch/>
            </p:blipFill>
            <p:spPr>
              <a:xfrm>
                <a:off x="6111433" y="2395426"/>
                <a:ext cx="1562582" cy="3293796"/>
              </a:xfrm>
              <a:prstGeom prst="rect">
                <a:avLst/>
              </a:prstGeom>
            </p:spPr>
          </p:pic>
        </p:grpSp>
        <p:sp>
          <p:nvSpPr>
            <p:cNvPr id="7" name="Oval 6"/>
            <p:cNvSpPr/>
            <p:nvPr/>
          </p:nvSpPr>
          <p:spPr>
            <a:xfrm rot="4363931">
              <a:off x="4202729" y="4040727"/>
              <a:ext cx="1558380" cy="83391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Arrow 7"/>
            <p:cNvSpPr/>
            <p:nvPr/>
          </p:nvSpPr>
          <p:spPr>
            <a:xfrm rot="11981021">
              <a:off x="3546364" y="3815430"/>
              <a:ext cx="843865" cy="405215"/>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333841" y="5503832"/>
            <a:ext cx="7533099" cy="923330"/>
          </a:xfrm>
          <a:prstGeom prst="rect">
            <a:avLst/>
          </a:prstGeom>
          <a:noFill/>
        </p:spPr>
        <p:txBody>
          <a:bodyPr wrap="square" rtlCol="0">
            <a:spAutoFit/>
          </a:bodyPr>
          <a:lstStyle/>
          <a:p>
            <a:pPr marL="285750" indent="-285750">
              <a:buFont typeface="Arial"/>
              <a:buChar char="•"/>
            </a:pPr>
            <a:r>
              <a:rPr lang="en-US" dirty="0" smtClean="0">
                <a:solidFill>
                  <a:srgbClr val="17365D"/>
                </a:solidFill>
              </a:rPr>
              <a:t>Determine Direction of strain</a:t>
            </a:r>
          </a:p>
          <a:p>
            <a:pPr marL="285750" indent="-285750">
              <a:buFont typeface="Arial"/>
              <a:buChar char="•"/>
            </a:pPr>
            <a:endParaRPr lang="en-US" dirty="0">
              <a:solidFill>
                <a:srgbClr val="17365D"/>
              </a:solidFill>
            </a:endParaRPr>
          </a:p>
          <a:p>
            <a:pPr marL="285750" indent="-285750">
              <a:buFont typeface="Arial"/>
              <a:buChar char="•"/>
            </a:pPr>
            <a:r>
              <a:rPr lang="en-US" dirty="0" smtClean="0">
                <a:solidFill>
                  <a:srgbClr val="17365D"/>
                </a:solidFill>
              </a:rPr>
              <a:t>Toggle region of interest</a:t>
            </a:r>
            <a:endParaRPr lang="en-US" dirty="0">
              <a:solidFill>
                <a:srgbClr val="17365D"/>
              </a:solidFill>
            </a:endParaRPr>
          </a:p>
        </p:txBody>
      </p:sp>
    </p:spTree>
    <p:extLst>
      <p:ext uri="{BB962C8B-B14F-4D97-AF65-F5344CB8AC3E}">
        <p14:creationId xmlns:p14="http://schemas.microsoft.com/office/powerpoint/2010/main" val="321666773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Digital Image Correlation - Video</a:t>
            </a:r>
            <a:endParaRPr lang="en-US"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dirty="0"/>
          </a:p>
        </p:txBody>
      </p:sp>
      <p:pic>
        <p:nvPicPr>
          <p:cNvPr id="12" name="Picture 11"/>
          <p:cNvPicPr>
            <a:picLocks/>
          </p:cNvPicPr>
          <p:nvPr/>
        </p:nvPicPr>
        <p:blipFill rotWithShape="1">
          <a:blip r:embed="rId4"/>
          <a:srcRect l="21199" t="21242" r="43129"/>
          <a:stretch/>
        </p:blipFill>
        <p:spPr>
          <a:xfrm>
            <a:off x="317622" y="2717800"/>
            <a:ext cx="2346827" cy="2622721"/>
          </a:xfrm>
          <a:prstGeom prst="rect">
            <a:avLst/>
          </a:prstGeom>
        </p:spPr>
      </p:pic>
      <p:pic>
        <p:nvPicPr>
          <p:cNvPr id="15" name="Picture 14"/>
          <p:cNvPicPr>
            <a:picLocks noChangeAspect="1"/>
          </p:cNvPicPr>
          <p:nvPr/>
        </p:nvPicPr>
        <p:blipFill>
          <a:blip r:embed="rId5"/>
          <a:stretch>
            <a:fillRect/>
          </a:stretch>
        </p:blipFill>
        <p:spPr>
          <a:xfrm>
            <a:off x="2908300" y="1729337"/>
            <a:ext cx="6134100" cy="4199767"/>
          </a:xfrm>
          <a:prstGeom prst="rect">
            <a:avLst/>
          </a:prstGeom>
        </p:spPr>
      </p:pic>
      <p:sp>
        <p:nvSpPr>
          <p:cNvPr id="16" name="Oval 15"/>
          <p:cNvSpPr/>
          <p:nvPr/>
        </p:nvSpPr>
        <p:spPr>
          <a:xfrm rot="4363931">
            <a:off x="226633" y="4285944"/>
            <a:ext cx="1367969" cy="790395"/>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rot="6966949">
            <a:off x="1568384" y="4268294"/>
            <a:ext cx="1367969" cy="790395"/>
          </a:xfrm>
          <a:prstGeom prst="ellipse">
            <a:avLst/>
          </a:prstGeom>
          <a:noFill/>
          <a:ln w="381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963699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Digital Image Correlation - Video</a:t>
            </a:r>
            <a:endParaRPr lang="en-US"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dirty="0"/>
          </a:p>
        </p:txBody>
      </p:sp>
      <p:pic>
        <p:nvPicPr>
          <p:cNvPr id="13" name="Picture 12"/>
          <p:cNvPicPr>
            <a:picLocks/>
          </p:cNvPicPr>
          <p:nvPr/>
        </p:nvPicPr>
        <p:blipFill rotWithShape="1">
          <a:blip r:embed="rId4"/>
          <a:srcRect l="33333" t="11386" r="32164" b="10774"/>
          <a:stretch/>
        </p:blipFill>
        <p:spPr>
          <a:xfrm>
            <a:off x="199222" y="2548410"/>
            <a:ext cx="2435727" cy="2668257"/>
          </a:xfrm>
          <a:prstGeom prst="rect">
            <a:avLst/>
          </a:prstGeom>
        </p:spPr>
      </p:pic>
      <p:pic>
        <p:nvPicPr>
          <p:cNvPr id="4" name="Picture 3"/>
          <p:cNvPicPr>
            <a:picLocks noChangeAspect="1"/>
          </p:cNvPicPr>
          <p:nvPr/>
        </p:nvPicPr>
        <p:blipFill>
          <a:blip r:embed="rId5"/>
          <a:stretch>
            <a:fillRect/>
          </a:stretch>
        </p:blipFill>
        <p:spPr>
          <a:xfrm>
            <a:off x="2634949" y="1163638"/>
            <a:ext cx="6387713" cy="4879244"/>
          </a:xfrm>
          <a:prstGeom prst="rect">
            <a:avLst/>
          </a:prstGeom>
        </p:spPr>
      </p:pic>
      <p:sp>
        <p:nvSpPr>
          <p:cNvPr id="9" name="Oval 8"/>
          <p:cNvSpPr/>
          <p:nvPr/>
        </p:nvSpPr>
        <p:spPr>
          <a:xfrm rot="4363931">
            <a:off x="226633" y="4285944"/>
            <a:ext cx="1367969" cy="790395"/>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rot="6966949">
            <a:off x="1568384" y="4268294"/>
            <a:ext cx="1367969" cy="790395"/>
          </a:xfrm>
          <a:prstGeom prst="ellipse">
            <a:avLst/>
          </a:prstGeom>
          <a:noFill/>
          <a:ln w="381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640030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Study Design</a:t>
            </a:r>
            <a:endParaRPr lang="en-US" b="1"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b="1" dirty="0"/>
          </a:p>
        </p:txBody>
      </p:sp>
      <p:sp>
        <p:nvSpPr>
          <p:cNvPr id="4" name="TextBox 3"/>
          <p:cNvSpPr txBox="1"/>
          <p:nvPr/>
        </p:nvSpPr>
        <p:spPr>
          <a:xfrm>
            <a:off x="307427" y="1415329"/>
            <a:ext cx="8707390"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Font typeface="Arial" panose="020B0604020202020204" pitchFamily="34" charset="0"/>
              <a:buChar char="•"/>
            </a:pPr>
            <a:r>
              <a:rPr lang="en-US" b="1" dirty="0" smtClean="0">
                <a:solidFill>
                  <a:srgbClr val="17365D"/>
                </a:solidFill>
              </a:rPr>
              <a:t>Prospective Cohort Study (IRB Approved)</a:t>
            </a:r>
          </a:p>
          <a:p>
            <a:pPr marL="285750" indent="-285750">
              <a:buFont typeface="Arial" panose="020B0604020202020204" pitchFamily="34" charset="0"/>
              <a:buChar char="•"/>
            </a:pPr>
            <a:r>
              <a:rPr lang="en-US" b="1" dirty="0" smtClean="0">
                <a:solidFill>
                  <a:srgbClr val="17365D"/>
                </a:solidFill>
              </a:rPr>
              <a:t>22 Patients recruited</a:t>
            </a:r>
          </a:p>
          <a:p>
            <a:pPr marL="742950" lvl="1" indent="-285750">
              <a:buFont typeface="Arial" panose="020B0604020202020204" pitchFamily="34" charset="0"/>
              <a:buChar char="•"/>
            </a:pPr>
            <a:r>
              <a:rPr lang="en-US" b="1" dirty="0" smtClean="0">
                <a:solidFill>
                  <a:srgbClr val="17365D"/>
                </a:solidFill>
              </a:rPr>
              <a:t>9 patients with unilateral facial palsy (Mean age 13.9; Heterogeneous Etiologies)</a:t>
            </a:r>
          </a:p>
          <a:p>
            <a:pPr marL="742950" lvl="1" indent="-285750">
              <a:buFont typeface="Arial" panose="020B0604020202020204" pitchFamily="34" charset="0"/>
              <a:buChar char="•"/>
            </a:pPr>
            <a:r>
              <a:rPr lang="en-US" b="1" dirty="0" smtClean="0">
                <a:solidFill>
                  <a:srgbClr val="17365D"/>
                </a:solidFill>
              </a:rPr>
              <a:t>13 control patients (Mean age 11.7)</a:t>
            </a:r>
            <a:endParaRPr lang="en-US" b="1" dirty="0">
              <a:solidFill>
                <a:srgbClr val="17365D"/>
              </a:solidFill>
            </a:endParaRPr>
          </a:p>
        </p:txBody>
      </p:sp>
      <p:sp>
        <p:nvSpPr>
          <p:cNvPr id="5" name="TextBox 4"/>
          <p:cNvSpPr txBox="1"/>
          <p:nvPr/>
        </p:nvSpPr>
        <p:spPr>
          <a:xfrm>
            <a:off x="307427" y="2820901"/>
            <a:ext cx="4238447"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Font typeface="Arial" panose="020B0604020202020204" pitchFamily="34" charset="0"/>
              <a:buChar char="•"/>
            </a:pPr>
            <a:r>
              <a:rPr lang="en-US" b="1" dirty="0" smtClean="0">
                <a:solidFill>
                  <a:srgbClr val="17365D"/>
                </a:solidFill>
              </a:rPr>
              <a:t>Assessed 	</a:t>
            </a:r>
          </a:p>
          <a:p>
            <a:pPr marL="742950" lvl="1" indent="-285750">
              <a:buFont typeface="Arial" panose="020B0604020202020204" pitchFamily="34" charset="0"/>
              <a:buChar char="•"/>
            </a:pPr>
            <a:r>
              <a:rPr lang="en-US" b="1" dirty="0" smtClean="0">
                <a:solidFill>
                  <a:srgbClr val="17365D"/>
                </a:solidFill>
              </a:rPr>
              <a:t>Open mouth smile</a:t>
            </a:r>
          </a:p>
          <a:p>
            <a:pPr marL="742950" lvl="1" indent="-285750">
              <a:buFont typeface="Arial" panose="020B0604020202020204" pitchFamily="34" charset="0"/>
              <a:buChar char="•"/>
            </a:pPr>
            <a:r>
              <a:rPr lang="en-US" b="1" dirty="0" smtClean="0">
                <a:solidFill>
                  <a:srgbClr val="17365D"/>
                </a:solidFill>
              </a:rPr>
              <a:t>Closed mouth smile</a:t>
            </a:r>
          </a:p>
        </p:txBody>
      </p:sp>
      <p:sp>
        <p:nvSpPr>
          <p:cNvPr id="7" name="TextBox 6"/>
          <p:cNvSpPr txBox="1"/>
          <p:nvPr/>
        </p:nvSpPr>
        <p:spPr>
          <a:xfrm>
            <a:off x="307427" y="5708808"/>
            <a:ext cx="8571997"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Font typeface="Arial" panose="020B0604020202020204" pitchFamily="34" charset="0"/>
              <a:buChar char="•"/>
            </a:pPr>
            <a:r>
              <a:rPr lang="en-US" b="1" dirty="0" smtClean="0">
                <a:solidFill>
                  <a:srgbClr val="17365D"/>
                </a:solidFill>
              </a:rPr>
              <a:t>Percentage difference in strain between sides determined (asymmetry coefficient)</a:t>
            </a:r>
          </a:p>
          <a:p>
            <a:pPr marL="285750" indent="-285750">
              <a:buFont typeface="Arial" panose="020B0604020202020204" pitchFamily="34" charset="0"/>
              <a:buChar char="•"/>
            </a:pPr>
            <a:r>
              <a:rPr lang="en-US" b="1" dirty="0" smtClean="0">
                <a:solidFill>
                  <a:srgbClr val="17365D"/>
                </a:solidFill>
              </a:rPr>
              <a:t>ANOVA used to compare soft tissue asymmetry between groups </a:t>
            </a:r>
          </a:p>
        </p:txBody>
      </p:sp>
      <p:sp>
        <p:nvSpPr>
          <p:cNvPr id="8" name="TextBox 7"/>
          <p:cNvSpPr txBox="1"/>
          <p:nvPr/>
        </p:nvSpPr>
        <p:spPr>
          <a:xfrm>
            <a:off x="307427" y="4637863"/>
            <a:ext cx="5340300"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Font typeface="Arial" panose="020B0604020202020204" pitchFamily="34" charset="0"/>
              <a:buChar char="•"/>
            </a:pPr>
            <a:r>
              <a:rPr lang="en-US" b="1" dirty="0" smtClean="0">
                <a:solidFill>
                  <a:srgbClr val="17365D"/>
                </a:solidFill>
              </a:rPr>
              <a:t>Single Investigator: 	</a:t>
            </a:r>
          </a:p>
          <a:p>
            <a:pPr marL="742950" lvl="1" indent="-285750">
              <a:buFont typeface="Arial" panose="020B0604020202020204" pitchFamily="34" charset="0"/>
              <a:buChar char="•"/>
            </a:pPr>
            <a:r>
              <a:rPr lang="en-US" b="1" dirty="0" smtClean="0">
                <a:solidFill>
                  <a:srgbClr val="17365D"/>
                </a:solidFill>
              </a:rPr>
              <a:t>Selected region around mouth bilaterally </a:t>
            </a:r>
          </a:p>
          <a:p>
            <a:pPr marL="742950" lvl="1" indent="-285750">
              <a:buFont typeface="Arial" panose="020B0604020202020204" pitchFamily="34" charset="0"/>
              <a:buChar char="•"/>
            </a:pPr>
            <a:r>
              <a:rPr lang="en-US" b="1" dirty="0" smtClean="0">
                <a:solidFill>
                  <a:srgbClr val="17365D"/>
                </a:solidFill>
              </a:rPr>
              <a:t>Selected region around eyes bilaterally</a:t>
            </a:r>
          </a:p>
        </p:txBody>
      </p:sp>
      <p:sp>
        <p:nvSpPr>
          <p:cNvPr id="6" name="Down Arrow 5"/>
          <p:cNvSpPr/>
          <p:nvPr/>
        </p:nvSpPr>
        <p:spPr>
          <a:xfrm>
            <a:off x="2230181" y="3851011"/>
            <a:ext cx="629820" cy="64011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094638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Results – Open Mouth Smile</a:t>
            </a:r>
            <a:endParaRPr lang="en-US" dirty="0"/>
          </a:p>
        </p:txBody>
      </p:sp>
      <p:pic>
        <p:nvPicPr>
          <p:cNvPr id="7" name="Picture 6"/>
          <p:cNvPicPr>
            <a:picLocks noChangeAspect="1"/>
          </p:cNvPicPr>
          <p:nvPr/>
        </p:nvPicPr>
        <p:blipFill>
          <a:blip r:embed="rId4"/>
          <a:stretch>
            <a:fillRect/>
          </a:stretch>
        </p:blipFill>
        <p:spPr>
          <a:xfrm>
            <a:off x="220623" y="1163638"/>
            <a:ext cx="7645130" cy="5474146"/>
          </a:xfrm>
          <a:prstGeom prst="rect">
            <a:avLst/>
          </a:prstGeom>
        </p:spPr>
      </p:pic>
    </p:spTree>
    <p:extLst>
      <p:ext uri="{BB962C8B-B14F-4D97-AF65-F5344CB8AC3E}">
        <p14:creationId xmlns:p14="http://schemas.microsoft.com/office/powerpoint/2010/main" val="319232471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Results – Open Mouth Smile</a:t>
            </a:r>
            <a:endParaRPr lang="en-US"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dirty="0">
              <a:solidFill>
                <a:srgbClr val="FFFFFF"/>
              </a:solidFill>
              <a:latin typeface="Calibri"/>
            </a:endParaRPr>
          </a:p>
        </p:txBody>
      </p:sp>
      <p:graphicFrame>
        <p:nvGraphicFramePr>
          <p:cNvPr id="6" name="Chart 5"/>
          <p:cNvGraphicFramePr>
            <a:graphicFrameLocks/>
          </p:cNvGraphicFramePr>
          <p:nvPr>
            <p:extLst>
              <p:ext uri="{D42A27DB-BD31-4B8C-83A1-F6EECF244321}">
                <p14:modId xmlns:p14="http://schemas.microsoft.com/office/powerpoint/2010/main" val="3982774413"/>
              </p:ext>
            </p:extLst>
          </p:nvPr>
        </p:nvGraphicFramePr>
        <p:xfrm>
          <a:off x="1622425" y="1143000"/>
          <a:ext cx="5899150" cy="37719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05711362"/>
              </p:ext>
            </p:extLst>
          </p:nvPr>
        </p:nvGraphicFramePr>
        <p:xfrm>
          <a:off x="702965" y="4993762"/>
          <a:ext cx="7728764" cy="1554480"/>
        </p:xfrm>
        <a:graphic>
          <a:graphicData uri="http://schemas.openxmlformats.org/drawingml/2006/table">
            <a:tbl>
              <a:tblPr/>
              <a:tblGrid>
                <a:gridCol w="1427480"/>
                <a:gridCol w="490835"/>
                <a:gridCol w="1426409"/>
                <a:gridCol w="1402080"/>
                <a:gridCol w="1579880"/>
                <a:gridCol w="1402080"/>
              </a:tblGrid>
              <a:tr h="190500">
                <a:tc>
                  <a:txBody>
                    <a:bodyPr/>
                    <a:lstStyle/>
                    <a:p>
                      <a:pPr algn="l" fontAlgn="b"/>
                      <a:endParaRPr lang="en-US" sz="1200" b="0" i="0" u="none" strike="noStrike" dirty="0">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a:txBody>
                    <a:bodyPr/>
                    <a:lstStyle/>
                    <a:p>
                      <a:pPr algn="ctr" fontAlgn="b"/>
                      <a:endParaRPr lang="en-US" sz="1200" b="0" i="0" u="none" strike="noStrike" dirty="0">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gridSpan="2">
                  <a:txBody>
                    <a:bodyPr/>
                    <a:lstStyle/>
                    <a:p>
                      <a:pPr algn="ctr" fontAlgn="b"/>
                      <a:r>
                        <a:rPr lang="en-US" sz="1200" b="0" i="0" u="none" strike="noStrike" dirty="0">
                          <a:solidFill>
                            <a:srgbClr val="000000"/>
                          </a:solidFill>
                          <a:effectLst/>
                          <a:latin typeface="Calibri"/>
                        </a:rPr>
                        <a:t>Lower Face</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hMerge="1">
                  <a:txBody>
                    <a:bodyPr/>
                    <a:lstStyle/>
                    <a:p>
                      <a:pPr algn="l" fontAlgn="b"/>
                      <a:endParaRPr lang="en-US" sz="1200" b="0" i="0" u="none" strike="noStrike" dirty="0">
                        <a:solidFill>
                          <a:srgbClr val="000000"/>
                        </a:solidFill>
                        <a:effectLst/>
                        <a:latin typeface="Calibri"/>
                      </a:endParaRPr>
                    </a:p>
                  </a:txBody>
                  <a:tcPr marL="12700" marR="12700" marT="12700" marB="0" anchor="b">
                    <a:lnL>
                      <a:noFill/>
                    </a:lnL>
                    <a:lnR>
                      <a:noFill/>
                    </a:lnR>
                    <a:lnT>
                      <a:noFill/>
                    </a:lnT>
                    <a:lnB>
                      <a:noFill/>
                    </a:lnB>
                  </a:tcPr>
                </a:tc>
                <a:tc gridSpan="2">
                  <a:txBody>
                    <a:bodyPr/>
                    <a:lstStyle/>
                    <a:p>
                      <a:pPr algn="ctr" fontAlgn="b"/>
                      <a:r>
                        <a:rPr lang="en-US" sz="1200" b="0" i="0" u="none" strike="noStrike" dirty="0">
                          <a:solidFill>
                            <a:srgbClr val="000000"/>
                          </a:solidFill>
                          <a:effectLst/>
                          <a:latin typeface="Calibri"/>
                        </a:rPr>
                        <a:t>Eyes</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hMerge="1">
                  <a:txBody>
                    <a:bodyPr/>
                    <a:lstStyle/>
                    <a:p>
                      <a:pPr algn="l" fontAlgn="b"/>
                      <a:endParaRPr lang="en-US" sz="1200" b="0" i="0" u="none" strike="noStrike" dirty="0">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endParaRPr lang="en-US" sz="1200" b="0" i="0" u="none" strike="noStrike" dirty="0">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Horizontal Asymmetry</a:t>
                      </a:r>
                      <a:endParaRPr lang="en-US" sz="1200" b="0" i="0" u="none" strike="noStrike" dirty="0">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Vertical Asymmetry</a:t>
                      </a:r>
                      <a:endParaRPr lang="en-US" sz="1200" b="0" i="0" u="none" strike="noStrike" dirty="0">
                        <a:solidFill>
                          <a:srgbClr val="000000"/>
                        </a:solidFill>
                        <a:effectLst/>
                        <a:latin typeface="Calibri"/>
                      </a:endParaRPr>
                    </a:p>
                  </a:txBody>
                  <a:tcPr anchor="b">
                    <a:lnL>
                      <a:noFill/>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Horizontal Asymmetry</a:t>
                      </a:r>
                      <a:endParaRPr lang="en-US" sz="1200" b="0" i="0" u="none" strike="noStrike" dirty="0">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Vertical Asymmetry</a:t>
                      </a:r>
                      <a:endParaRPr lang="en-US" sz="1200" b="0" i="0" u="none" strike="noStrike" dirty="0">
                        <a:solidFill>
                          <a:srgbClr val="000000"/>
                        </a:solidFill>
                        <a:effectLst/>
                        <a:latin typeface="Calibri"/>
                      </a:endParaRPr>
                    </a:p>
                  </a:txBody>
                  <a:tcPr anchor="b">
                    <a:lnL>
                      <a:noFill/>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r>
              <a:tr h="190500">
                <a:tc>
                  <a:txBody>
                    <a:bodyPr/>
                    <a:lstStyle/>
                    <a:p>
                      <a:pPr algn="l" fontAlgn="b"/>
                      <a:r>
                        <a:rPr lang="en-US" sz="1200" b="0" i="0" u="none" strike="noStrike" dirty="0">
                          <a:solidFill>
                            <a:srgbClr val="000000"/>
                          </a:solidFill>
                          <a:effectLst/>
                          <a:latin typeface="Calibri"/>
                        </a:rPr>
                        <a:t>Facial Palsy Patients</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9</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effectLst/>
                          <a:latin typeface="Calibri"/>
                        </a:rPr>
                        <a:t>39.66%</a:t>
                      </a:r>
                    </a:p>
                  </a:txBody>
                  <a:tcPr anchor="b">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effectLst/>
                          <a:latin typeface="Calibri"/>
                        </a:rPr>
                        <a:t>38.13%</a:t>
                      </a:r>
                    </a:p>
                  </a:txBody>
                  <a:tcPr anchor="b">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31.71%</a:t>
                      </a:r>
                    </a:p>
                  </a:txBody>
                  <a:tcPr anchor="b">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29.07%</a:t>
                      </a:r>
                    </a:p>
                  </a:txBody>
                  <a:tcPr anchor="b">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r>
              <a:tr h="190500">
                <a:tc>
                  <a:txBody>
                    <a:bodyPr/>
                    <a:lstStyle/>
                    <a:p>
                      <a:pPr algn="l" fontAlgn="b"/>
                      <a:r>
                        <a:rPr lang="en-US" sz="1200" b="0" i="0" u="none" strike="noStrike" dirty="0">
                          <a:solidFill>
                            <a:srgbClr val="000000"/>
                          </a:solidFill>
                          <a:effectLst/>
                          <a:latin typeface="Calibri"/>
                        </a:rPr>
                        <a:t>Control Patients</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tcPr>
                </a:tc>
                <a:tc>
                  <a:txBody>
                    <a:bodyPr/>
                    <a:lstStyle/>
                    <a:p>
                      <a:pPr algn="ctr" fontAlgn="b"/>
                      <a:r>
                        <a:rPr lang="en-US" sz="1200" b="0" i="0" u="none" strike="noStrike">
                          <a:solidFill>
                            <a:srgbClr val="000000"/>
                          </a:solidFill>
                          <a:effectLst/>
                          <a:latin typeface="Calibri"/>
                        </a:rPr>
                        <a:t>13</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tcPr>
                </a:tc>
                <a:tc>
                  <a:txBody>
                    <a:bodyPr/>
                    <a:lstStyle/>
                    <a:p>
                      <a:pPr algn="ctr" fontAlgn="b"/>
                      <a:r>
                        <a:rPr lang="en-US" sz="1200" b="0" i="0" u="none" strike="noStrike" dirty="0">
                          <a:solidFill>
                            <a:srgbClr val="000000"/>
                          </a:solidFill>
                          <a:effectLst/>
                          <a:latin typeface="Calibri"/>
                        </a:rPr>
                        <a:t>10.34%</a:t>
                      </a:r>
                    </a:p>
                  </a:txBody>
                  <a:tcPr anchor="b">
                    <a:lnL w="12700" cap="flat" cmpd="sng" algn="ctr">
                      <a:solidFill>
                        <a:scrgbClr r="0" g="0" b="0"/>
                      </a:solidFill>
                      <a:prstDash val="solid"/>
                      <a:round/>
                      <a:headEnd type="none" w="med" len="med"/>
                      <a:tailEnd type="none" w="med" len="med"/>
                    </a:lnL>
                    <a:lnR>
                      <a:noFill/>
                    </a:lnR>
                    <a:lnT>
                      <a:noFill/>
                    </a:lnT>
                    <a:lnB>
                      <a:noFill/>
                    </a:lnB>
                  </a:tcPr>
                </a:tc>
                <a:tc>
                  <a:txBody>
                    <a:bodyPr/>
                    <a:lstStyle/>
                    <a:p>
                      <a:pPr algn="ctr" fontAlgn="b"/>
                      <a:r>
                        <a:rPr lang="en-US" sz="1200" b="0" i="0" u="none" strike="noStrike" dirty="0">
                          <a:solidFill>
                            <a:srgbClr val="000000"/>
                          </a:solidFill>
                          <a:effectLst/>
                          <a:latin typeface="Calibri"/>
                        </a:rPr>
                        <a:t>9.98%</a:t>
                      </a:r>
                    </a:p>
                  </a:txBody>
                  <a:tcPr anchor="b">
                    <a:lnL>
                      <a:noFill/>
                    </a:lnL>
                    <a:lnR w="12700" cap="flat" cmpd="sng" algn="ctr">
                      <a:solidFill>
                        <a:scrgbClr r="0" g="0" b="0"/>
                      </a:solidFill>
                      <a:prstDash val="solid"/>
                      <a:round/>
                      <a:headEnd type="none" w="med" len="med"/>
                      <a:tailEnd type="none" w="med" len="med"/>
                    </a:lnR>
                    <a:lnT>
                      <a:noFill/>
                    </a:lnT>
                    <a:lnB>
                      <a:noFill/>
                    </a:lnB>
                  </a:tcPr>
                </a:tc>
                <a:tc>
                  <a:txBody>
                    <a:bodyPr/>
                    <a:lstStyle/>
                    <a:p>
                      <a:pPr algn="ctr" fontAlgn="b"/>
                      <a:r>
                        <a:rPr lang="en-US" sz="1200" b="0" i="0" u="none" strike="noStrike" dirty="0">
                          <a:solidFill>
                            <a:srgbClr val="000000"/>
                          </a:solidFill>
                          <a:effectLst/>
                          <a:latin typeface="Calibri"/>
                        </a:rPr>
                        <a:t>10.84%</a:t>
                      </a:r>
                    </a:p>
                  </a:txBody>
                  <a:tcPr anchor="b">
                    <a:lnL w="12700" cap="flat" cmpd="sng" algn="ctr">
                      <a:solidFill>
                        <a:scrgbClr r="0" g="0" b="0"/>
                      </a:solidFill>
                      <a:prstDash val="solid"/>
                      <a:round/>
                      <a:headEnd type="none" w="med" len="med"/>
                      <a:tailEnd type="none" w="med" len="med"/>
                    </a:lnL>
                    <a:lnR>
                      <a:noFill/>
                    </a:lnR>
                    <a:lnT>
                      <a:noFill/>
                    </a:lnT>
                    <a:lnB>
                      <a:noFill/>
                    </a:lnB>
                  </a:tcPr>
                </a:tc>
                <a:tc>
                  <a:txBody>
                    <a:bodyPr/>
                    <a:lstStyle/>
                    <a:p>
                      <a:pPr algn="ctr" fontAlgn="b"/>
                      <a:r>
                        <a:rPr lang="en-US" sz="1200" b="0" i="0" u="none" strike="noStrike">
                          <a:solidFill>
                            <a:srgbClr val="000000"/>
                          </a:solidFill>
                          <a:effectLst/>
                          <a:latin typeface="Calibri"/>
                        </a:rPr>
                        <a:t>11.20%</a:t>
                      </a:r>
                    </a:p>
                  </a:txBody>
                  <a:tcPr anchor="b">
                    <a:lnL>
                      <a:noFill/>
                    </a:lnL>
                    <a:lnR w="12700" cap="flat" cmpd="sng" algn="ctr">
                      <a:solidFill>
                        <a:scrgbClr r="0" g="0" b="0"/>
                      </a:solidFill>
                      <a:prstDash val="solid"/>
                      <a:round/>
                      <a:headEnd type="none" w="med" len="med"/>
                      <a:tailEnd type="none" w="med" len="med"/>
                    </a:lnR>
                    <a:lnT>
                      <a:noFill/>
                    </a:lnT>
                    <a:lnB>
                      <a:noFill/>
                    </a:lnB>
                  </a:tcPr>
                </a:tc>
              </a:tr>
              <a:tr h="190500">
                <a:tc>
                  <a:txBody>
                    <a:bodyPr/>
                    <a:lstStyle/>
                    <a:p>
                      <a:pPr algn="l" fontAlgn="b"/>
                      <a:r>
                        <a:rPr lang="en-US" sz="1200" b="0" i="0" u="none" strike="noStrike" dirty="0">
                          <a:solidFill>
                            <a:srgbClr val="000000"/>
                          </a:solidFill>
                          <a:effectLst/>
                          <a:latin typeface="Calibri"/>
                        </a:rPr>
                        <a:t>P Value</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1" i="0" u="none" strike="noStrike" dirty="0" smtClean="0">
                          <a:solidFill>
                            <a:srgbClr val="000000"/>
                          </a:solidFill>
                          <a:effectLst/>
                          <a:latin typeface="Calibri"/>
                        </a:rPr>
                        <a:t>&lt; 0.001</a:t>
                      </a:r>
                      <a:endParaRPr lang="en-US" sz="1200" b="1" i="0" u="none" strike="noStrike" dirty="0">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1" i="0" u="none" strike="noStrike" dirty="0" smtClean="0">
                          <a:solidFill>
                            <a:srgbClr val="000000"/>
                          </a:solidFill>
                          <a:effectLst/>
                          <a:latin typeface="Calibri"/>
                        </a:rPr>
                        <a:t>&lt; 0.001</a:t>
                      </a:r>
                      <a:endParaRPr lang="en-US" sz="1200" b="1" i="0" u="none" strike="noStrike" dirty="0">
                        <a:solidFill>
                          <a:srgbClr val="000000"/>
                        </a:solidFill>
                        <a:effectLst/>
                        <a:latin typeface="Calibri"/>
                      </a:endParaRPr>
                    </a:p>
                  </a:txBody>
                  <a:tcPr anchor="b">
                    <a:lnL>
                      <a:noFill/>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0.009</a:t>
                      </a:r>
                    </a:p>
                  </a:txBody>
                  <a:tcPr anchor="b">
                    <a:lnL w="12700" cap="flat" cmpd="sng" algn="ctr">
                      <a:solidFill>
                        <a:scrgbClr r="0" g="0" b="0"/>
                      </a:solidFill>
                      <a:prstDash val="solid"/>
                      <a:round/>
                      <a:headEnd type="none" w="med" len="med"/>
                      <a:tailEnd type="none" w="med" len="med"/>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0.005</a:t>
                      </a:r>
                    </a:p>
                  </a:txBody>
                  <a:tcPr anchor="b">
                    <a:lnL>
                      <a:noFill/>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6916381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Results – Closed Mouth Smile</a:t>
            </a:r>
            <a:endParaRPr lang="en-US"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dirty="0"/>
          </a:p>
        </p:txBody>
      </p:sp>
      <p:pic>
        <p:nvPicPr>
          <p:cNvPr id="4" name="Picture 3"/>
          <p:cNvPicPr>
            <a:picLocks noChangeAspect="1"/>
          </p:cNvPicPr>
          <p:nvPr/>
        </p:nvPicPr>
        <p:blipFill>
          <a:blip r:embed="rId4"/>
          <a:stretch>
            <a:fillRect/>
          </a:stretch>
        </p:blipFill>
        <p:spPr>
          <a:xfrm>
            <a:off x="195625" y="1539608"/>
            <a:ext cx="7683098" cy="4947970"/>
          </a:xfrm>
          <a:prstGeom prst="rect">
            <a:avLst/>
          </a:prstGeom>
        </p:spPr>
      </p:pic>
    </p:spTree>
    <p:extLst>
      <p:ext uri="{BB962C8B-B14F-4D97-AF65-F5344CB8AC3E}">
        <p14:creationId xmlns:p14="http://schemas.microsoft.com/office/powerpoint/2010/main" val="297025550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Results – Closed Mouth Smile</a:t>
            </a:r>
            <a:endParaRPr lang="en-US"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dirty="0">
              <a:solidFill>
                <a:srgbClr val="FFFFFF"/>
              </a:solidFill>
              <a:latin typeface="Calibri"/>
            </a:endParaRPr>
          </a:p>
        </p:txBody>
      </p:sp>
      <p:graphicFrame>
        <p:nvGraphicFramePr>
          <p:cNvPr id="9" name="Chart 8"/>
          <p:cNvGraphicFramePr>
            <a:graphicFrameLocks/>
          </p:cNvGraphicFramePr>
          <p:nvPr>
            <p:extLst>
              <p:ext uri="{D42A27DB-BD31-4B8C-83A1-F6EECF244321}">
                <p14:modId xmlns:p14="http://schemas.microsoft.com/office/powerpoint/2010/main" val="3499233172"/>
              </p:ext>
            </p:extLst>
          </p:nvPr>
        </p:nvGraphicFramePr>
        <p:xfrm>
          <a:off x="1618488" y="1168556"/>
          <a:ext cx="5907024" cy="377647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899624981"/>
              </p:ext>
            </p:extLst>
          </p:nvPr>
        </p:nvGraphicFramePr>
        <p:xfrm>
          <a:off x="457200" y="5159224"/>
          <a:ext cx="8223321" cy="1371600"/>
        </p:xfrm>
        <a:graphic>
          <a:graphicData uri="http://schemas.openxmlformats.org/drawingml/2006/table">
            <a:tbl>
              <a:tblPr/>
              <a:tblGrid>
                <a:gridCol w="1518823"/>
                <a:gridCol w="540775"/>
                <a:gridCol w="1575190"/>
                <a:gridCol w="1415760"/>
                <a:gridCol w="1680975"/>
                <a:gridCol w="1491798"/>
              </a:tblGrid>
              <a:tr h="190500">
                <a:tc>
                  <a:txBody>
                    <a:bodyPr/>
                    <a:lstStyle/>
                    <a:p>
                      <a:pPr algn="l" fontAlgn="b"/>
                      <a:endParaRPr lang="en-US" sz="1200" b="0" i="0" u="none" strike="noStrike" dirty="0">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a:txBody>
                    <a:bodyPr/>
                    <a:lstStyle/>
                    <a:p>
                      <a:pPr algn="ctr" fontAlgn="b"/>
                      <a:endParaRPr lang="en-US" sz="1200" b="0" i="0" u="none" strike="noStrike" dirty="0">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gridSpan="2">
                  <a:txBody>
                    <a:bodyPr/>
                    <a:lstStyle/>
                    <a:p>
                      <a:pPr algn="ctr" fontAlgn="b"/>
                      <a:r>
                        <a:rPr lang="en-US" sz="1200" b="0" i="0" u="none" strike="noStrike" dirty="0">
                          <a:solidFill>
                            <a:srgbClr val="000000"/>
                          </a:solidFill>
                          <a:effectLst/>
                          <a:latin typeface="Calibri"/>
                        </a:rPr>
                        <a:t>Lower Face</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hMerge="1">
                  <a:txBody>
                    <a:bodyPr/>
                    <a:lstStyle/>
                    <a:p>
                      <a:pPr algn="l" fontAlgn="b"/>
                      <a:endParaRPr lang="en-US" sz="1200" b="0" i="0" u="none" strike="noStrike" dirty="0">
                        <a:solidFill>
                          <a:srgbClr val="000000"/>
                        </a:solidFill>
                        <a:effectLst/>
                        <a:latin typeface="Calibri"/>
                      </a:endParaRPr>
                    </a:p>
                  </a:txBody>
                  <a:tcPr marL="12700" marR="12700" marT="12700" marB="0" anchor="b">
                    <a:lnL>
                      <a:noFill/>
                    </a:lnL>
                    <a:lnR>
                      <a:noFill/>
                    </a:lnR>
                    <a:lnT>
                      <a:noFill/>
                    </a:lnT>
                    <a:lnB>
                      <a:noFill/>
                    </a:lnB>
                  </a:tcPr>
                </a:tc>
                <a:tc gridSpan="2">
                  <a:txBody>
                    <a:bodyPr/>
                    <a:lstStyle/>
                    <a:p>
                      <a:pPr algn="ctr" fontAlgn="b"/>
                      <a:r>
                        <a:rPr lang="en-US" sz="1200" b="0" i="0" u="none" strike="noStrike" dirty="0">
                          <a:solidFill>
                            <a:srgbClr val="000000"/>
                          </a:solidFill>
                          <a:effectLst/>
                          <a:latin typeface="Calibri"/>
                        </a:rPr>
                        <a:t>Eyes</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hMerge="1">
                  <a:txBody>
                    <a:bodyPr/>
                    <a:lstStyle/>
                    <a:p>
                      <a:pPr algn="l" fontAlgn="b"/>
                      <a:endParaRPr lang="en-US" sz="1200" b="0" i="0" u="none" strike="noStrike" dirty="0">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endParaRPr lang="en-US" sz="1200" b="0" i="0" u="none" strike="noStrike" dirty="0">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Horizontal Asymmetry</a:t>
                      </a:r>
                      <a:endParaRPr lang="en-US" sz="1200" b="0" i="0" u="none" strike="noStrike" dirty="0">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Vertical Asymmetry</a:t>
                      </a:r>
                      <a:endParaRPr lang="en-US" sz="1200" b="0" i="0" u="none" strike="noStrike" dirty="0">
                        <a:solidFill>
                          <a:srgbClr val="000000"/>
                        </a:solidFill>
                        <a:effectLst/>
                        <a:latin typeface="Calibri"/>
                      </a:endParaRPr>
                    </a:p>
                  </a:txBody>
                  <a:tcPr anchor="b">
                    <a:lnL>
                      <a:noFill/>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Horizontal Asymmetry</a:t>
                      </a:r>
                      <a:endParaRPr lang="en-US" sz="1200" b="0" i="0" u="none" strike="noStrike" dirty="0">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Vertical Asymmetry</a:t>
                      </a:r>
                      <a:endParaRPr lang="en-US" sz="1200" b="0" i="0" u="none" strike="noStrike" dirty="0">
                        <a:solidFill>
                          <a:srgbClr val="000000"/>
                        </a:solidFill>
                        <a:effectLst/>
                        <a:latin typeface="Calibri"/>
                      </a:endParaRPr>
                    </a:p>
                  </a:txBody>
                  <a:tcPr anchor="b">
                    <a:lnL>
                      <a:noFill/>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r>
              <a:tr h="190500">
                <a:tc>
                  <a:txBody>
                    <a:bodyPr/>
                    <a:lstStyle/>
                    <a:p>
                      <a:pPr algn="l" fontAlgn="b"/>
                      <a:r>
                        <a:rPr lang="en-US" sz="1200" b="0" i="0" u="none" strike="noStrike" dirty="0">
                          <a:solidFill>
                            <a:srgbClr val="000000"/>
                          </a:solidFill>
                          <a:effectLst/>
                          <a:latin typeface="Calibri"/>
                        </a:rPr>
                        <a:t>Facial Palsy Patients</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9</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40.24%</a:t>
                      </a:r>
                    </a:p>
                  </a:txBody>
                  <a:tcPr marL="12700" marR="12700" marT="12700" marB="0" anchor="ctr">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32.79%</a:t>
                      </a:r>
                    </a:p>
                  </a:txBody>
                  <a:tcPr marL="12700" marR="12700" marT="12700" marB="0" anchor="ctr">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28.67%</a:t>
                      </a:r>
                    </a:p>
                  </a:txBody>
                  <a:tcPr marL="12700" marR="12700" marT="12700" marB="0" anchor="ctr">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26.47%</a:t>
                      </a:r>
                    </a:p>
                  </a:txBody>
                  <a:tcPr marL="12700" marR="12700" marT="12700" marB="0" anchor="ctr">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r>
              <a:tr h="190500">
                <a:tc>
                  <a:txBody>
                    <a:bodyPr/>
                    <a:lstStyle/>
                    <a:p>
                      <a:pPr algn="l" fontAlgn="b"/>
                      <a:r>
                        <a:rPr lang="en-US" sz="1200" b="0" i="0" u="none" strike="noStrike" dirty="0">
                          <a:solidFill>
                            <a:srgbClr val="000000"/>
                          </a:solidFill>
                          <a:effectLst/>
                          <a:latin typeface="Calibri"/>
                        </a:rPr>
                        <a:t>Control Patients</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tcPr>
                </a:tc>
                <a:tc>
                  <a:txBody>
                    <a:bodyPr/>
                    <a:lstStyle/>
                    <a:p>
                      <a:pPr algn="ctr" fontAlgn="b"/>
                      <a:r>
                        <a:rPr lang="en-US" sz="1200" b="0" i="0" u="none" strike="noStrike">
                          <a:solidFill>
                            <a:srgbClr val="000000"/>
                          </a:solidFill>
                          <a:effectLst/>
                          <a:latin typeface="Calibri"/>
                        </a:rPr>
                        <a:t>13</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tcPr>
                </a:tc>
                <a:tc>
                  <a:txBody>
                    <a:bodyPr/>
                    <a:lstStyle/>
                    <a:p>
                      <a:pPr algn="ctr" fontAlgn="b"/>
                      <a:r>
                        <a:rPr lang="en-US" sz="1200" b="0" i="0" u="none" strike="noStrike">
                          <a:solidFill>
                            <a:srgbClr val="000000"/>
                          </a:solidFill>
                          <a:effectLst/>
                          <a:latin typeface="Calibri"/>
                        </a:rPr>
                        <a:t>13.11%</a:t>
                      </a:r>
                    </a:p>
                  </a:txBody>
                  <a:tcPr marL="12700" marR="12700" marT="12700" marB="0" anchor="ctr">
                    <a:lnL w="12700" cap="flat" cmpd="sng" algn="ctr">
                      <a:solidFill>
                        <a:scrgbClr r="0" g="0" b="0"/>
                      </a:solidFill>
                      <a:prstDash val="solid"/>
                      <a:round/>
                      <a:headEnd type="none" w="med" len="med"/>
                      <a:tailEnd type="none" w="med" len="med"/>
                    </a:lnL>
                    <a:lnR>
                      <a:noFill/>
                    </a:lnR>
                    <a:lnT>
                      <a:noFill/>
                    </a:lnT>
                    <a:lnB>
                      <a:noFill/>
                    </a:lnB>
                  </a:tcPr>
                </a:tc>
                <a:tc>
                  <a:txBody>
                    <a:bodyPr/>
                    <a:lstStyle/>
                    <a:p>
                      <a:pPr algn="ctr" fontAlgn="b"/>
                      <a:r>
                        <a:rPr lang="en-US" sz="1200" b="0" i="0" u="none" strike="noStrike">
                          <a:solidFill>
                            <a:srgbClr val="000000"/>
                          </a:solidFill>
                          <a:effectLst/>
                          <a:latin typeface="Calibri"/>
                        </a:rPr>
                        <a:t>10.66%</a:t>
                      </a:r>
                    </a:p>
                  </a:txBody>
                  <a:tcPr marL="12700" marR="12700" marT="12700" marB="0" anchor="ctr">
                    <a:lnL>
                      <a:noFill/>
                    </a:lnL>
                    <a:lnR w="12700" cap="flat" cmpd="sng" algn="ctr">
                      <a:solidFill>
                        <a:scrgbClr r="0" g="0" b="0"/>
                      </a:solidFill>
                      <a:prstDash val="solid"/>
                      <a:round/>
                      <a:headEnd type="none" w="med" len="med"/>
                      <a:tailEnd type="none" w="med" len="med"/>
                    </a:lnR>
                    <a:lnT>
                      <a:noFill/>
                    </a:lnT>
                    <a:lnB>
                      <a:noFill/>
                    </a:lnB>
                  </a:tcPr>
                </a:tc>
                <a:tc>
                  <a:txBody>
                    <a:bodyPr/>
                    <a:lstStyle/>
                    <a:p>
                      <a:pPr algn="ctr" fontAlgn="b"/>
                      <a:r>
                        <a:rPr lang="en-US" sz="1200" b="0" i="0" u="none" strike="noStrike">
                          <a:solidFill>
                            <a:srgbClr val="000000"/>
                          </a:solidFill>
                          <a:effectLst/>
                          <a:latin typeface="Calibri"/>
                        </a:rPr>
                        <a:t>15.84%</a:t>
                      </a:r>
                    </a:p>
                  </a:txBody>
                  <a:tcPr marL="12700" marR="12700" marT="12700" marB="0" anchor="ctr">
                    <a:lnL w="12700" cap="flat" cmpd="sng" algn="ctr">
                      <a:solidFill>
                        <a:scrgbClr r="0" g="0" b="0"/>
                      </a:solidFill>
                      <a:prstDash val="solid"/>
                      <a:round/>
                      <a:headEnd type="none" w="med" len="med"/>
                      <a:tailEnd type="none" w="med" len="med"/>
                    </a:lnL>
                    <a:lnR>
                      <a:noFill/>
                    </a:lnR>
                    <a:lnT>
                      <a:noFill/>
                    </a:lnT>
                    <a:lnB>
                      <a:noFill/>
                    </a:lnB>
                  </a:tcPr>
                </a:tc>
                <a:tc>
                  <a:txBody>
                    <a:bodyPr/>
                    <a:lstStyle/>
                    <a:p>
                      <a:pPr algn="ctr" fontAlgn="b"/>
                      <a:r>
                        <a:rPr lang="en-US" sz="1200" b="0" i="0" u="none" strike="noStrike" dirty="0">
                          <a:solidFill>
                            <a:srgbClr val="000000"/>
                          </a:solidFill>
                          <a:effectLst/>
                          <a:latin typeface="Calibri"/>
                        </a:rPr>
                        <a:t>18.71%</a:t>
                      </a:r>
                    </a:p>
                  </a:txBody>
                  <a:tcPr marL="12700" marR="12700" marT="12700" marB="0" anchor="ctr">
                    <a:lnL>
                      <a:noFill/>
                    </a:lnL>
                    <a:lnR w="12700" cap="flat" cmpd="sng" algn="ctr">
                      <a:solidFill>
                        <a:scrgbClr r="0" g="0" b="0"/>
                      </a:solidFill>
                      <a:prstDash val="solid"/>
                      <a:round/>
                      <a:headEnd type="none" w="med" len="med"/>
                      <a:tailEnd type="none" w="med" len="med"/>
                    </a:lnR>
                    <a:lnT>
                      <a:noFill/>
                    </a:lnT>
                    <a:lnB>
                      <a:noFill/>
                    </a:lnB>
                  </a:tcPr>
                </a:tc>
              </a:tr>
              <a:tr h="190500">
                <a:tc>
                  <a:txBody>
                    <a:bodyPr/>
                    <a:lstStyle/>
                    <a:p>
                      <a:pPr algn="l" fontAlgn="b"/>
                      <a:r>
                        <a:rPr lang="en-US" sz="1200" b="0" i="0" u="none" strike="noStrike" dirty="0">
                          <a:solidFill>
                            <a:srgbClr val="000000"/>
                          </a:solidFill>
                          <a:effectLst/>
                          <a:latin typeface="Calibri"/>
                        </a:rPr>
                        <a:t>P Value</a:t>
                      </a: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0.001</a:t>
                      </a:r>
                    </a:p>
                  </a:txBody>
                  <a:tcPr marL="12700" marR="12700" marT="12700" marB="0" anchor="ctr">
                    <a:lnL w="12700" cap="flat" cmpd="sng" algn="ctr">
                      <a:solidFill>
                        <a:scrgbClr r="0" g="0" b="0"/>
                      </a:solidFill>
                      <a:prstDash val="solid"/>
                      <a:round/>
                      <a:headEnd type="none" w="med" len="med"/>
                      <a:tailEnd type="none" w="med" len="med"/>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0.001</a:t>
                      </a:r>
                    </a:p>
                  </a:txBody>
                  <a:tcPr marL="12700" marR="12700" marT="12700" marB="0" anchor="ctr">
                    <a:lnL>
                      <a:noFill/>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0.074</a:t>
                      </a:r>
                    </a:p>
                  </a:txBody>
                  <a:tcPr marL="12700" marR="12700" marT="12700" marB="0" anchor="ctr">
                    <a:lnL w="12700" cap="flat" cmpd="sng" algn="ctr">
                      <a:solidFill>
                        <a:scrgbClr r="0" g="0" b="0"/>
                      </a:solidFill>
                      <a:prstDash val="solid"/>
                      <a:round/>
                      <a:headEnd type="none" w="med" len="med"/>
                      <a:tailEnd type="none" w="med" len="med"/>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0.288</a:t>
                      </a:r>
                    </a:p>
                  </a:txBody>
                  <a:tcPr marL="12700" marR="12700" marT="12700" marB="0" anchor="ctr">
                    <a:lnL>
                      <a:noFill/>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4850336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Conclusions</a:t>
            </a:r>
            <a:endParaRPr lang="en-US" dirty="0"/>
          </a:p>
        </p:txBody>
      </p:sp>
      <p:sp>
        <p:nvSpPr>
          <p:cNvPr id="3" name="TextBox 2"/>
          <p:cNvSpPr txBox="1"/>
          <p:nvPr/>
        </p:nvSpPr>
        <p:spPr>
          <a:xfrm>
            <a:off x="457200" y="1539608"/>
            <a:ext cx="8229600" cy="369332"/>
          </a:xfrm>
          <a:prstGeom prst="rect">
            <a:avLst/>
          </a:prstGeom>
          <a:noFill/>
        </p:spPr>
        <p:txBody>
          <a:bodyPr wrap="square" rtlCol="0">
            <a:spAutoFit/>
          </a:bodyPr>
          <a:lstStyle/>
          <a:p>
            <a:endParaRPr lang="en-US" dirty="0"/>
          </a:p>
        </p:txBody>
      </p:sp>
      <p:pic>
        <p:nvPicPr>
          <p:cNvPr id="7" name="Content Placeholder 4" descr="Namani, Laurite 9-27-13 (2).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894204" y="1201895"/>
            <a:ext cx="2189497" cy="2072527"/>
          </a:xfrm>
          <a:prstGeom prst="rect">
            <a:avLst/>
          </a:prstGeom>
          <a:ln>
            <a:noFill/>
          </a:ln>
          <a:effectLst>
            <a:softEdge rad="112500"/>
          </a:effectLst>
        </p:spPr>
      </p:pic>
      <p:pic>
        <p:nvPicPr>
          <p:cNvPr id="8" name="Content Placeholder 7" descr="Namani, Laurite 2.28.14 (2).JPG"/>
          <p:cNvPicPr>
            <a:picLocks/>
          </p:cNvPicPr>
          <p:nvPr/>
        </p:nvPicPr>
        <p:blipFill>
          <a:blip r:embed="rId5" cstate="print">
            <a:extLst>
              <a:ext uri="{28A0092B-C50C-407E-A947-70E740481C1C}">
                <a14:useLocalDpi xmlns:a14="http://schemas.microsoft.com/office/drawing/2010/main"/>
              </a:ext>
            </a:extLst>
          </a:blip>
          <a:srcRect/>
          <a:stretch>
            <a:fillRect/>
          </a:stretch>
        </p:blipFill>
        <p:spPr>
          <a:xfrm>
            <a:off x="5939246" y="3849189"/>
            <a:ext cx="2145006" cy="2327602"/>
          </a:xfrm>
          <a:prstGeom prst="rect">
            <a:avLst/>
          </a:prstGeom>
          <a:ln>
            <a:noFill/>
          </a:ln>
          <a:effectLst>
            <a:softEdge rad="112500"/>
          </a:effectLst>
        </p:spPr>
      </p:pic>
      <p:sp>
        <p:nvSpPr>
          <p:cNvPr id="4" name="TextBox 3"/>
          <p:cNvSpPr txBox="1"/>
          <p:nvPr/>
        </p:nvSpPr>
        <p:spPr>
          <a:xfrm>
            <a:off x="597667" y="1539608"/>
            <a:ext cx="4893402" cy="5355313"/>
          </a:xfrm>
          <a:prstGeom prst="rect">
            <a:avLst/>
          </a:prstGeom>
          <a:noFill/>
        </p:spPr>
        <p:txBody>
          <a:bodyPr wrap="square" rtlCol="0">
            <a:spAutoFit/>
          </a:bodyPr>
          <a:lstStyle/>
          <a:p>
            <a:pPr marL="285750" indent="-285750">
              <a:buFont typeface="Arial"/>
              <a:buChar char="•"/>
            </a:pPr>
            <a:r>
              <a:rPr lang="en-US" dirty="0" smtClean="0">
                <a:solidFill>
                  <a:schemeClr val="accent5">
                    <a:lumMod val="50000"/>
                  </a:schemeClr>
                </a:solidFill>
              </a:rPr>
              <a:t>DIC is a precise, quantitative technology to measure facial dynamic motion</a:t>
            </a:r>
          </a:p>
          <a:p>
            <a:pPr marL="285750" indent="-285750">
              <a:buFont typeface="Arial"/>
              <a:buChar char="•"/>
            </a:pPr>
            <a:endParaRPr lang="en-US" dirty="0">
              <a:solidFill>
                <a:schemeClr val="accent5">
                  <a:lumMod val="50000"/>
                </a:schemeClr>
              </a:solidFill>
            </a:endParaRPr>
          </a:p>
          <a:p>
            <a:endParaRPr lang="en-US" dirty="0" smtClean="0">
              <a:solidFill>
                <a:schemeClr val="accent5">
                  <a:lumMod val="50000"/>
                </a:schemeClr>
              </a:solidFill>
            </a:endParaRPr>
          </a:p>
          <a:p>
            <a:pPr marL="285750" indent="-285750">
              <a:buFont typeface="Arial"/>
              <a:buChar char="•"/>
            </a:pPr>
            <a:endParaRPr lang="en-US" dirty="0">
              <a:solidFill>
                <a:schemeClr val="accent5">
                  <a:lumMod val="50000"/>
                </a:schemeClr>
              </a:solidFill>
            </a:endParaRPr>
          </a:p>
          <a:p>
            <a:pPr marL="285750" indent="-285750">
              <a:buFont typeface="Arial"/>
              <a:buChar char="•"/>
            </a:pPr>
            <a:r>
              <a:rPr lang="en-US" dirty="0" smtClean="0">
                <a:solidFill>
                  <a:schemeClr val="accent5">
                    <a:lumMod val="50000"/>
                  </a:schemeClr>
                </a:solidFill>
              </a:rPr>
              <a:t>Future DIC studies:</a:t>
            </a:r>
          </a:p>
          <a:p>
            <a:pPr marL="742950" lvl="1" indent="-285750">
              <a:buFont typeface="Arial"/>
              <a:buChar char="•"/>
            </a:pPr>
            <a:r>
              <a:rPr lang="en-US" dirty="0" smtClean="0">
                <a:solidFill>
                  <a:schemeClr val="accent5">
                    <a:lumMod val="50000"/>
                  </a:schemeClr>
                </a:solidFill>
              </a:rPr>
              <a:t>Quantifying/Correlating Sunnybrook Scale</a:t>
            </a:r>
          </a:p>
          <a:p>
            <a:pPr marL="742950" lvl="1" indent="-285750">
              <a:buFont typeface="Arial"/>
              <a:buChar char="•"/>
            </a:pPr>
            <a:r>
              <a:rPr lang="en-US" dirty="0" smtClean="0">
                <a:solidFill>
                  <a:schemeClr val="accent5">
                    <a:lumMod val="50000"/>
                  </a:schemeClr>
                </a:solidFill>
              </a:rPr>
              <a:t>Define degrees of “normal” asymmetry</a:t>
            </a:r>
          </a:p>
          <a:p>
            <a:pPr marL="742950" lvl="1" indent="-285750">
              <a:buFont typeface="Arial"/>
              <a:buChar char="•"/>
            </a:pPr>
            <a:r>
              <a:rPr lang="en-US" dirty="0" smtClean="0">
                <a:solidFill>
                  <a:schemeClr val="accent5">
                    <a:lumMod val="50000"/>
                  </a:schemeClr>
                </a:solidFill>
              </a:rPr>
              <a:t>Guide future directions of treatment for more natural appearance. </a:t>
            </a:r>
          </a:p>
          <a:p>
            <a:pPr lvl="1"/>
            <a:endParaRPr lang="en-US" dirty="0" smtClean="0">
              <a:solidFill>
                <a:schemeClr val="accent5">
                  <a:lumMod val="50000"/>
                </a:schemeClr>
              </a:solidFill>
            </a:endParaRPr>
          </a:p>
          <a:p>
            <a:pPr lvl="1"/>
            <a:endParaRPr lang="en-US" dirty="0">
              <a:solidFill>
                <a:schemeClr val="accent5">
                  <a:lumMod val="50000"/>
                </a:schemeClr>
              </a:solidFill>
            </a:endParaRPr>
          </a:p>
          <a:p>
            <a:pPr marL="285750" indent="-285750">
              <a:buFont typeface="Arial"/>
              <a:buChar char="•"/>
            </a:pPr>
            <a:r>
              <a:rPr lang="en-US" dirty="0" smtClean="0">
                <a:solidFill>
                  <a:schemeClr val="accent5">
                    <a:lumMod val="50000"/>
                  </a:schemeClr>
                </a:solidFill>
              </a:rPr>
              <a:t>Limitations:</a:t>
            </a:r>
          </a:p>
          <a:p>
            <a:pPr marL="742950" lvl="1" indent="-285750">
              <a:buFont typeface="Arial"/>
              <a:buChar char="•"/>
            </a:pPr>
            <a:r>
              <a:rPr lang="en-US" dirty="0" smtClean="0">
                <a:solidFill>
                  <a:schemeClr val="accent5">
                    <a:lumMod val="50000"/>
                  </a:schemeClr>
                </a:solidFill>
              </a:rPr>
              <a:t>Cost – 60K U$S</a:t>
            </a:r>
          </a:p>
          <a:p>
            <a:pPr marL="742950" lvl="1" indent="-285750">
              <a:buFont typeface="Arial"/>
              <a:buChar char="•"/>
            </a:pPr>
            <a:r>
              <a:rPr lang="en-US" dirty="0" smtClean="0">
                <a:solidFill>
                  <a:schemeClr val="accent5">
                    <a:lumMod val="50000"/>
                  </a:schemeClr>
                </a:solidFill>
              </a:rPr>
              <a:t>Training</a:t>
            </a:r>
          </a:p>
          <a:p>
            <a:pPr marL="742950" lvl="1" indent="-285750">
              <a:buFont typeface="Arial"/>
              <a:buChar char="•"/>
            </a:pPr>
            <a:r>
              <a:rPr lang="en-US" dirty="0" smtClean="0">
                <a:solidFill>
                  <a:schemeClr val="accent5">
                    <a:lumMod val="50000"/>
                  </a:schemeClr>
                </a:solidFill>
              </a:rPr>
              <a:t>Fine areas (Mouth, Eyelids) – spot density</a:t>
            </a:r>
          </a:p>
          <a:p>
            <a:pPr marL="742950" lvl="1" indent="-285750">
              <a:buFont typeface="Arial"/>
              <a:buChar char="•"/>
            </a:pPr>
            <a:endParaRPr lang="en-US" dirty="0" smtClean="0">
              <a:solidFill>
                <a:schemeClr val="accent5">
                  <a:lumMod val="50000"/>
                </a:schemeClr>
              </a:solidFill>
            </a:endParaRPr>
          </a:p>
          <a:p>
            <a:pPr marL="285750" indent="-285750">
              <a:buFont typeface="Arial"/>
              <a:buChar char="•"/>
            </a:pPr>
            <a:endParaRPr lang="en-US" dirty="0">
              <a:solidFill>
                <a:schemeClr val="accent5">
                  <a:lumMod val="50000"/>
                </a:schemeClr>
              </a:solidFill>
            </a:endParaRPr>
          </a:p>
          <a:p>
            <a:pPr marL="285750" indent="-285750">
              <a:buFont typeface="Arial"/>
              <a:buChar char="•"/>
            </a:pPr>
            <a:endParaRPr lang="en-US" dirty="0">
              <a:solidFill>
                <a:schemeClr val="accent5">
                  <a:lumMod val="50000"/>
                </a:schemeClr>
              </a:solidFill>
            </a:endParaRPr>
          </a:p>
        </p:txBody>
      </p:sp>
    </p:spTree>
    <p:extLst>
      <p:ext uri="{BB962C8B-B14F-4D97-AF65-F5344CB8AC3E}">
        <p14:creationId xmlns:p14="http://schemas.microsoft.com/office/powerpoint/2010/main" val="370489958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UPENN powerpoint template">
  <a:themeElements>
    <a:clrScheme name="Penn PPT template">
      <a:dk1>
        <a:srgbClr val="FFFFFF"/>
      </a:dk1>
      <a:lt1>
        <a:srgbClr val="FFFFFF"/>
      </a:lt1>
      <a:dk2>
        <a:srgbClr val="FFFFFF"/>
      </a:dk2>
      <a:lt2>
        <a:srgbClr val="EEECE1"/>
      </a:lt2>
      <a:accent1>
        <a:srgbClr val="4F81BD"/>
      </a:accent1>
      <a:accent2>
        <a:srgbClr val="C0504D"/>
      </a:accent2>
      <a:accent3>
        <a:srgbClr val="C0504D"/>
      </a:accent3>
      <a:accent4>
        <a:srgbClr val="DBE5F1"/>
      </a:accent4>
      <a:accent5>
        <a:srgbClr val="17365D"/>
      </a:accent5>
      <a:accent6>
        <a:srgbClr val="E5B9B7"/>
      </a:accent6>
      <a:hlink>
        <a:srgbClr val="FFFF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Penn PPT template.2015" id="{8ABB8C96-4D2A-40D5-BD24-8CECA578DEDF}" vid="{61412902-D589-4C57-BE85-D8BB854DE7EC}"/>
    </a:ext>
  </a:extLst>
</a:theme>
</file>

<file path=ppt/theme/theme2.xml><?xml version="1.0" encoding="utf-8"?>
<a:theme xmlns:a="http://schemas.openxmlformats.org/drawingml/2006/main" name="1_UPENN powerpoint template">
  <a:themeElements>
    <a:clrScheme name="Penn PPT template">
      <a:dk1>
        <a:srgbClr val="FFFFFF"/>
      </a:dk1>
      <a:lt1>
        <a:srgbClr val="FFFFFF"/>
      </a:lt1>
      <a:dk2>
        <a:srgbClr val="FFFFFF"/>
      </a:dk2>
      <a:lt2>
        <a:srgbClr val="EEECE1"/>
      </a:lt2>
      <a:accent1>
        <a:srgbClr val="4F81BD"/>
      </a:accent1>
      <a:accent2>
        <a:srgbClr val="C0504D"/>
      </a:accent2>
      <a:accent3>
        <a:srgbClr val="C0504D"/>
      </a:accent3>
      <a:accent4>
        <a:srgbClr val="DBE5F1"/>
      </a:accent4>
      <a:accent5>
        <a:srgbClr val="17365D"/>
      </a:accent5>
      <a:accent6>
        <a:srgbClr val="E5B9B7"/>
      </a:accent6>
      <a:hlink>
        <a:srgbClr val="FFFF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Penn PPT template.2015" id="{8ABB8C96-4D2A-40D5-BD24-8CECA578DEDF}" vid="{61412902-D589-4C57-BE85-D8BB854DE7EC}"/>
    </a:ext>
  </a:extLst>
</a:theme>
</file>

<file path=ppt/theme/theme3.xml><?xml version="1.0" encoding="utf-8"?>
<a:theme xmlns:a="http://schemas.openxmlformats.org/drawingml/2006/main" name="2_UPENN powerpoint template">
  <a:themeElements>
    <a:clrScheme name="Penn PPT template">
      <a:dk1>
        <a:srgbClr val="FFFFFF"/>
      </a:dk1>
      <a:lt1>
        <a:srgbClr val="FFFFFF"/>
      </a:lt1>
      <a:dk2>
        <a:srgbClr val="FFFFFF"/>
      </a:dk2>
      <a:lt2>
        <a:srgbClr val="EEECE1"/>
      </a:lt2>
      <a:accent1>
        <a:srgbClr val="4F81BD"/>
      </a:accent1>
      <a:accent2>
        <a:srgbClr val="C0504D"/>
      </a:accent2>
      <a:accent3>
        <a:srgbClr val="C0504D"/>
      </a:accent3>
      <a:accent4>
        <a:srgbClr val="DBE5F1"/>
      </a:accent4>
      <a:accent5>
        <a:srgbClr val="17365D"/>
      </a:accent5>
      <a:accent6>
        <a:srgbClr val="E5B9B7"/>
      </a:accent6>
      <a:hlink>
        <a:srgbClr val="FFFF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Penn PPT template.2015" id="{8ABB8C96-4D2A-40D5-BD24-8CECA578DEDF}" vid="{61412902-D589-4C57-BE85-D8BB854DE7E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3074</TotalTime>
  <Words>1300</Words>
  <Application>Microsoft Macintosh PowerPoint</Application>
  <PresentationFormat>On-screen Show (4:3)</PresentationFormat>
  <Paragraphs>181</Paragraphs>
  <Slides>15</Slides>
  <Notes>15</Notes>
  <HiddenSlides>0</HiddenSlides>
  <MMClips>0</MMClips>
  <ScaleCrop>false</ScaleCrop>
  <HeadingPairs>
    <vt:vector size="4" baseType="variant">
      <vt:variant>
        <vt:lpstr>Theme</vt:lpstr>
      </vt:variant>
      <vt:variant>
        <vt:i4>3</vt:i4>
      </vt:variant>
      <vt:variant>
        <vt:lpstr>Slide Titles</vt:lpstr>
      </vt:variant>
      <vt:variant>
        <vt:i4>15</vt:i4>
      </vt:variant>
    </vt:vector>
  </HeadingPairs>
  <TitlesOfParts>
    <vt:vector size="18" baseType="lpstr">
      <vt:lpstr>UPENN powerpoint template</vt:lpstr>
      <vt:lpstr>1_UPENN powerpoint template</vt:lpstr>
      <vt:lpstr>2_UPENN powerpoint template</vt:lpstr>
      <vt:lpstr>Quantifying the Dynamic Smile: A Novel 3-D Technology for Precise Facial Analysis</vt:lpstr>
      <vt:lpstr>Background-Rationale</vt:lpstr>
      <vt:lpstr>Digital Image Correlation</vt:lpstr>
      <vt:lpstr>Digital Image Correlation</vt:lpstr>
      <vt:lpstr>Digital Image Correlation - Setup</vt:lpstr>
      <vt:lpstr>Digital Image Correlation - Video</vt:lpstr>
      <vt:lpstr>Digital Image Correlation - Direction</vt:lpstr>
      <vt:lpstr>Digital Image Correlation - Video</vt:lpstr>
      <vt:lpstr>Digital Image Correlation - Video</vt:lpstr>
      <vt:lpstr>Study Design</vt:lpstr>
      <vt:lpstr>Results – Open Mouth Smile</vt:lpstr>
      <vt:lpstr>Results – Open Mouth Smile</vt:lpstr>
      <vt:lpstr>Results – Closed Mouth Smile</vt:lpstr>
      <vt:lpstr>Results – Closed Mouth Smile</vt:lpstr>
      <vt:lpstr>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creator>Nelson, Jonas</dc:creator>
  <cp:lastModifiedBy>Fares Samra</cp:lastModifiedBy>
  <cp:revision>57</cp:revision>
  <dcterms:created xsi:type="dcterms:W3CDTF">2015-01-21T16:18:28Z</dcterms:created>
  <dcterms:modified xsi:type="dcterms:W3CDTF">2015-10-16T00:58:20Z</dcterms:modified>
</cp:coreProperties>
</file>