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86" r:id="rId11"/>
    <p:sldId id="287" r:id="rId12"/>
    <p:sldId id="288" r:id="rId13"/>
    <p:sldId id="289" r:id="rId14"/>
    <p:sldId id="290" r:id="rId15"/>
    <p:sldId id="292" r:id="rId16"/>
  </p:sldIdLst>
  <p:sldSz cx="9144000" cy="6858000" type="screen4x3"/>
  <p:notesSz cx="6858000" cy="9144000"/>
  <p:defaultTextStyle>
    <a:defPPr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DBEA5-791A-E345-926E-FA68C0E5CCA7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D5DC5-85B8-A149-BB0E-9A1AA76D2DA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9124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74BBC0AD-7AE8-6249-BFA4-291951F5C915}" type="slidenum">
              <a:rPr lang="en-US" altLang="zh-TW"/>
              <a:pPr eaLnBrk="1" hangingPunct="1"/>
              <a:t>1</a:t>
            </a:fld>
            <a:endParaRPr lang="en-US" altLang="zh-TW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EED25FE5-0D95-C64A-9D58-3E2CB24AC944}" type="slidenum">
              <a:rPr lang="en-US" altLang="zh-TW"/>
              <a:pPr eaLnBrk="1" hangingPunct="1"/>
              <a:t>2</a:t>
            </a:fld>
            <a:endParaRPr lang="en-US" altLang="zh-TW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47DF80C3-8700-1541-A8A8-894B4ECCBAD9}" type="slidenum">
              <a:rPr lang="en-US" altLang="zh-TW"/>
              <a:pPr eaLnBrk="1" hangingPunct="1"/>
              <a:t>3</a:t>
            </a:fld>
            <a:endParaRPr lang="en-US" altLang="zh-TW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F38A7F02-F4CC-4949-B9B7-4266E1D2351E}" type="slidenum">
              <a:rPr lang="en-US" altLang="zh-TW"/>
              <a:pPr eaLnBrk="1" hangingPunct="1"/>
              <a:t>4</a:t>
            </a:fld>
            <a:endParaRPr lang="en-US" altLang="zh-TW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D98B4A39-FB96-2641-9D9D-4E287F2D3ECD}" type="slidenum">
              <a:rPr lang="en-US" altLang="zh-TW"/>
              <a:pPr eaLnBrk="1" hangingPunct="1"/>
              <a:t>5</a:t>
            </a:fld>
            <a:endParaRPr lang="en-US" altLang="zh-TW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4142BE73-43FD-C046-ABF7-216B34F82E54}" type="slidenum">
              <a:rPr lang="en-US" altLang="zh-TW"/>
              <a:pPr eaLnBrk="1" hangingPunct="1"/>
              <a:t>6</a:t>
            </a:fld>
            <a:endParaRPr lang="en-US" altLang="zh-TW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63FC6292-1AF7-6246-86C7-84685E80A77B}" type="slidenum">
              <a:rPr lang="en-US" altLang="zh-TW"/>
              <a:pPr eaLnBrk="1" hangingPunct="1"/>
              <a:t>7</a:t>
            </a:fld>
            <a:endParaRPr lang="en-US" altLang="zh-TW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20915A65-5A21-1D4B-B551-091846200370}" type="slidenum">
              <a:rPr lang="en-US" altLang="zh-TW"/>
              <a:pPr eaLnBrk="1" hangingPunct="1"/>
              <a:t>8</a:t>
            </a:fld>
            <a:endParaRPr lang="en-US" altLang="zh-TW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fld id="{948739EB-9507-B34E-9B2F-516BCE941CA4}" type="slidenum">
              <a:rPr lang="en-US" altLang="zh-TW"/>
              <a:pPr eaLnBrk="1" hangingPunct="1"/>
              <a:t>9</a:t>
            </a:fld>
            <a:endParaRPr lang="en-US" altLang="zh-TW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>
              <a:ea typeface="新細明體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 smtClean="0"/>
              <a:t>按一下以編輯母片子標題樣式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13263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649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6912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4800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9099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4797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6338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2369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98957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785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8788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079FC-DF00-9E4E-8162-118FC81CBD1B}" type="datetimeFigureOut">
              <a:rPr kumimoji="1" lang="zh-TW" altLang="en-US" smtClean="0"/>
              <a:t>15/10/5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2F36F-BD56-5642-80EF-D9B2A1E6E2D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7575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1.docx"/><Relationship Id="rId4" Type="http://schemas.openxmlformats.org/officeDocument/2006/relationships/image" Target="../media/image3.png"/><Relationship Id="rId5" Type="http://schemas.openxmlformats.org/officeDocument/2006/relationships/package" Target="../embeddings/Microsoft_Word___2.docx"/><Relationship Id="rId6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.docx"/><Relationship Id="rId4" Type="http://schemas.openxmlformats.org/officeDocument/2006/relationships/image" Target="../media/image5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.docx"/><Relationship Id="rId4" Type="http://schemas.openxmlformats.org/officeDocument/2006/relationships/image" Target="../media/image6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4470" y="3931993"/>
            <a:ext cx="6800240" cy="2362200"/>
          </a:xfrm>
        </p:spPr>
        <p:txBody>
          <a:bodyPr>
            <a:normAutofit/>
          </a:bodyPr>
          <a:lstStyle/>
          <a:p>
            <a:r>
              <a:rPr lang="en-US" altLang="zh-TW" sz="2000" dirty="0"/>
              <a:t>Cheng Chun Wu M.D., </a:t>
            </a:r>
            <a:r>
              <a:rPr lang="en-US" altLang="zh-TW" sz="2000" dirty="0" err="1" smtClean="0"/>
              <a:t>Chien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Chung Chen M.D., </a:t>
            </a:r>
            <a:r>
              <a:rPr lang="en-US" altLang="zh-TW" sz="2000" dirty="0" err="1" smtClean="0"/>
              <a:t>Ching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Hsiang Yang M.D., </a:t>
            </a:r>
            <a:r>
              <a:rPr lang="en-US" altLang="zh-TW" sz="2000" dirty="0" smtClean="0"/>
              <a:t>Faye </a:t>
            </a:r>
            <a:r>
              <a:rPr lang="en-US" altLang="zh-TW" sz="2000" dirty="0"/>
              <a:t>Huang M.D.,</a:t>
            </a:r>
            <a:r>
              <a:rPr lang="en-US" altLang="zh-TW" sz="2000" baseline="30000" dirty="0"/>
              <a:t> </a:t>
            </a:r>
            <a:r>
              <a:rPr lang="en-US" altLang="zh-TW" sz="2000" dirty="0" smtClean="0"/>
              <a:t>Yi </a:t>
            </a:r>
            <a:r>
              <a:rPr lang="en-US" altLang="zh-TW" sz="2000" dirty="0"/>
              <a:t>Lin Tsai, </a:t>
            </a:r>
            <a:r>
              <a:rPr lang="en-US" altLang="zh-TW" sz="2000" dirty="0" err="1" smtClean="0"/>
              <a:t>Jui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Pin Lai M.D</a:t>
            </a:r>
            <a:r>
              <a:rPr lang="en-US" altLang="zh-TW" sz="2000" dirty="0" smtClean="0"/>
              <a:t>.</a:t>
            </a:r>
          </a:p>
          <a:p>
            <a:endParaRPr lang="zh-TW" altLang="zh-TW" sz="2000" dirty="0"/>
          </a:p>
          <a:p>
            <a:r>
              <a:rPr lang="en-US" altLang="zh-TW" sz="2000" dirty="0" smtClean="0"/>
              <a:t>Craniofacial </a:t>
            </a:r>
            <a:r>
              <a:rPr lang="en-US" altLang="zh-TW" sz="2000" dirty="0"/>
              <a:t>Center, Division of Plastic and Reconstructive Surgery, Department of Surgery, Kaohsiung Chang Gung Memorial Hospital Chang Gung University College of Medicine, Taiwan</a:t>
            </a:r>
            <a:r>
              <a:rPr lang="zh-TW" altLang="zh-TW" sz="2000" dirty="0" smtClean="0">
                <a:effectLst/>
              </a:rPr>
              <a:t> </a:t>
            </a:r>
            <a:endParaRPr lang="en-US" altLang="zh-TW" sz="2000" dirty="0">
              <a:latin typeface="Perpetua" charset="0"/>
              <a:ea typeface="新細明體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196975"/>
            <a:ext cx="8353425" cy="2111375"/>
          </a:xfrm>
        </p:spPr>
        <p:txBody>
          <a:bodyPr>
            <a:normAutofit fontScale="90000"/>
          </a:bodyPr>
          <a:lstStyle/>
          <a:p>
            <a:r>
              <a:rPr lang="en-US" altLang="zh-TW" b="1" dirty="0"/>
              <a:t>Result of the Management of Velopharyngeal Insufficiency with Double Opposing Z-plasty. An 11-year experience of a Single Surgeon</a:t>
            </a: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3240645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Franklin Gothic Book" charset="0"/>
                <a:ea typeface="微軟正黑體" charset="0"/>
              </a:rPr>
              <a:t>Background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2519363"/>
            <a:ext cx="8064500" cy="34131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zh-TW">
                <a:latin typeface="Perpetua" charset="0"/>
                <a:ea typeface="新細明體" charset="0"/>
              </a:rPr>
              <a:t>Incidiency of  velopharyngeal insufficiency( VPI ) in cleft patients after primary palatoplasty </a:t>
            </a:r>
          </a:p>
          <a:p>
            <a:pPr eaLnBrk="1" hangingPunct="1">
              <a:buFont typeface="Wingdings" charset="0"/>
              <a:buNone/>
            </a:pPr>
            <a:r>
              <a:rPr lang="en-US" altLang="zh-TW">
                <a:latin typeface="Perpetua" charset="0"/>
                <a:ea typeface="新細明體" charset="0"/>
              </a:rPr>
              <a:t>   varied from 5 to 36 % , reported in different centers </a:t>
            </a:r>
          </a:p>
          <a:p>
            <a:pPr eaLnBrk="1" hangingPunct="1">
              <a:buFont typeface="Wingdings" charset="0"/>
              <a:buNone/>
            </a:pPr>
            <a:r>
              <a:rPr lang="en-US" altLang="zh-TW">
                <a:latin typeface="Perpetua" charset="0"/>
                <a:ea typeface="新細明體" charset="0"/>
              </a:rPr>
              <a:t>                                                -</a:t>
            </a:r>
            <a:r>
              <a:rPr lang="en-US" altLang="zh-TW" sz="2000">
                <a:latin typeface="Perpetua" charset="0"/>
                <a:ea typeface="新細明體" charset="0"/>
              </a:rPr>
              <a:t>Bardach, J, and Morris</a:t>
            </a:r>
          </a:p>
          <a:p>
            <a:pPr algn="r" eaLnBrk="1" hangingPunct="1">
              <a:buFont typeface="Wingdings" charset="0"/>
              <a:buNone/>
            </a:pPr>
            <a:r>
              <a:rPr lang="en-US" altLang="zh-TW">
                <a:latin typeface="Perpetua" charset="0"/>
                <a:ea typeface="新細明體" charset="0"/>
              </a:rPr>
              <a:t>                                              </a:t>
            </a:r>
            <a:r>
              <a:rPr lang="en-US" altLang="zh-TW" sz="1300">
                <a:latin typeface="Perpetua" charset="0"/>
                <a:ea typeface="新細明體" charset="0"/>
              </a:rPr>
              <a:t>multidisciplinary management of cleft lip and palate.Philadelphia :saunders, 1990, p303-365</a:t>
            </a:r>
          </a:p>
        </p:txBody>
      </p:sp>
    </p:spTree>
    <p:extLst>
      <p:ext uri="{BB962C8B-B14F-4D97-AF65-F5344CB8AC3E}">
        <p14:creationId xmlns:p14="http://schemas.microsoft.com/office/powerpoint/2010/main" val="346808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Franklin Gothic Book" charset="0"/>
                <a:ea typeface="微軟正黑體" charset="0"/>
              </a:rPr>
              <a:t>Background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700213"/>
            <a:ext cx="8351837" cy="46815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>
                <a:latin typeface="Perpetua" charset="0"/>
                <a:ea typeface="新細明體" charset="0"/>
              </a:rPr>
              <a:t>Furlow, 1987 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altLang="zh-TW" sz="2400">
                <a:latin typeface="Perpetua" charset="0"/>
                <a:ea typeface="新細明體" charset="0"/>
              </a:rPr>
              <a:t>      cleft palate repair by double opposing Z-plasty               </a:t>
            </a:r>
          </a:p>
          <a:p>
            <a:pPr algn="r" eaLnBrk="1" hangingPunct="1">
              <a:lnSpc>
                <a:spcPct val="90000"/>
              </a:lnSpc>
              <a:buFont typeface="Wingdings" charset="0"/>
              <a:buNone/>
            </a:pPr>
            <a:r>
              <a:rPr lang="en-US" altLang="zh-TW" sz="1600">
                <a:latin typeface="Perpetua" charset="0"/>
                <a:ea typeface="新細明體" charset="0"/>
              </a:rPr>
              <a:t>-</a:t>
            </a:r>
            <a:r>
              <a:rPr lang="en-US" altLang="zh-TW" sz="1600" i="1">
                <a:latin typeface="Perpetua" charset="0"/>
                <a:ea typeface="新細明體" charset="0"/>
              </a:rPr>
              <a:t>Plast. Reconstu.surg.78:724 1987 </a:t>
            </a:r>
          </a:p>
          <a:p>
            <a:pPr eaLnBrk="1" hangingPunct="1">
              <a:lnSpc>
                <a:spcPct val="90000"/>
              </a:lnSpc>
            </a:pPr>
            <a:endParaRPr lang="en-US" altLang="zh-TW" sz="1600" i="1">
              <a:latin typeface="Perpetua" charset="0"/>
              <a:ea typeface="新細明體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400">
                <a:latin typeface="Perpetua" charset="0"/>
                <a:ea typeface="新細明體" charset="0"/>
              </a:rPr>
              <a:t>Philip Kuo-Ting Chen-1994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altLang="zh-TW" i="1">
                <a:latin typeface="Perpetua" charset="0"/>
                <a:ea typeface="新細明體" charset="0"/>
              </a:rPr>
              <a:t>   </a:t>
            </a:r>
            <a:r>
              <a:rPr lang="en-US" altLang="zh-TW" sz="2000">
                <a:latin typeface="Perpetua" charset="0"/>
                <a:ea typeface="新細明體" charset="0"/>
              </a:rPr>
              <a:t>correction of secondary velopharyngeal insufficiency in cleft palate  pateints with </a:t>
            </a:r>
            <a:r>
              <a:rPr lang="en-US" altLang="zh-TW" sz="2000" b="1">
                <a:latin typeface="Perpetua" charset="0"/>
                <a:ea typeface="新細明體" charset="0"/>
              </a:rPr>
              <a:t>Furlow palatoplasty</a:t>
            </a:r>
            <a:r>
              <a:rPr lang="en-US" altLang="zh-TW" sz="1800" b="1">
                <a:latin typeface="Perpetua" charset="0"/>
                <a:ea typeface="新細明體" charset="0"/>
              </a:rPr>
              <a:t>                 </a:t>
            </a:r>
          </a:p>
          <a:p>
            <a:pPr algn="r" eaLnBrk="1" hangingPunct="1">
              <a:lnSpc>
                <a:spcPct val="90000"/>
              </a:lnSpc>
              <a:buFont typeface="Wingdings" charset="0"/>
              <a:buNone/>
            </a:pPr>
            <a:r>
              <a:rPr lang="en-US" altLang="zh-TW" sz="1800" b="1">
                <a:latin typeface="Perpetua" charset="0"/>
                <a:ea typeface="新細明體" charset="0"/>
              </a:rPr>
              <a:t>                                                                         </a:t>
            </a:r>
            <a:r>
              <a:rPr lang="en-US" altLang="zh-TW">
                <a:latin typeface="Perpetua" charset="0"/>
                <a:ea typeface="新細明體" charset="0"/>
              </a:rPr>
              <a:t>-</a:t>
            </a:r>
            <a:r>
              <a:rPr lang="en-US" altLang="zh-TW" sz="1800" i="1">
                <a:latin typeface="Perpetua" charset="0"/>
                <a:ea typeface="新細明體" charset="0"/>
              </a:rPr>
              <a:t>Plast. Reconstu.surg.94:9931994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000">
                <a:latin typeface="Perpetua" charset="0"/>
                <a:ea typeface="新細明體" charset="0"/>
              </a:rPr>
              <a:t>1999-Kirschne</a:t>
            </a:r>
            <a:endParaRPr lang="en-US" altLang="zh-TW" sz="1800">
              <a:latin typeface="Perpetua" charset="0"/>
              <a:ea typeface="新細明體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000" i="1">
                <a:latin typeface="Perpetua" charset="0"/>
                <a:ea typeface="新細明體" charset="0"/>
              </a:rPr>
              <a:t>2004-LaRossa D   </a:t>
            </a:r>
            <a:r>
              <a:rPr lang="en-US" altLang="zh-TW" sz="1800">
                <a:latin typeface="Perpetua" charset="0"/>
                <a:ea typeface="新細明體" charset="0"/>
              </a:rPr>
              <a:t>Children's Hospital of Philadelphia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000" i="1">
                <a:latin typeface="Perpetua" charset="0"/>
                <a:ea typeface="新細明體" charset="0"/>
              </a:rPr>
              <a:t>2005-Jonathan A.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000">
                <a:latin typeface="Perpetua" charset="0"/>
                <a:ea typeface="新細明體" charset="0"/>
              </a:rPr>
              <a:t>2008-Khosla RK    University of Washington,</a:t>
            </a:r>
          </a:p>
          <a:p>
            <a:pPr eaLnBrk="1" hangingPunct="1">
              <a:lnSpc>
                <a:spcPct val="90000"/>
              </a:lnSpc>
            </a:pPr>
            <a:endParaRPr lang="en-US" altLang="zh-TW" sz="2000" i="1">
              <a:latin typeface="Perpetua" charset="0"/>
              <a:ea typeface="新細明體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1800" i="1">
              <a:latin typeface="Perpetua" charset="0"/>
              <a:ea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9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Franklin Gothic Book" charset="0"/>
                <a:ea typeface="微軟正黑體" charset="0"/>
              </a:rPr>
              <a:t>Furlow palatoplasty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Perpetua" charset="0"/>
                <a:ea typeface="新細明體" charset="0"/>
              </a:rPr>
              <a:t>Lengthening the soft palate by opposing Z-plasty on both  the oral and nasal side </a:t>
            </a:r>
          </a:p>
          <a:p>
            <a:pPr eaLnBrk="1" hangingPunct="1"/>
            <a:r>
              <a:rPr lang="en-US" altLang="zh-TW">
                <a:latin typeface="Perpetua" charset="0"/>
                <a:ea typeface="新細明體" charset="0"/>
              </a:rPr>
              <a:t>Realignment of he levator veli palatini muscle </a:t>
            </a:r>
          </a:p>
          <a:p>
            <a:pPr eaLnBrk="1" hangingPunct="1"/>
            <a:r>
              <a:rPr lang="en-US" altLang="zh-TW">
                <a:latin typeface="Perpetua" charset="0"/>
                <a:ea typeface="新細明體" charset="0"/>
              </a:rPr>
              <a:t>Creating a strong muscle sling by </a:t>
            </a:r>
            <a:r>
              <a:rPr lang="en-US" altLang="zh-TW" b="1">
                <a:solidFill>
                  <a:srgbClr val="FF0000"/>
                </a:solidFill>
                <a:latin typeface="Perpetua" charset="0"/>
                <a:ea typeface="新細明體" charset="0"/>
              </a:rPr>
              <a:t>overlapping</a:t>
            </a:r>
            <a:r>
              <a:rPr lang="en-US" altLang="zh-TW">
                <a:latin typeface="Perpetua" charset="0"/>
                <a:ea typeface="新細明體" charset="0"/>
              </a:rPr>
              <a:t> the levator muscle </a:t>
            </a:r>
          </a:p>
          <a:p>
            <a:pPr eaLnBrk="1" hangingPunct="1">
              <a:buFont typeface="Wingdings" charset="0"/>
              <a:buNone/>
            </a:pPr>
            <a:endParaRPr lang="en-US" altLang="zh-TW">
              <a:latin typeface="Perpetua" charset="0"/>
              <a:ea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8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>
              <a:latin typeface="Franklin Gothic Book" charset="0"/>
              <a:ea typeface="微軟正黑體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260350"/>
            <a:ext cx="4751387" cy="6337300"/>
          </a:xfrm>
        </p:spPr>
        <p:txBody>
          <a:bodyPr/>
          <a:lstStyle/>
          <a:p>
            <a:pPr eaLnBrk="1" hangingPunct="1"/>
            <a:r>
              <a:rPr lang="en-US" altLang="zh-TW" b="1">
                <a:latin typeface="Perpetua" charset="0"/>
                <a:ea typeface="新細明體" charset="0"/>
              </a:rPr>
              <a:t>Overlapping the </a:t>
            </a:r>
            <a:r>
              <a:rPr lang="en-US" altLang="zh-TW">
                <a:latin typeface="Perpetua" charset="0"/>
                <a:ea typeface="新細明體" charset="0"/>
              </a:rPr>
              <a:t>levator veli palatini muscle </a:t>
            </a:r>
          </a:p>
          <a:p>
            <a:pPr eaLnBrk="1" hangingPunct="1"/>
            <a:endParaRPr lang="en-US" altLang="zh-TW">
              <a:latin typeface="Perpetua" charset="0"/>
              <a:ea typeface="新細明體" charset="0"/>
            </a:endParaRPr>
          </a:p>
          <a:p>
            <a:pPr eaLnBrk="1" hangingPunct="1"/>
            <a:r>
              <a:rPr lang="en-US" altLang="zh-TW">
                <a:latin typeface="Perpetua" charset="0"/>
                <a:ea typeface="新細明體" charset="0"/>
              </a:rPr>
              <a:t>Not physiological repair </a:t>
            </a:r>
          </a:p>
          <a:p>
            <a:pPr eaLnBrk="1" hangingPunct="1"/>
            <a:r>
              <a:rPr lang="en-US" altLang="zh-TW">
                <a:latin typeface="Perpetua" charset="0"/>
                <a:ea typeface="新細明體" charset="0"/>
              </a:rPr>
              <a:t>Inversion of the myomucosal flap as overlapping </a:t>
            </a: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>
            <a:lum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3" t="8537" r="27553" b="43201"/>
          <a:stretch>
            <a:fillRect/>
          </a:stretch>
        </p:blipFill>
        <p:spPr bwMode="auto">
          <a:xfrm>
            <a:off x="5292725" y="3573463"/>
            <a:ext cx="3851275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Oval 6"/>
          <p:cNvSpPr>
            <a:spLocks noChangeArrowheads="1"/>
          </p:cNvSpPr>
          <p:nvPr/>
        </p:nvSpPr>
        <p:spPr bwMode="auto">
          <a:xfrm>
            <a:off x="5795963" y="4221163"/>
            <a:ext cx="1152525" cy="936625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1331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t="52696" r="33197"/>
          <a:stretch>
            <a:fillRect/>
          </a:stretch>
        </p:blipFill>
        <p:spPr bwMode="auto">
          <a:xfrm>
            <a:off x="5292725" y="0"/>
            <a:ext cx="3851275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Oval 8"/>
          <p:cNvSpPr>
            <a:spLocks noChangeArrowheads="1"/>
          </p:cNvSpPr>
          <p:nvPr/>
        </p:nvSpPr>
        <p:spPr bwMode="auto">
          <a:xfrm>
            <a:off x="5795963" y="908050"/>
            <a:ext cx="1152525" cy="936625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6000750" y="6308725"/>
            <a:ext cx="31432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r>
              <a:rPr lang="en-US" altLang="zh-TW">
                <a:latin typeface="Times New Roman" charset="0"/>
              </a:rPr>
              <a:t>Clin Plastic Surg 31(2004) p233</a:t>
            </a:r>
          </a:p>
        </p:txBody>
      </p:sp>
      <p:sp>
        <p:nvSpPr>
          <p:cNvPr id="13321" name="Text Box 11"/>
          <p:cNvSpPr txBox="1">
            <a:spLocks noChangeArrowheads="1"/>
          </p:cNvSpPr>
          <p:nvPr/>
        </p:nvSpPr>
        <p:spPr bwMode="auto">
          <a:xfrm>
            <a:off x="5302250" y="3141663"/>
            <a:ext cx="3841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  <a:cs typeface="新細明體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0"/>
              </a:defRPr>
            </a:lvl9pPr>
          </a:lstStyle>
          <a:p>
            <a:pPr eaLnBrk="1" hangingPunct="1"/>
            <a:r>
              <a:rPr lang="en-US" altLang="zh-TW" sz="2000">
                <a:latin typeface="Times New Roman" charset="0"/>
              </a:rPr>
              <a:t>- </a:t>
            </a:r>
            <a:r>
              <a:rPr lang="en-US" altLang="zh-TW" sz="2000" i="1">
                <a:latin typeface="Times New Roman" charset="0"/>
              </a:rPr>
              <a:t>Plast. Reconstu.surg. 94:933,1994</a:t>
            </a:r>
            <a:endParaRPr lang="en-US" altLang="zh-TW" sz="200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36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Franklin Gothic Book" charset="0"/>
                <a:ea typeface="微軟正黑體" charset="0"/>
              </a:rPr>
              <a:t>Purpose </a:t>
            </a:r>
            <a:endParaRPr lang="zh-TW">
              <a:latin typeface="Franklin Gothic Book" charset="0"/>
              <a:ea typeface="微軟正黑體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Perpetua" charset="0"/>
                <a:ea typeface="新細明體" charset="0"/>
              </a:rPr>
              <a:t>End to end </a:t>
            </a:r>
            <a:r>
              <a:rPr lang="en-US" altLang="zh-TW" dirty="0" err="1">
                <a:latin typeface="Perpetua" charset="0"/>
                <a:ea typeface="新細明體" charset="0"/>
              </a:rPr>
              <a:t>levator</a:t>
            </a:r>
            <a:r>
              <a:rPr lang="en-US" altLang="zh-TW" dirty="0">
                <a:latin typeface="Perpetua" charset="0"/>
                <a:ea typeface="新細明體" charset="0"/>
              </a:rPr>
              <a:t> </a:t>
            </a:r>
            <a:r>
              <a:rPr lang="en-US" altLang="zh-TW" dirty="0" err="1">
                <a:latin typeface="Perpetua" charset="0"/>
                <a:ea typeface="新細明體" charset="0"/>
              </a:rPr>
              <a:t>veli</a:t>
            </a:r>
            <a:r>
              <a:rPr lang="en-US" altLang="zh-TW" dirty="0">
                <a:latin typeface="Perpetua" charset="0"/>
                <a:ea typeface="新細明體" charset="0"/>
              </a:rPr>
              <a:t> </a:t>
            </a:r>
            <a:r>
              <a:rPr lang="en-US" altLang="zh-TW" dirty="0" err="1">
                <a:latin typeface="Perpetua" charset="0"/>
                <a:ea typeface="新細明體" charset="0"/>
              </a:rPr>
              <a:t>palatini</a:t>
            </a:r>
            <a:r>
              <a:rPr lang="en-US" altLang="zh-TW" dirty="0">
                <a:latin typeface="Perpetua" charset="0"/>
                <a:ea typeface="新細明體" charset="0"/>
              </a:rPr>
              <a:t> </a:t>
            </a:r>
            <a:r>
              <a:rPr lang="en-US" altLang="zh-TW" dirty="0" smtClean="0">
                <a:latin typeface="Perpetua" charset="0"/>
                <a:ea typeface="新細明體" charset="0"/>
              </a:rPr>
              <a:t>muscle reposition </a:t>
            </a:r>
            <a:endParaRPr lang="en-US" altLang="zh-TW" dirty="0">
              <a:latin typeface="Perpetua" charset="0"/>
              <a:ea typeface="新細明體" charset="0"/>
            </a:endParaRPr>
          </a:p>
          <a:p>
            <a:pPr eaLnBrk="1" hangingPunct="1"/>
            <a:r>
              <a:rPr lang="en-US" altLang="zh-TW" dirty="0">
                <a:latin typeface="Perpetua" charset="0"/>
                <a:ea typeface="新細明體" charset="0"/>
              </a:rPr>
              <a:t>Realignment</a:t>
            </a:r>
          </a:p>
          <a:p>
            <a:pPr eaLnBrk="1" hangingPunct="1"/>
            <a:r>
              <a:rPr lang="en-US" altLang="zh-TW" dirty="0">
                <a:latin typeface="Perpetua" charset="0"/>
                <a:ea typeface="新細明體" charset="0"/>
              </a:rPr>
              <a:t>Physiological repair</a:t>
            </a:r>
          </a:p>
          <a:p>
            <a:pPr eaLnBrk="1" hangingPunct="1">
              <a:buFont typeface="Wingdings" charset="0"/>
              <a:buNone/>
            </a:pPr>
            <a:endParaRPr lang="en-US" altLang="zh-TW" dirty="0">
              <a:latin typeface="Perpetua" charset="0"/>
              <a:ea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53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Franklin Gothic Book" charset="0"/>
                <a:ea typeface="微軟正黑體" charset="0"/>
              </a:rPr>
              <a:t>Patient and methods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dirty="0">
                <a:latin typeface="Perpetua" charset="0"/>
                <a:ea typeface="新細明體" charset="0"/>
              </a:rPr>
              <a:t>Retrospectively </a:t>
            </a:r>
            <a:r>
              <a:rPr lang="en-US" altLang="zh-TW" dirty="0" smtClean="0">
                <a:latin typeface="Perpetua" charset="0"/>
                <a:ea typeface="新細明體" charset="0"/>
              </a:rPr>
              <a:t>reviewing </a:t>
            </a:r>
            <a:r>
              <a:rPr lang="en-US" altLang="zh-TW" dirty="0">
                <a:latin typeface="Perpetua" charset="0"/>
                <a:ea typeface="新細明體" charset="0"/>
              </a:rPr>
              <a:t>of secondary VPI,  treated by </a:t>
            </a:r>
            <a:r>
              <a:rPr lang="en-US" altLang="zh-TW" dirty="0" err="1">
                <a:latin typeface="Perpetua" charset="0"/>
                <a:ea typeface="新細明體" charset="0"/>
              </a:rPr>
              <a:t>Furlow</a:t>
            </a:r>
            <a:r>
              <a:rPr lang="en-US" altLang="zh-TW" dirty="0">
                <a:latin typeface="Perpetua" charset="0"/>
                <a:ea typeface="新細明體" charset="0"/>
              </a:rPr>
              <a:t> </a:t>
            </a:r>
            <a:r>
              <a:rPr lang="en-US" altLang="zh-TW" dirty="0" err="1">
                <a:latin typeface="Perpetua" charset="0"/>
                <a:ea typeface="新細明體" charset="0"/>
              </a:rPr>
              <a:t>palatoplasty</a:t>
            </a:r>
            <a:r>
              <a:rPr lang="en-US" altLang="zh-TW" dirty="0">
                <a:latin typeface="Perpetua" charset="0"/>
                <a:ea typeface="新細明體" charset="0"/>
              </a:rPr>
              <a:t> at our center from </a:t>
            </a:r>
            <a:r>
              <a:rPr lang="en-US" altLang="zh-TW" dirty="0" smtClean="0">
                <a:latin typeface="Perpetua" charset="0"/>
                <a:ea typeface="新細明體" charset="0"/>
              </a:rPr>
              <a:t>2004 </a:t>
            </a:r>
            <a:r>
              <a:rPr lang="en-US" altLang="zh-TW" dirty="0">
                <a:latin typeface="Perpetua" charset="0"/>
                <a:ea typeface="新細明體" charset="0"/>
              </a:rPr>
              <a:t>to </a:t>
            </a:r>
            <a:r>
              <a:rPr lang="en-US" altLang="zh-TW" dirty="0" smtClean="0">
                <a:latin typeface="Perpetua" charset="0"/>
                <a:ea typeface="新細明體" charset="0"/>
              </a:rPr>
              <a:t>2014</a:t>
            </a:r>
            <a:endParaRPr lang="en-US" altLang="zh-TW" dirty="0">
              <a:latin typeface="Perpetua" charset="0"/>
              <a:ea typeface="新細明體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>
                <a:latin typeface="Perpetua" charset="0"/>
                <a:ea typeface="新細明體" charset="0"/>
              </a:rPr>
              <a:t>Exclude </a:t>
            </a:r>
            <a:r>
              <a:rPr lang="en-US" altLang="zh-TW" dirty="0" smtClean="0">
                <a:latin typeface="Perpetua" charset="0"/>
                <a:ea typeface="新細明體" charset="0"/>
              </a:rPr>
              <a:t>: </a:t>
            </a:r>
            <a:r>
              <a:rPr lang="en-US" altLang="zh-TW" dirty="0">
                <a:latin typeface="Perpetua" charset="0"/>
                <a:ea typeface="新細明體" charset="0"/>
              </a:rPr>
              <a:t>post </a:t>
            </a:r>
            <a:r>
              <a:rPr lang="en-US" altLang="zh-TW" dirty="0" err="1">
                <a:latin typeface="Perpetua" charset="0"/>
                <a:ea typeface="新細明體" charset="0"/>
              </a:rPr>
              <a:t>orthoganthic</a:t>
            </a:r>
            <a:r>
              <a:rPr lang="en-US" altLang="zh-TW" dirty="0">
                <a:latin typeface="Perpetua" charset="0"/>
                <a:ea typeface="新細明體" charset="0"/>
              </a:rPr>
              <a:t> surgery VPI. </a:t>
            </a:r>
            <a:r>
              <a:rPr lang="en-US" altLang="zh-TW" dirty="0" err="1">
                <a:latin typeface="Perpetua" charset="0"/>
                <a:ea typeface="新細明體" charset="0"/>
              </a:rPr>
              <a:t>Syndromic</a:t>
            </a:r>
            <a:r>
              <a:rPr lang="en-US" altLang="zh-TW" dirty="0">
                <a:latin typeface="Perpetua" charset="0"/>
                <a:ea typeface="新細明體" charset="0"/>
              </a:rPr>
              <a:t> , inadequate follow up, multiple anomaly. Old age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>
                <a:latin typeface="Perpetua" charset="0"/>
                <a:ea typeface="新細明體" charset="0"/>
              </a:rPr>
              <a:t>Follow up – as least one year after surgery 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altLang="zh-TW" dirty="0">
              <a:latin typeface="Perpetua" charset="0"/>
              <a:ea typeface="新細明體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latin typeface="Perpetua" charset="0"/>
                <a:ea typeface="新細明體" charset="0"/>
              </a:rPr>
              <a:t>E group: </a:t>
            </a:r>
            <a:r>
              <a:rPr lang="en-US" altLang="zh-TW" dirty="0" smtClean="0">
                <a:latin typeface="Perpetua" charset="0"/>
                <a:ea typeface="新細明體" charset="0"/>
              </a:rPr>
              <a:t> </a:t>
            </a:r>
            <a:r>
              <a:rPr lang="en-US" altLang="zh-TW" dirty="0">
                <a:latin typeface="Perpetua" charset="0"/>
                <a:ea typeface="新細明體" charset="0"/>
              </a:rPr>
              <a:t>End to End muscle repair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dirty="0" smtClean="0">
                <a:latin typeface="Perpetua" charset="0"/>
                <a:ea typeface="新細明體" charset="0"/>
              </a:rPr>
              <a:t>O group</a:t>
            </a:r>
            <a:r>
              <a:rPr lang="en-US" altLang="zh-TW" dirty="0" smtClean="0">
                <a:latin typeface="Perpetua" charset="0"/>
                <a:ea typeface="新細明體" charset="0"/>
              </a:rPr>
              <a:t>: </a:t>
            </a:r>
            <a:r>
              <a:rPr lang="en-US" altLang="zh-TW" dirty="0">
                <a:latin typeface="Perpetua" charset="0"/>
                <a:ea typeface="新細明體" charset="0"/>
              </a:rPr>
              <a:t>Overlap muscle repair 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altLang="zh-TW" dirty="0">
                <a:latin typeface="Perpetua" charset="0"/>
                <a:ea typeface="新細明體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56077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07" r="67197"/>
          <a:stretch>
            <a:fillRect/>
          </a:stretch>
        </p:blipFill>
        <p:spPr bwMode="auto">
          <a:xfrm>
            <a:off x="4500563" y="3500438"/>
            <a:ext cx="374491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t="52696" r="33197"/>
          <a:stretch>
            <a:fillRect/>
          </a:stretch>
        </p:blipFill>
        <p:spPr bwMode="auto">
          <a:xfrm>
            <a:off x="684213" y="3357563"/>
            <a:ext cx="33115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4">
            <a:lum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3" t="8537" r="27553" b="43201"/>
          <a:stretch>
            <a:fillRect/>
          </a:stretch>
        </p:blipFill>
        <p:spPr bwMode="auto">
          <a:xfrm>
            <a:off x="4500563" y="44450"/>
            <a:ext cx="3851275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Freeform 10"/>
          <p:cNvSpPr>
            <a:spLocks/>
          </p:cNvSpPr>
          <p:nvPr/>
        </p:nvSpPr>
        <p:spPr bwMode="auto">
          <a:xfrm>
            <a:off x="6300788" y="4076700"/>
            <a:ext cx="1571625" cy="839788"/>
          </a:xfrm>
          <a:custGeom>
            <a:avLst/>
            <a:gdLst>
              <a:gd name="T0" fmla="*/ 2147483647 w 990"/>
              <a:gd name="T1" fmla="*/ 0 h 529"/>
              <a:gd name="T2" fmla="*/ 2147483647 w 990"/>
              <a:gd name="T3" fmla="*/ 2147483647 h 529"/>
              <a:gd name="T4" fmla="*/ 2147483647 w 990"/>
              <a:gd name="T5" fmla="*/ 2147483647 h 529"/>
              <a:gd name="T6" fmla="*/ 2147483647 w 990"/>
              <a:gd name="T7" fmla="*/ 2147483647 h 529"/>
              <a:gd name="T8" fmla="*/ 0 60000 65536"/>
              <a:gd name="T9" fmla="*/ 0 60000 65536"/>
              <a:gd name="T10" fmla="*/ 0 60000 65536"/>
              <a:gd name="T11" fmla="*/ 0 60000 65536"/>
              <a:gd name="T12" fmla="*/ 0 w 990"/>
              <a:gd name="T13" fmla="*/ 0 h 529"/>
              <a:gd name="T14" fmla="*/ 990 w 990"/>
              <a:gd name="T15" fmla="*/ 529 h 52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" h="529">
                <a:moveTo>
                  <a:pt x="710" y="0"/>
                </a:moveTo>
                <a:cubicBezTo>
                  <a:pt x="355" y="72"/>
                  <a:pt x="0" y="144"/>
                  <a:pt x="30" y="227"/>
                </a:cubicBezTo>
                <a:cubicBezTo>
                  <a:pt x="60" y="310"/>
                  <a:pt x="794" y="469"/>
                  <a:pt x="892" y="499"/>
                </a:cubicBezTo>
                <a:cubicBezTo>
                  <a:pt x="990" y="529"/>
                  <a:pt x="664" y="423"/>
                  <a:pt x="619" y="408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390" name="Freeform 12"/>
          <p:cNvSpPr>
            <a:spLocks/>
          </p:cNvSpPr>
          <p:nvPr/>
        </p:nvSpPr>
        <p:spPr bwMode="auto">
          <a:xfrm flipH="1">
            <a:off x="5076825" y="4076700"/>
            <a:ext cx="1571625" cy="839788"/>
          </a:xfrm>
          <a:custGeom>
            <a:avLst/>
            <a:gdLst>
              <a:gd name="T0" fmla="*/ 2147483647 w 990"/>
              <a:gd name="T1" fmla="*/ 0 h 529"/>
              <a:gd name="T2" fmla="*/ 2147483647 w 990"/>
              <a:gd name="T3" fmla="*/ 2147483647 h 529"/>
              <a:gd name="T4" fmla="*/ 2147483647 w 990"/>
              <a:gd name="T5" fmla="*/ 2147483647 h 529"/>
              <a:gd name="T6" fmla="*/ 2147483647 w 990"/>
              <a:gd name="T7" fmla="*/ 2147483647 h 529"/>
              <a:gd name="T8" fmla="*/ 0 60000 65536"/>
              <a:gd name="T9" fmla="*/ 0 60000 65536"/>
              <a:gd name="T10" fmla="*/ 0 60000 65536"/>
              <a:gd name="T11" fmla="*/ 0 60000 65536"/>
              <a:gd name="T12" fmla="*/ 0 w 990"/>
              <a:gd name="T13" fmla="*/ 0 h 529"/>
              <a:gd name="T14" fmla="*/ 990 w 990"/>
              <a:gd name="T15" fmla="*/ 529 h 52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" h="529">
                <a:moveTo>
                  <a:pt x="710" y="0"/>
                </a:moveTo>
                <a:cubicBezTo>
                  <a:pt x="355" y="72"/>
                  <a:pt x="0" y="144"/>
                  <a:pt x="30" y="227"/>
                </a:cubicBezTo>
                <a:cubicBezTo>
                  <a:pt x="60" y="310"/>
                  <a:pt x="794" y="469"/>
                  <a:pt x="892" y="499"/>
                </a:cubicBezTo>
                <a:cubicBezTo>
                  <a:pt x="990" y="529"/>
                  <a:pt x="664" y="423"/>
                  <a:pt x="619" y="408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639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07" r="67197"/>
          <a:stretch>
            <a:fillRect/>
          </a:stretch>
        </p:blipFill>
        <p:spPr bwMode="auto">
          <a:xfrm>
            <a:off x="684213" y="188913"/>
            <a:ext cx="33845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482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latin typeface="Franklin Gothic Book" charset="0"/>
                <a:ea typeface="微軟正黑體" charset="0"/>
              </a:rPr>
              <a:t>Patients and methods </a:t>
            </a:r>
            <a:endParaRPr lang="zh-TW" dirty="0">
              <a:latin typeface="Franklin Gothic Book" charset="0"/>
              <a:ea typeface="微軟正黑體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700213"/>
            <a:ext cx="8229600" cy="4411662"/>
          </a:xfrm>
        </p:spPr>
        <p:txBody>
          <a:bodyPr/>
          <a:lstStyle/>
          <a:p>
            <a:pPr eaLnBrk="1" hangingPunct="1"/>
            <a:r>
              <a:rPr lang="en-US" altLang="zh-TW" dirty="0">
                <a:latin typeface="Perpetua" charset="0"/>
                <a:ea typeface="新細明體" charset="0"/>
              </a:rPr>
              <a:t>Preoperative speech evaluation</a:t>
            </a:r>
          </a:p>
          <a:p>
            <a:pPr eaLnBrk="1" hangingPunct="1"/>
            <a:r>
              <a:rPr lang="en-US" altLang="zh-TW" dirty="0">
                <a:latin typeface="Perpetua" charset="0"/>
                <a:ea typeface="新細明體" charset="0"/>
              </a:rPr>
              <a:t>Preoperative </a:t>
            </a:r>
            <a:r>
              <a:rPr lang="en-US" altLang="zh-TW" dirty="0" err="1">
                <a:latin typeface="Perpetua" charset="0"/>
                <a:ea typeface="新細明體" charset="0"/>
              </a:rPr>
              <a:t>nasopharyngoscopy</a:t>
            </a:r>
            <a:r>
              <a:rPr lang="en-US" altLang="zh-TW" dirty="0">
                <a:latin typeface="Perpetua" charset="0"/>
                <a:ea typeface="新細明體" charset="0"/>
              </a:rPr>
              <a:t> (NPS) study : moderate to mild (closure ratio &gt; 0.7)</a:t>
            </a:r>
          </a:p>
          <a:p>
            <a:pPr eaLnBrk="1" hangingPunct="1"/>
            <a:r>
              <a:rPr lang="en-US" altLang="zh-TW" dirty="0">
                <a:latin typeface="Perpetua" charset="0"/>
                <a:ea typeface="新細明體" charset="0"/>
              </a:rPr>
              <a:t>speech follow up since postoperative 3m, then at 6-month interval </a:t>
            </a:r>
          </a:p>
          <a:p>
            <a:pPr marL="0" indent="0" eaLnBrk="1" hangingPunct="1">
              <a:buNone/>
            </a:pPr>
            <a:r>
              <a:rPr lang="en-US" altLang="zh-TW" dirty="0" smtClean="0">
                <a:latin typeface="Perpetua" charset="0"/>
                <a:ea typeface="新細明體" charset="0"/>
              </a:rPr>
              <a:t> </a:t>
            </a:r>
            <a:endParaRPr lang="en-US" altLang="zh-TW" dirty="0">
              <a:latin typeface="Perpetua" charset="0"/>
              <a:ea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353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Result 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948441"/>
              </p:ext>
            </p:extLst>
          </p:nvPr>
        </p:nvGraphicFramePr>
        <p:xfrm>
          <a:off x="2256900" y="1417638"/>
          <a:ext cx="5435600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文件" r:id="rId3" imgW="5435600" imgH="2781300" progId="Word.Document.12">
                  <p:embed/>
                </p:oleObj>
              </mc:Choice>
              <mc:Fallback>
                <p:oleObj name="文件" r:id="rId3" imgW="5435600" imgH="2781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6900" y="1417638"/>
                        <a:ext cx="5435600" cy="278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729978"/>
              </p:ext>
            </p:extLst>
          </p:nvPr>
        </p:nvGraphicFramePr>
        <p:xfrm>
          <a:off x="2256900" y="4373530"/>
          <a:ext cx="543560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文件" r:id="rId5" imgW="5435600" imgH="2324100" progId="Word.Document.12">
                  <p:embed/>
                </p:oleObj>
              </mc:Choice>
              <mc:Fallback>
                <p:oleObj name="文件" r:id="rId5" imgW="5435600" imgH="2324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56900" y="4373530"/>
                        <a:ext cx="5435600" cy="232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666004" y="1417638"/>
            <a:ext cx="1590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 smtClean="0"/>
              <a:t>Patient data</a:t>
            </a:r>
            <a:endParaRPr kumimoji="1" lang="zh-TW" altLang="en-US" sz="20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666004" y="4513054"/>
            <a:ext cx="1590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 err="1" smtClean="0"/>
              <a:t>Preop</a:t>
            </a:r>
            <a:r>
              <a:rPr kumimoji="1" lang="en-US" altLang="zh-TW" sz="2000" b="1" dirty="0" smtClean="0"/>
              <a:t> VP impression</a:t>
            </a:r>
            <a:endParaRPr kumimoji="1"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57445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 Result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562765"/>
              </p:ext>
            </p:extLst>
          </p:nvPr>
        </p:nvGraphicFramePr>
        <p:xfrm>
          <a:off x="1854200" y="2331181"/>
          <a:ext cx="5435600" cy="417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文件" r:id="rId3" imgW="5435600" imgH="4178300" progId="Word.Document.12">
                  <p:embed/>
                </p:oleObj>
              </mc:Choice>
              <mc:Fallback>
                <p:oleObj name="文件" r:id="rId3" imgW="5435600" imgH="4178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4200" y="2331181"/>
                        <a:ext cx="5435600" cy="417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223587" y="1469577"/>
            <a:ext cx="2896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 smtClean="0"/>
              <a:t>Postop VP impression</a:t>
            </a:r>
            <a:endParaRPr kumimoji="1"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66312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Result 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627397"/>
              </p:ext>
            </p:extLst>
          </p:nvPr>
        </p:nvGraphicFramePr>
        <p:xfrm>
          <a:off x="1993596" y="1757925"/>
          <a:ext cx="5435600" cy="483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文件" r:id="rId3" imgW="5435600" imgH="4838700" progId="Word.Document.12">
                  <p:embed/>
                </p:oleObj>
              </mc:Choice>
              <mc:Fallback>
                <p:oleObj name="文件" r:id="rId3" imgW="5435600" imgH="4838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3596" y="1757925"/>
                        <a:ext cx="5435600" cy="483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1993596" y="1306767"/>
            <a:ext cx="2896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 smtClean="0"/>
              <a:t>Improvement of </a:t>
            </a:r>
            <a:r>
              <a:rPr kumimoji="1" lang="en-US" altLang="zh-TW" sz="2000" b="1" dirty="0" smtClean="0"/>
              <a:t>VP</a:t>
            </a:r>
            <a:endParaRPr kumimoji="1"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67868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Soft palatal length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Some previous studies have shown that palatal elongation is a factor that could achieve </a:t>
            </a:r>
            <a:r>
              <a:rPr lang="en-US" altLang="zh-TW" dirty="0" err="1"/>
              <a:t>velopharyngeal</a:t>
            </a:r>
            <a:r>
              <a:rPr lang="en-US" altLang="zh-TW" dirty="0"/>
              <a:t> competence (VPC), </a:t>
            </a:r>
            <a:r>
              <a:rPr lang="en-US" altLang="zh-TW" dirty="0" smtClean="0"/>
              <a:t>postoperatively</a:t>
            </a:r>
            <a:endParaRPr lang="en-US" altLang="zh-TW" dirty="0"/>
          </a:p>
          <a:p>
            <a:r>
              <a:rPr lang="en-US" altLang="zh-TW" dirty="0" smtClean="0"/>
              <a:t>High VPC in E group but the elongation of soft palate similar in both group</a:t>
            </a:r>
          </a:p>
          <a:p>
            <a:r>
              <a:rPr lang="en-US" altLang="zh-TW" dirty="0"/>
              <a:t>P</a:t>
            </a:r>
            <a:r>
              <a:rPr lang="en-US" altLang="zh-TW" dirty="0" smtClean="0"/>
              <a:t>alatal </a:t>
            </a:r>
            <a:r>
              <a:rPr lang="en-US" altLang="zh-TW" dirty="0"/>
              <a:t>elongation might be limited in improving VPI and that it is, but may not be, the key factor associated with VPC</a:t>
            </a:r>
            <a:r>
              <a:rPr lang="zh-TW" altLang="zh-TW" dirty="0"/>
              <a:t> </a:t>
            </a:r>
            <a:endParaRPr lang="en-US" altLang="zh-TW" dirty="0" smtClean="0"/>
          </a:p>
          <a:p>
            <a:endParaRPr kumimoji="1" lang="en-US" altLang="zh-TW" dirty="0" smtClean="0"/>
          </a:p>
          <a:p>
            <a:endParaRPr kumimoji="1"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229765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Soft palatal thickness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D’Antonio</a:t>
            </a:r>
            <a:r>
              <a:rPr lang="en-US" altLang="zh-TW" dirty="0" smtClean="0"/>
              <a:t>: greater </a:t>
            </a:r>
            <a:r>
              <a:rPr lang="en-US" altLang="zh-TW" dirty="0"/>
              <a:t>velar length and thickness both were associated with complete </a:t>
            </a:r>
            <a:r>
              <a:rPr lang="en-US" altLang="zh-TW" dirty="0" err="1"/>
              <a:t>velopharyngeal</a:t>
            </a:r>
            <a:r>
              <a:rPr lang="en-US" altLang="zh-TW" dirty="0"/>
              <a:t> closure</a:t>
            </a:r>
            <a:r>
              <a:rPr lang="zh-TW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H</a:t>
            </a:r>
            <a:r>
              <a:rPr lang="en-US" altLang="zh-TW" dirty="0" smtClean="0"/>
              <a:t>igher </a:t>
            </a:r>
            <a:r>
              <a:rPr lang="en-US" altLang="zh-TW" dirty="0"/>
              <a:t>rate of VPC in the end-to-end group was </a:t>
            </a:r>
            <a:r>
              <a:rPr lang="en-US" altLang="zh-TW" dirty="0" smtClean="0"/>
              <a:t>noted. Soft </a:t>
            </a:r>
            <a:r>
              <a:rPr lang="en-US" altLang="zh-TW" dirty="0"/>
              <a:t>palate thickness might not have the key role in </a:t>
            </a:r>
            <a:r>
              <a:rPr lang="en-US" altLang="zh-TW" dirty="0" err="1"/>
              <a:t>velopharyngeal</a:t>
            </a:r>
            <a:r>
              <a:rPr lang="en-US" altLang="zh-TW" dirty="0"/>
              <a:t> </a:t>
            </a:r>
            <a:r>
              <a:rPr lang="en-US" altLang="zh-TW" dirty="0" smtClean="0"/>
              <a:t>function</a:t>
            </a:r>
          </a:p>
          <a:p>
            <a:r>
              <a:rPr lang="en-US" altLang="zh-TW" dirty="0" smtClean="0"/>
              <a:t>End-to-end repair: three layer repair, physiological repair, combine other procedure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4501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Conclusion 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/>
              <a:t>Double opposing Z-</a:t>
            </a:r>
            <a:r>
              <a:rPr lang="en-US" altLang="zh-TW" dirty="0" err="1"/>
              <a:t>plasty</a:t>
            </a:r>
            <a:r>
              <a:rPr lang="en-US" altLang="zh-TW" dirty="0"/>
              <a:t> has utility in the treatment of </a:t>
            </a:r>
            <a:r>
              <a:rPr lang="en-US" altLang="zh-TW" dirty="0" err="1"/>
              <a:t>velopharyngeal</a:t>
            </a:r>
            <a:r>
              <a:rPr lang="en-US" altLang="zh-TW" dirty="0"/>
              <a:t> </a:t>
            </a:r>
            <a:r>
              <a:rPr lang="en-US" altLang="zh-TW" dirty="0" smtClean="0"/>
              <a:t>insufficiency</a:t>
            </a:r>
          </a:p>
          <a:p>
            <a:r>
              <a:rPr lang="en-US" altLang="zh-TW" dirty="0" smtClean="0"/>
              <a:t>Although </a:t>
            </a:r>
            <a:r>
              <a:rPr lang="en-US" altLang="zh-TW" dirty="0"/>
              <a:t>traditional overlap </a:t>
            </a:r>
            <a:r>
              <a:rPr lang="en-US" altLang="zh-TW" dirty="0" err="1"/>
              <a:t>levator</a:t>
            </a:r>
            <a:r>
              <a:rPr lang="en-US" altLang="zh-TW" dirty="0"/>
              <a:t> </a:t>
            </a:r>
            <a:r>
              <a:rPr lang="en-US" altLang="zh-TW" dirty="0" err="1"/>
              <a:t>veli</a:t>
            </a:r>
            <a:r>
              <a:rPr lang="en-US" altLang="zh-TW" dirty="0"/>
              <a:t> palatine muscle repair may provide greater thickness, the end-to-end method represents an alternate method of </a:t>
            </a:r>
            <a:r>
              <a:rPr lang="en-US" altLang="zh-TW" dirty="0" err="1"/>
              <a:t>levator</a:t>
            </a:r>
            <a:r>
              <a:rPr lang="en-US" altLang="zh-TW" dirty="0"/>
              <a:t> </a:t>
            </a:r>
            <a:r>
              <a:rPr lang="en-US" altLang="zh-TW" dirty="0" err="1"/>
              <a:t>veli</a:t>
            </a:r>
            <a:r>
              <a:rPr lang="en-US" altLang="zh-TW" dirty="0"/>
              <a:t> palatine muscle repair which provides three layers, potentially greater physiological repair, and demonstrates comparable outcomes to those of overlap repair.</a:t>
            </a:r>
            <a:r>
              <a:rPr lang="zh-TW" altLang="zh-TW" dirty="0"/>
              <a:t> 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5647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595</Words>
  <Application>Microsoft Macintosh PowerPoint</Application>
  <PresentationFormat>如螢幕大小 (4:3)</PresentationFormat>
  <Paragraphs>75</Paragraphs>
  <Slides>15</Slides>
  <Notes>9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伺服器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7" baseType="lpstr">
      <vt:lpstr>Office 佈景主題</vt:lpstr>
      <vt:lpstr>Microsoft Word 文件</vt:lpstr>
      <vt:lpstr>Result of the Management of Velopharyngeal Insufficiency with Double Opposing Z-plasty. An 11-year experience of a Single Surgeon</vt:lpstr>
      <vt:lpstr>Background </vt:lpstr>
      <vt:lpstr>Background </vt:lpstr>
      <vt:lpstr>Furlow palatoplasty </vt:lpstr>
      <vt:lpstr>PowerPoint 簡報</vt:lpstr>
      <vt:lpstr>Purpose </vt:lpstr>
      <vt:lpstr>Patient and methods </vt:lpstr>
      <vt:lpstr>PowerPoint 簡報</vt:lpstr>
      <vt:lpstr>Patients and methods </vt:lpstr>
      <vt:lpstr>Result </vt:lpstr>
      <vt:lpstr> Result</vt:lpstr>
      <vt:lpstr>Result </vt:lpstr>
      <vt:lpstr>Soft palatal length</vt:lpstr>
      <vt:lpstr>Soft palatal thickness</vt:lpstr>
      <vt:lpstr>Conclusion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 of the Management of Velopharyngeal Insufficiency with Double Opposing Z-plasty. An 11-year experience of a Single Surgeon</dc:title>
  <dc:creator>user user</dc:creator>
  <cp:lastModifiedBy>user user</cp:lastModifiedBy>
  <cp:revision>8</cp:revision>
  <dcterms:created xsi:type="dcterms:W3CDTF">2015-10-02T07:31:58Z</dcterms:created>
  <dcterms:modified xsi:type="dcterms:W3CDTF">2015-10-05T00:58:40Z</dcterms:modified>
</cp:coreProperties>
</file>