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9"/>
  </p:notesMasterIdLst>
  <p:sldIdLst>
    <p:sldId id="256" r:id="rId2"/>
    <p:sldId id="259" r:id="rId3"/>
    <p:sldId id="262" r:id="rId4"/>
    <p:sldId id="291" r:id="rId5"/>
    <p:sldId id="292" r:id="rId6"/>
    <p:sldId id="293" r:id="rId7"/>
    <p:sldId id="257" r:id="rId8"/>
    <p:sldId id="294" r:id="rId9"/>
    <p:sldId id="295" r:id="rId10"/>
    <p:sldId id="296" r:id="rId11"/>
    <p:sldId id="267" r:id="rId12"/>
    <p:sldId id="275" r:id="rId13"/>
    <p:sldId id="276" r:id="rId14"/>
    <p:sldId id="297" r:id="rId15"/>
    <p:sldId id="298" r:id="rId16"/>
    <p:sldId id="300" r:id="rId17"/>
    <p:sldId id="299" r:id="rId18"/>
  </p:sldIdLst>
  <p:sldSz cx="6858000" cy="9144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8" d="100"/>
          <a:sy n="78" d="100"/>
        </p:scale>
        <p:origin x="-2512" y="-12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31CF1-3157-4624-B1DA-0F2D7834C324}" type="datetimeFigureOut">
              <a:rPr lang="zh-TW" altLang="en-US" smtClean="0"/>
              <a:t>15/10/16</a:t>
            </a:fld>
            <a:endParaRPr lang="zh-TW" altLang="en-US"/>
          </a:p>
        </p:txBody>
      </p:sp>
      <p:sp>
        <p:nvSpPr>
          <p:cNvPr id="4" name="投影片圖像版面配置區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8C67EF-6220-4F7A-9312-C0C544D8F407}" type="slidenum">
              <a:rPr lang="zh-TW" altLang="en-US" smtClean="0"/>
              <a:t>‹#›</a:t>
            </a:fld>
            <a:endParaRPr lang="zh-TW" altLang="en-US"/>
          </a:p>
        </p:txBody>
      </p:sp>
    </p:spTree>
    <p:extLst>
      <p:ext uri="{BB962C8B-B14F-4D97-AF65-F5344CB8AC3E}">
        <p14:creationId xmlns:p14="http://schemas.microsoft.com/office/powerpoint/2010/main" val="94135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1713" y="1143000"/>
            <a:ext cx="2314575" cy="3086100"/>
          </a:xfrm>
        </p:spPr>
      </p:sp>
      <p:sp>
        <p:nvSpPr>
          <p:cNvPr id="3" name="Notes Placeholder 2"/>
          <p:cNvSpPr>
            <a:spLocks noGrp="1"/>
          </p:cNvSpPr>
          <p:nvPr>
            <p:ph type="body" idx="1"/>
          </p:nvPr>
        </p:nvSpPr>
        <p:spPr/>
        <p:txBody>
          <a:bodyPr/>
          <a:lstStyle/>
          <a:p>
            <a:r>
              <a:rPr lang="en-US" b="0" i="0" u="none" strike="noStrike" kern="1200" baseline="0" dirty="0" smtClean="0">
                <a:solidFill>
                  <a:schemeClr val="tx1"/>
                </a:solidFill>
              </a:rPr>
              <a:t>SPY Fluorescence is the core technology that drives NOVADAQ’s suite of imaging products. In PINPOINT, SPY Fluorescence combines solid state illumination, high-definition real-time sophisticated imaging technology, and a fluorescing imaging agent with a strong safety record.</a:t>
            </a:r>
          </a:p>
          <a:p>
            <a:endParaRPr lang="en-US" b="0" i="0" u="none" strike="noStrike" kern="1200" baseline="0" dirty="0" smtClean="0">
              <a:solidFill>
                <a:schemeClr val="tx1"/>
              </a:solidFill>
            </a:endParaRPr>
          </a:p>
          <a:p>
            <a:r>
              <a:rPr lang="en-US" b="0" i="0" u="none" strike="noStrike" kern="1200" baseline="0" dirty="0" smtClean="0">
                <a:solidFill>
                  <a:schemeClr val="tx1"/>
                </a:solidFill>
              </a:rPr>
              <a:t>SPY Fluorescence enables a precise visual assessment of blood flow in vessels as well as the quality of tissue perfusion. SPY Fluorescence also allows surgeons to observe the state of certain anatomical structures such as hepato-biliary ducts and anastomotic patency in real-time, which may assist in reducing instances of costly and, most importantly, life-threatening complications.</a:t>
            </a:r>
          </a:p>
          <a:p>
            <a:endParaRPr lang="en-US" b="0" i="0" u="none" strike="noStrike" kern="1200" baseline="0" dirty="0" smtClean="0">
              <a:solidFill>
                <a:schemeClr val="tx1"/>
              </a:solidFill>
            </a:endParaRPr>
          </a:p>
          <a:p>
            <a:pPr marL="0" indent="0">
              <a:buNone/>
            </a:pPr>
            <a:r>
              <a:rPr lang="en-US" dirty="0" smtClean="0"/>
              <a:t>More than 85 peer-reviewed journal articles demonstrate that the use of SPY Fluorescence positively impacts outcomes and reduces healthcare costs</a:t>
            </a:r>
          </a:p>
          <a:p>
            <a:endParaRPr lang="en-US" dirty="0"/>
          </a:p>
        </p:txBody>
      </p:sp>
      <p:sp>
        <p:nvSpPr>
          <p:cNvPr id="4" name="Slide Number Placeholder 3"/>
          <p:cNvSpPr>
            <a:spLocks noGrp="1"/>
          </p:cNvSpPr>
          <p:nvPr>
            <p:ph type="sldNum" sz="quarter" idx="10"/>
          </p:nvPr>
        </p:nvSpPr>
        <p:spPr/>
        <p:txBody>
          <a:bodyPr/>
          <a:lstStyle/>
          <a:p>
            <a:fld id="{FDDABE0C-10AD-734C-B8C4-D6BB69572A3C}" type="slidenum">
              <a:rPr lang="en-US" smtClean="0"/>
              <a:pPr/>
              <a:t>2</a:t>
            </a:fld>
            <a:endParaRPr lang="en-US" dirty="0"/>
          </a:p>
        </p:txBody>
      </p:sp>
    </p:spTree>
    <p:extLst>
      <p:ext uri="{BB962C8B-B14F-4D97-AF65-F5344CB8AC3E}">
        <p14:creationId xmlns:p14="http://schemas.microsoft.com/office/powerpoint/2010/main" val="834353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2425700" y="436563"/>
            <a:ext cx="2463800" cy="3284537"/>
          </a:xfrm>
        </p:spPr>
      </p:sp>
      <p:sp>
        <p:nvSpPr>
          <p:cNvPr id="5" name="Notes Placeholder 4"/>
          <p:cNvSpPr>
            <a:spLocks noGrp="1"/>
          </p:cNvSpPr>
          <p:nvPr>
            <p:ph type="body" idx="1"/>
          </p:nvPr>
        </p:nvSpPr>
        <p:spPr/>
        <p:txBody>
          <a:bodyPr>
            <a:normAutofit/>
          </a:bodyPr>
          <a:lstStyle/>
          <a:p>
            <a:r>
              <a:rPr lang="en-US" dirty="0" smtClean="0"/>
              <a:t>NOVADAQ is the global leader</a:t>
            </a:r>
            <a:r>
              <a:rPr lang="en-US" baseline="0" dirty="0" smtClean="0"/>
              <a:t> in fluorescence imaging. </a:t>
            </a:r>
          </a:p>
          <a:p>
            <a:r>
              <a:rPr lang="en-US" baseline="0" dirty="0" smtClean="0"/>
              <a:t>We develop solutions for a wide variety of procedure types within MIS, Diagnostic Imaging, Open Surgery and MIS Robotic Surgery</a:t>
            </a:r>
            <a:endParaRPr lang="en-US" dirty="0"/>
          </a:p>
        </p:txBody>
      </p:sp>
    </p:spTree>
    <p:extLst>
      <p:ext uri="{BB962C8B-B14F-4D97-AF65-F5344CB8AC3E}">
        <p14:creationId xmlns:p14="http://schemas.microsoft.com/office/powerpoint/2010/main" val="721496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1713" y="1143000"/>
            <a:ext cx="2314575" cy="3086100"/>
          </a:xfrm>
        </p:spPr>
      </p:sp>
      <p:sp>
        <p:nvSpPr>
          <p:cNvPr id="3" name="Notes Placeholder 2"/>
          <p:cNvSpPr>
            <a:spLocks noGrp="1"/>
          </p:cNvSpPr>
          <p:nvPr>
            <p:ph type="body" idx="1"/>
          </p:nvPr>
        </p:nvSpPr>
        <p:spPr/>
        <p:txBody>
          <a:bodyPr/>
          <a:lstStyle/>
          <a:p>
            <a:r>
              <a:rPr lang="en-US" dirty="0" smtClean="0"/>
              <a:t>ICG has a 40+ year history of use in medical</a:t>
            </a:r>
            <a:r>
              <a:rPr lang="en-US" baseline="0" dirty="0" smtClean="0"/>
              <a:t> diagnostics. It has a very strong safety record, with an average of one mild adverse event per 40,000 uses. </a:t>
            </a:r>
          </a:p>
          <a:p>
            <a:r>
              <a:rPr lang="en-US" baseline="0" dirty="0" smtClean="0"/>
              <a:t>It is rapidly bound to plasma proteins, and as a result stays intra-vascular. This contributes to making it the ideal compound for imaging perfusion.</a:t>
            </a:r>
            <a:endParaRPr lang="en-US" dirty="0"/>
          </a:p>
        </p:txBody>
      </p:sp>
      <p:sp>
        <p:nvSpPr>
          <p:cNvPr id="4" name="Slide Number Placeholder 3"/>
          <p:cNvSpPr>
            <a:spLocks noGrp="1"/>
          </p:cNvSpPr>
          <p:nvPr>
            <p:ph type="sldNum" sz="quarter" idx="10"/>
          </p:nvPr>
        </p:nvSpPr>
        <p:spPr/>
        <p:txBody>
          <a:bodyPr/>
          <a:lstStyle/>
          <a:p>
            <a:fld id="{FDDABE0C-10AD-734C-B8C4-D6BB69572A3C}" type="slidenum">
              <a:rPr lang="en-US" smtClean="0"/>
              <a:pPr/>
              <a:t>12</a:t>
            </a:fld>
            <a:endParaRPr lang="en-US"/>
          </a:p>
        </p:txBody>
      </p:sp>
    </p:spTree>
    <p:extLst>
      <p:ext uri="{BB962C8B-B14F-4D97-AF65-F5344CB8AC3E}">
        <p14:creationId xmlns:p14="http://schemas.microsoft.com/office/powerpoint/2010/main" val="2603773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7" name="Flowchart: Document 6"/>
          <p:cNvSpPr/>
          <p:nvPr/>
        </p:nvSpPr>
        <p:spPr>
          <a:xfrm rot="10800000">
            <a:off x="1" y="2027643"/>
            <a:ext cx="6858000" cy="4580772"/>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013"/>
          </a:p>
        </p:txBody>
      </p:sp>
      <p:sp>
        <p:nvSpPr>
          <p:cNvPr id="9" name="Title 8"/>
          <p:cNvSpPr>
            <a:spLocks noGrp="1"/>
          </p:cNvSpPr>
          <p:nvPr>
            <p:ph type="ctrTitle"/>
          </p:nvPr>
        </p:nvSpPr>
        <p:spPr>
          <a:xfrm>
            <a:off x="377190" y="3700993"/>
            <a:ext cx="6172200" cy="2889504"/>
          </a:xfrm>
        </p:spPr>
        <p:txBody>
          <a:bodyPr tIns="0" bIns="0" anchor="t"/>
          <a:lstStyle>
            <a:lvl1pPr>
              <a:defRPr sz="2813"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zh-TW" altLang="en-US" smtClean="0"/>
              <a:t>按一下以編輯母片標題樣式</a:t>
            </a:r>
            <a:endParaRPr lang="en-US" dirty="0"/>
          </a:p>
        </p:txBody>
      </p:sp>
      <p:sp>
        <p:nvSpPr>
          <p:cNvPr id="17" name="Subtitle 16"/>
          <p:cNvSpPr>
            <a:spLocks noGrp="1"/>
          </p:cNvSpPr>
          <p:nvPr>
            <p:ph type="subTitle" idx="1"/>
          </p:nvPr>
        </p:nvSpPr>
        <p:spPr>
          <a:xfrm>
            <a:off x="375048" y="2079627"/>
            <a:ext cx="3829050" cy="1625600"/>
          </a:xfrm>
        </p:spPr>
        <p:txBody>
          <a:bodyPr lIns="0" tIns="0" rIns="0" bIns="0" anchor="b"/>
          <a:lstStyle>
            <a:lvl1pPr marL="0" indent="0" algn="l">
              <a:buNone/>
              <a:defRPr sz="1069">
                <a:solidFill>
                  <a:schemeClr val="tx1"/>
                </a:solidFill>
              </a:defRPr>
            </a:lvl1pPr>
            <a:lvl2pPr marL="257175" indent="0" algn="ctr">
              <a:buNone/>
            </a:lvl2pPr>
            <a:lvl3pPr marL="514350" indent="0" algn="ctr">
              <a:buNone/>
            </a:lvl3pPr>
            <a:lvl4pPr marL="771525" indent="0" algn="ctr">
              <a:buNone/>
            </a:lvl4pPr>
            <a:lvl5pPr marL="1028700" indent="0" algn="ctr">
              <a:buNone/>
            </a:lvl5pPr>
            <a:lvl6pPr marL="1285875" indent="0" algn="ctr">
              <a:buNone/>
            </a:lvl6pPr>
            <a:lvl7pPr marL="1543050" indent="0" algn="ctr">
              <a:buNone/>
            </a:lvl7pPr>
            <a:lvl8pPr marL="1800225" indent="0" algn="ctr">
              <a:buNone/>
            </a:lvl8pPr>
            <a:lvl9pPr marL="2057400" indent="0" algn="ctr">
              <a:buNone/>
            </a:lvl9pPr>
          </a:lstStyle>
          <a:p>
            <a:r>
              <a:rPr lang="zh-TW" altLang="en-US" smtClean="0"/>
              <a:t>按一下以編輯母片副標題樣式</a:t>
            </a:r>
            <a:endParaRPr lang="en-US" dirty="0"/>
          </a:p>
        </p:txBody>
      </p:sp>
      <p:sp>
        <p:nvSpPr>
          <p:cNvPr id="30" name="Date Placeholder 29"/>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19" name="Footer Placeholder 18"/>
          <p:cNvSpPr>
            <a:spLocks noGrp="1"/>
          </p:cNvSpPr>
          <p:nvPr>
            <p:ph type="ftr" sz="quarter" idx="11"/>
          </p:nvPr>
        </p:nvSpPr>
        <p:spPr/>
        <p:txBody>
          <a:bodyPr/>
          <a:lstStyle/>
          <a:p>
            <a:endParaRPr lang="zh-TW" altLang="en-US"/>
          </a:p>
        </p:txBody>
      </p:sp>
      <p:sp>
        <p:nvSpPr>
          <p:cNvPr id="27" name="Slide Number Placeholder 26"/>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367974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349727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541782" y="1320800"/>
            <a:ext cx="5829300" cy="1816608"/>
          </a:xfrm>
        </p:spPr>
        <p:txBody>
          <a:bodyPr>
            <a:noAutofit/>
          </a:bodyPr>
          <a:lstStyle>
            <a:lvl1pPr algn="l">
              <a:buNone/>
              <a:defRPr sz="2700" b="1" cap="none" baseline="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41735" y="3136903"/>
            <a:ext cx="5829300" cy="2012949"/>
          </a:xfrm>
        </p:spPr>
        <p:txBody>
          <a:bodyPr anchor="t"/>
          <a:lstStyle>
            <a:lvl1pPr>
              <a:buNone/>
              <a:defRPr sz="1125">
                <a:solidFill>
                  <a:schemeClr val="tx1"/>
                </a:solidFill>
              </a:defRPr>
            </a:lvl1pPr>
            <a:lvl2pPr>
              <a:buNone/>
              <a:defRPr sz="1013">
                <a:solidFill>
                  <a:schemeClr val="tx1">
                    <a:tint val="75000"/>
                  </a:schemeClr>
                </a:solidFill>
              </a:defRPr>
            </a:lvl2pPr>
            <a:lvl3pPr>
              <a:buNone/>
              <a:defRPr sz="900">
                <a:solidFill>
                  <a:schemeClr val="tx1">
                    <a:tint val="75000"/>
                  </a:schemeClr>
                </a:solidFill>
              </a:defRPr>
            </a:lvl3pPr>
            <a:lvl4pPr>
              <a:buNone/>
              <a:defRPr sz="788">
                <a:solidFill>
                  <a:schemeClr val="tx1">
                    <a:tint val="75000"/>
                  </a:schemeClr>
                </a:solidFill>
              </a:defRPr>
            </a:lvl4pPr>
            <a:lvl5pPr>
              <a:buNone/>
              <a:defRPr sz="788">
                <a:solidFill>
                  <a:schemeClr val="tx1">
                    <a:tint val="75000"/>
                  </a:schemeClr>
                </a:solidFill>
              </a:defRPr>
            </a:lvl5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197027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342900" y="1219200"/>
            <a:ext cx="6172200" cy="1524000"/>
          </a:xfrm>
        </p:spPr>
        <p:txBody>
          <a:bodyPr tIns="9144" bIns="9144"/>
          <a:lstStyle/>
          <a:p>
            <a:r>
              <a:rPr lang="zh-TW" altLang="en-US" smtClean="0"/>
              <a:t>按一下以編輯母片標題樣式</a:t>
            </a:r>
            <a:endParaRPr lang="en-US" dirty="0"/>
          </a:p>
        </p:txBody>
      </p:sp>
      <p:sp>
        <p:nvSpPr>
          <p:cNvPr id="3" name="Content Placeholder 2"/>
          <p:cNvSpPr>
            <a:spLocks noGrp="1"/>
          </p:cNvSpPr>
          <p:nvPr>
            <p:ph sz="half" idx="1"/>
          </p:nvPr>
        </p:nvSpPr>
        <p:spPr>
          <a:xfrm>
            <a:off x="342900" y="2933067"/>
            <a:ext cx="3028950" cy="5547360"/>
          </a:xfrm>
        </p:spPr>
        <p:txBody>
          <a:bodyPr/>
          <a:lstStyle>
            <a:lvl1pPr>
              <a:defRPr sz="1575"/>
            </a:lvl1pPr>
            <a:lvl2pPr>
              <a:defRPr sz="1350"/>
            </a:lvl2pPr>
            <a:lvl3pPr>
              <a:defRPr sz="1125"/>
            </a:lvl3pPr>
            <a:lvl4pPr>
              <a:defRPr sz="1013"/>
            </a:lvl4pPr>
            <a:lvl5pPr>
              <a:defRPr sz="1013"/>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3486150" y="2933067"/>
            <a:ext cx="3028950" cy="5547360"/>
          </a:xfrm>
        </p:spPr>
        <p:txBody>
          <a:bodyPr/>
          <a:lstStyle>
            <a:lvl1pPr>
              <a:defRPr sz="1575"/>
            </a:lvl1pPr>
            <a:lvl2pPr>
              <a:defRPr sz="1350"/>
            </a:lvl2pPr>
            <a:lvl3pPr>
              <a:defRPr sz="1125"/>
            </a:lvl3pPr>
            <a:lvl4pPr>
              <a:defRPr sz="1013"/>
            </a:lvl4pPr>
            <a:lvl5pPr>
              <a:defRPr sz="1013"/>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2622762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342900" y="1219200"/>
            <a:ext cx="6172200" cy="1524000"/>
          </a:xfrm>
        </p:spPr>
        <p:txBody>
          <a:bodyPr tIns="9144" bIns="9144" anchor="b"/>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342900" y="2816224"/>
            <a:ext cx="3030141" cy="670560"/>
          </a:xfrm>
        </p:spPr>
        <p:txBody>
          <a:bodyPr anchor="b">
            <a:noAutofit/>
          </a:bodyPr>
          <a:lstStyle>
            <a:lvl1pPr>
              <a:buNone/>
              <a:defRPr sz="1238" b="1">
                <a:effectLst>
                  <a:outerShdw blurRad="38000" dist="38000" dir="2700000" algn="tl" rotWithShape="0">
                    <a:schemeClr val="bg2">
                      <a:shade val="45000"/>
                      <a:satMod val="150000"/>
                      <a:alpha val="90000"/>
                    </a:schemeClr>
                  </a:outerShdw>
                </a:effectLst>
              </a:defRPr>
            </a:lvl1pPr>
            <a:lvl2pPr>
              <a:buNone/>
              <a:defRPr sz="1125" b="1"/>
            </a:lvl2pPr>
            <a:lvl3pPr>
              <a:buNone/>
              <a:defRPr sz="1013" b="1"/>
            </a:lvl3pPr>
            <a:lvl4pPr>
              <a:buNone/>
              <a:defRPr sz="900" b="1"/>
            </a:lvl4pPr>
            <a:lvl5pPr>
              <a:buNone/>
              <a:defRPr sz="900" b="1"/>
            </a:lvl5pPr>
          </a:lstStyle>
          <a:p>
            <a:pPr lvl="0"/>
            <a:r>
              <a:rPr lang="zh-TW" altLang="en-US" smtClean="0"/>
              <a:t>按一下以編輯母片文字樣式</a:t>
            </a:r>
          </a:p>
        </p:txBody>
      </p:sp>
      <p:sp>
        <p:nvSpPr>
          <p:cNvPr id="4" name="Text Placeholder 3"/>
          <p:cNvSpPr>
            <a:spLocks noGrp="1"/>
          </p:cNvSpPr>
          <p:nvPr>
            <p:ph type="body" sz="half" idx="3"/>
          </p:nvPr>
        </p:nvSpPr>
        <p:spPr>
          <a:xfrm>
            <a:off x="3483770" y="2816224"/>
            <a:ext cx="3031331" cy="670560"/>
          </a:xfrm>
        </p:spPr>
        <p:txBody>
          <a:bodyPr anchor="b">
            <a:noAutofit/>
          </a:bodyPr>
          <a:lstStyle>
            <a:lvl1pPr>
              <a:buNone/>
              <a:defRPr sz="1238" b="1">
                <a:effectLst>
                  <a:outerShdw blurRad="30000" dist="30000" dir="2700000" algn="tl" rotWithShape="0">
                    <a:schemeClr val="bg2">
                      <a:shade val="45000"/>
                      <a:satMod val="150000"/>
                      <a:alpha val="90000"/>
                    </a:schemeClr>
                  </a:outerShdw>
                </a:effectLst>
              </a:defRPr>
            </a:lvl1pPr>
            <a:lvl2pPr>
              <a:buNone/>
              <a:defRPr sz="1125" b="1"/>
            </a:lvl2pPr>
            <a:lvl3pPr>
              <a:buNone/>
              <a:defRPr sz="1013" b="1"/>
            </a:lvl3pPr>
            <a:lvl4pPr>
              <a:buNone/>
              <a:defRPr sz="900" b="1"/>
            </a:lvl4pPr>
            <a:lvl5pPr>
              <a:buNone/>
              <a:defRPr sz="900" b="1"/>
            </a:lvl5pPr>
          </a:lstStyle>
          <a:p>
            <a:pPr lvl="0"/>
            <a:r>
              <a:rPr lang="zh-TW" altLang="en-US" smtClean="0"/>
              <a:t>按一下以編輯母片文字樣式</a:t>
            </a:r>
          </a:p>
        </p:txBody>
      </p:sp>
      <p:sp>
        <p:nvSpPr>
          <p:cNvPr id="5" name="Content Placeholder 4"/>
          <p:cNvSpPr>
            <a:spLocks noGrp="1"/>
          </p:cNvSpPr>
          <p:nvPr>
            <p:ph sz="quarter" idx="2"/>
          </p:nvPr>
        </p:nvSpPr>
        <p:spPr>
          <a:xfrm>
            <a:off x="342900" y="3556000"/>
            <a:ext cx="3030141" cy="4876800"/>
          </a:xfrm>
        </p:spPr>
        <p:txBody>
          <a:bodyPr/>
          <a:lstStyle>
            <a:lvl1pPr>
              <a:defRPr sz="1238"/>
            </a:lvl1pPr>
            <a:lvl2pPr>
              <a:defRPr sz="1125"/>
            </a:lvl2pPr>
            <a:lvl3pPr>
              <a:defRPr sz="1013"/>
            </a:lvl3pPr>
            <a:lvl4pPr>
              <a:defRPr sz="900"/>
            </a:lvl4pPr>
            <a:lvl5pPr>
              <a:defRPr sz="9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6" name="Content Placeholder 5"/>
          <p:cNvSpPr>
            <a:spLocks noGrp="1"/>
          </p:cNvSpPr>
          <p:nvPr>
            <p:ph sz="quarter" idx="4"/>
          </p:nvPr>
        </p:nvSpPr>
        <p:spPr>
          <a:xfrm>
            <a:off x="3483770" y="3556000"/>
            <a:ext cx="3031331" cy="4876800"/>
          </a:xfrm>
        </p:spPr>
        <p:txBody>
          <a:bodyPr/>
          <a:lstStyle>
            <a:lvl1pPr>
              <a:defRPr sz="1238"/>
            </a:lvl1pPr>
            <a:lvl2pPr>
              <a:defRPr sz="1125"/>
            </a:lvl2pPr>
            <a:lvl3pPr>
              <a:defRPr sz="1013"/>
            </a:lvl3pPr>
            <a:lvl4pPr>
              <a:defRPr sz="900"/>
            </a:lvl4pPr>
            <a:lvl5pPr>
              <a:defRPr sz="9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127033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342900" y="1219200"/>
            <a:ext cx="6172200" cy="1524000"/>
          </a:xfrm>
          <a:effectLst/>
        </p:spPr>
        <p:txBody>
          <a:bodyPr tIns="9144" bIns="9144" anchor="b"/>
          <a:lstStyle>
            <a:lvl1pPr>
              <a:defRPr sz="2700" cap="none" baseline="0">
                <a:effectLst>
                  <a:outerShdw blurRad="30000" dist="30000" dir="2700000" algn="tl" rotWithShape="0">
                    <a:schemeClr val="bg2">
                      <a:shade val="45000"/>
                      <a:satMod val="150000"/>
                      <a:alpha val="90000"/>
                    </a:schemeClr>
                  </a:outerShdw>
                </a:effectLst>
              </a:defRPr>
            </a:lvl1p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3643071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285278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342900" y="95253"/>
            <a:ext cx="6172200" cy="1219200"/>
          </a:xfrm>
        </p:spPr>
        <p:txBody>
          <a:bodyPr tIns="0" bIns="0" anchor="b"/>
          <a:lstStyle>
            <a:lvl1pPr algn="l">
              <a:buNone/>
              <a:defRPr sz="2813" b="1"/>
            </a:lvl1pPr>
          </a:lstStyle>
          <a:p>
            <a:r>
              <a:rPr lang="zh-TW" altLang="en-US" smtClean="0"/>
              <a:t>按一下以編輯母片標題樣式</a:t>
            </a:r>
            <a:endParaRPr lang="en-US" dirty="0"/>
          </a:p>
        </p:txBody>
      </p:sp>
      <p:sp>
        <p:nvSpPr>
          <p:cNvPr id="3" name="Text Placeholder 2"/>
          <p:cNvSpPr>
            <a:spLocks noGrp="1"/>
          </p:cNvSpPr>
          <p:nvPr>
            <p:ph type="body" idx="2"/>
          </p:nvPr>
        </p:nvSpPr>
        <p:spPr>
          <a:xfrm>
            <a:off x="342900" y="1511808"/>
            <a:ext cx="1943100" cy="6908800"/>
          </a:xfrm>
        </p:spPr>
        <p:txBody>
          <a:bodyPr lIns="45720" tIns="45720" rIns="0"/>
          <a:lstStyle>
            <a:lvl1pPr marL="0" indent="0">
              <a:spcBef>
                <a:spcPts val="169"/>
              </a:spcBef>
              <a:buNone/>
              <a:defRPr sz="1013"/>
            </a:lvl1pPr>
            <a:lvl2pPr>
              <a:buNone/>
              <a:defRPr sz="675"/>
            </a:lvl2pPr>
            <a:lvl3pPr>
              <a:buNone/>
              <a:defRPr sz="563"/>
            </a:lvl3pPr>
            <a:lvl4pPr>
              <a:buNone/>
              <a:defRPr sz="506"/>
            </a:lvl4pPr>
            <a:lvl5pPr>
              <a:buNone/>
              <a:defRPr sz="506"/>
            </a:lvl5pPr>
          </a:lstStyle>
          <a:p>
            <a:pPr lvl="0"/>
            <a:r>
              <a:rPr lang="zh-TW" altLang="en-US" smtClean="0"/>
              <a:t>按一下以編輯母片文字樣式</a:t>
            </a:r>
          </a:p>
        </p:txBody>
      </p:sp>
      <p:sp>
        <p:nvSpPr>
          <p:cNvPr id="4" name="Content Placeholder 3"/>
          <p:cNvSpPr>
            <a:spLocks noGrp="1"/>
          </p:cNvSpPr>
          <p:nvPr>
            <p:ph sz="half" idx="1"/>
          </p:nvPr>
        </p:nvSpPr>
        <p:spPr>
          <a:xfrm>
            <a:off x="2571750" y="1511296"/>
            <a:ext cx="3943350" cy="6921504"/>
          </a:xfrm>
        </p:spPr>
        <p:txBody>
          <a:bodyPr/>
          <a:lstStyle>
            <a:lvl1pPr algn="l">
              <a:defRPr sz="1688"/>
            </a:lvl1pPr>
            <a:lvl2pPr algn="l">
              <a:defRPr sz="1575"/>
            </a:lvl2pPr>
            <a:lvl3pPr algn="l">
              <a:defRPr sz="1350"/>
            </a:lvl3pPr>
            <a:lvl4pPr algn="l">
              <a:defRPr sz="1125"/>
            </a:lvl4pPr>
            <a:lvl5pPr algn="l">
              <a:defRPr sz="1125"/>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253126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82180" y="2641600"/>
            <a:ext cx="2571750" cy="696384"/>
          </a:xfrm>
        </p:spPr>
        <p:txBody>
          <a:bodyPr tIns="0" bIns="0" anchor="b"/>
          <a:lstStyle>
            <a:lvl1pPr algn="r">
              <a:buNone/>
              <a:defRPr sz="1125" b="1"/>
            </a:lvl1pPr>
          </a:lstStyle>
          <a:p>
            <a:r>
              <a:rPr lang="zh-TW" altLang="en-US" smtClean="0"/>
              <a:t>按一下以編輯母片標題樣式</a:t>
            </a:r>
            <a:endParaRPr lang="en-US" dirty="0"/>
          </a:p>
        </p:txBody>
      </p:sp>
      <p:sp>
        <p:nvSpPr>
          <p:cNvPr id="3" name="Picture Placeholder 2"/>
          <p:cNvSpPr>
            <a:spLocks noGrp="1"/>
          </p:cNvSpPr>
          <p:nvPr>
            <p:ph type="pic" idx="1"/>
          </p:nvPr>
        </p:nvSpPr>
        <p:spPr>
          <a:xfrm>
            <a:off x="3070026" y="1422400"/>
            <a:ext cx="3429000" cy="6096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1800"/>
            </a:lvl1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282180" y="3390901"/>
            <a:ext cx="2571750" cy="1219200"/>
          </a:xfrm>
        </p:spPr>
        <p:txBody>
          <a:bodyPr lIns="0" tIns="0" rIns="0" bIns="0" anchor="t"/>
          <a:lstStyle>
            <a:lvl1pPr indent="0" algn="r">
              <a:spcBef>
                <a:spcPts val="169"/>
              </a:spcBef>
              <a:buFontTx/>
              <a:buNone/>
              <a:defRPr sz="788" baseline="0"/>
            </a:lvl1pPr>
            <a:lvl2pPr>
              <a:buFontTx/>
              <a:buNone/>
              <a:defRPr sz="675"/>
            </a:lvl2pPr>
            <a:lvl3pPr>
              <a:buFontTx/>
              <a:buNone/>
              <a:defRPr sz="563"/>
            </a:lvl3pPr>
            <a:lvl4pPr>
              <a:buFontTx/>
              <a:buNone/>
              <a:defRPr sz="506"/>
            </a:lvl4pPr>
            <a:lvl5pPr>
              <a:buFontTx/>
              <a:buNone/>
              <a:defRPr sz="506"/>
            </a:lvl5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xfrm>
            <a:off x="6115050" y="8475136"/>
            <a:ext cx="400050" cy="486833"/>
          </a:xfrm>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2917387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149173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543050" cy="7802033"/>
          </a:xfrm>
        </p:spPr>
        <p:txBody>
          <a:bodyPr vert="eaVert"/>
          <a:lstStyle/>
          <a:p>
            <a:r>
              <a:rPr lang="zh-TW" altLang="en-US" smtClean="0"/>
              <a:t>按一下以編輯母片標題樣式</a:t>
            </a:r>
            <a:endParaRPr lang="en-US"/>
          </a:p>
        </p:txBody>
      </p:sp>
      <p:sp>
        <p:nvSpPr>
          <p:cNvPr id="3" name="Vertical Text Placeholder 2"/>
          <p:cNvSpPr>
            <a:spLocks noGrp="1"/>
          </p:cNvSpPr>
          <p:nvPr>
            <p:ph type="body" orient="vert" idx="1"/>
          </p:nvPr>
        </p:nvSpPr>
        <p:spPr>
          <a:xfrm>
            <a:off x="342900" y="366186"/>
            <a:ext cx="4514850" cy="7802033"/>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58AC1DB0-294D-4F22-8DB7-206B34FECE19}" type="datetimeFigureOut">
              <a:rPr lang="zh-TW" altLang="en-US" smtClean="0"/>
              <a:t>15/10/16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902213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5"/>
            <a:ext cx="4922304" cy="1210283"/>
          </a:xfrm>
        </p:spPr>
        <p:txBody>
          <a:bodyPr>
            <a:normAutofit/>
          </a:bodyPr>
          <a:lstStyle>
            <a:lvl1pPr>
              <a:defRPr sz="1463"/>
            </a:lvl1pPr>
          </a:lstStyle>
          <a:p>
            <a:r>
              <a:rPr lang="en-CA" smtClean="0"/>
              <a:t>Click to edit Master title style</a:t>
            </a:r>
            <a:endParaRPr lang="en-US" dirty="0"/>
          </a:p>
        </p:txBody>
      </p:sp>
      <p:sp>
        <p:nvSpPr>
          <p:cNvPr id="3" name="Content Placeholder 2"/>
          <p:cNvSpPr>
            <a:spLocks noGrp="1"/>
          </p:cNvSpPr>
          <p:nvPr>
            <p:ph idx="1"/>
          </p:nvPr>
        </p:nvSpPr>
        <p:spPr>
          <a:xfrm>
            <a:off x="342900" y="1922105"/>
            <a:ext cx="6172200" cy="6490321"/>
          </a:xfrm>
        </p:spPr>
        <p:txBody>
          <a:bodyPr>
            <a:normAutofit/>
          </a:bodyPr>
          <a:lstStyle>
            <a:lvl1pPr>
              <a:defRPr sz="9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fld id="{B509DA57-9F8A-D44B-AB26-4B842345ECE6}" type="datetime1">
              <a:rPr lang="en-CA" smtClean="0"/>
              <a:pPr/>
              <a:t>15/10/16</a:t>
            </a:fld>
            <a:endParaRPr lang="en-CA" dirty="0"/>
          </a:p>
        </p:txBody>
      </p:sp>
      <p:sp>
        <p:nvSpPr>
          <p:cNvPr id="6" name="Slide Number Placeholder 5"/>
          <p:cNvSpPr>
            <a:spLocks noGrp="1"/>
          </p:cNvSpPr>
          <p:nvPr>
            <p:ph type="sldNum" sz="quarter" idx="12"/>
          </p:nvPr>
        </p:nvSpPr>
        <p:spPr/>
        <p:txBody>
          <a:bodyPr/>
          <a:lstStyle/>
          <a:p>
            <a:fld id="{67381CD0-C247-4E34-9A26-3D8132BB4313}" type="slidenum">
              <a:rPr lang="en-CA" smtClean="0"/>
              <a:pPr/>
              <a:t>‹#›</a:t>
            </a:fld>
            <a:endParaRPr lang="en-CA"/>
          </a:p>
        </p:txBody>
      </p:sp>
    </p:spTree>
    <p:extLst>
      <p:ext uri="{BB962C8B-B14F-4D97-AF65-F5344CB8AC3E}">
        <p14:creationId xmlns:p14="http://schemas.microsoft.com/office/powerpoint/2010/main" val="248644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523866"/>
            <a:ext cx="6858000" cy="7416940"/>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013"/>
          </a:p>
        </p:txBody>
      </p:sp>
      <p:sp>
        <p:nvSpPr>
          <p:cNvPr id="8" name="Flowchart: Document 7"/>
          <p:cNvSpPr/>
          <p:nvPr/>
        </p:nvSpPr>
        <p:spPr>
          <a:xfrm rot="10800000">
            <a:off x="1" y="1788179"/>
            <a:ext cx="6858000" cy="5973900"/>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013"/>
          </a:p>
        </p:txBody>
      </p:sp>
      <p:sp>
        <p:nvSpPr>
          <p:cNvPr id="9" name="Title Placeholder 8"/>
          <p:cNvSpPr>
            <a:spLocks noGrp="1"/>
          </p:cNvSpPr>
          <p:nvPr>
            <p:ph type="title"/>
          </p:nvPr>
        </p:nvSpPr>
        <p:spPr>
          <a:xfrm>
            <a:off x="342900" y="711200"/>
            <a:ext cx="6172200" cy="2032000"/>
          </a:xfrm>
          <a:prstGeom prst="rect">
            <a:avLst/>
          </a:prstGeom>
        </p:spPr>
        <p:txBody>
          <a:bodyPr vert="horz" lIns="0" tIns="9144" rIns="0" bIns="9144" anchor="b">
            <a:normAutofit/>
          </a:bodyPr>
          <a:lstStyle/>
          <a:p>
            <a:r>
              <a:rPr lang="zh-TW" altLang="en-US" smtClean="0"/>
              <a:t>按一下以編輯母片標題樣式</a:t>
            </a:r>
            <a:endParaRPr lang="en-US" dirty="0"/>
          </a:p>
        </p:txBody>
      </p:sp>
      <p:sp>
        <p:nvSpPr>
          <p:cNvPr id="30" name="Text Placeholder 29"/>
          <p:cNvSpPr>
            <a:spLocks noGrp="1"/>
          </p:cNvSpPr>
          <p:nvPr>
            <p:ph type="body" idx="1"/>
          </p:nvPr>
        </p:nvSpPr>
        <p:spPr>
          <a:xfrm>
            <a:off x="342900" y="2906183"/>
            <a:ext cx="6172200" cy="5486400"/>
          </a:xfrm>
          <a:prstGeom prst="rect">
            <a:avLst/>
          </a:prstGeom>
        </p:spPr>
        <p:txBody>
          <a:bodyPr vert="horz" lIns="9144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10" name="Date Placeholder 9"/>
          <p:cNvSpPr>
            <a:spLocks noGrp="1"/>
          </p:cNvSpPr>
          <p:nvPr>
            <p:ph type="dt" sz="half" idx="2"/>
          </p:nvPr>
        </p:nvSpPr>
        <p:spPr>
          <a:xfrm>
            <a:off x="342900" y="8475136"/>
            <a:ext cx="1485900" cy="486833"/>
          </a:xfrm>
          <a:prstGeom prst="rect">
            <a:avLst/>
          </a:prstGeom>
        </p:spPr>
        <p:txBody>
          <a:bodyPr vert="horz" anchor="b"/>
          <a:lstStyle>
            <a:lvl1pPr algn="ctr">
              <a:defRPr sz="675">
                <a:solidFill>
                  <a:schemeClr val="tx2">
                    <a:shade val="50000"/>
                  </a:schemeClr>
                </a:solidFill>
              </a:defRPr>
            </a:lvl1pPr>
          </a:lstStyle>
          <a:p>
            <a:fld id="{58AC1DB0-294D-4F22-8DB7-206B34FECE19}" type="datetimeFigureOut">
              <a:rPr lang="zh-TW" altLang="en-US" smtClean="0"/>
              <a:t>15/10/16</a:t>
            </a:fld>
            <a:endParaRPr lang="zh-TW" altLang="en-US"/>
          </a:p>
        </p:txBody>
      </p:sp>
      <p:sp>
        <p:nvSpPr>
          <p:cNvPr id="22" name="Footer Placeholder 21"/>
          <p:cNvSpPr>
            <a:spLocks noGrp="1"/>
          </p:cNvSpPr>
          <p:nvPr>
            <p:ph type="ftr" sz="quarter" idx="3"/>
          </p:nvPr>
        </p:nvSpPr>
        <p:spPr>
          <a:xfrm>
            <a:off x="1828800" y="8475136"/>
            <a:ext cx="2171700" cy="486833"/>
          </a:xfrm>
          <a:prstGeom prst="rect">
            <a:avLst/>
          </a:prstGeom>
        </p:spPr>
        <p:txBody>
          <a:bodyPr vert="horz" lIns="0" anchor="b"/>
          <a:lstStyle>
            <a:lvl1pPr algn="l">
              <a:defRPr sz="675">
                <a:solidFill>
                  <a:schemeClr val="tx2">
                    <a:shade val="50000"/>
                  </a:schemeClr>
                </a:solidFill>
              </a:defRPr>
            </a:lvl1pPr>
          </a:lstStyle>
          <a:p>
            <a:endParaRPr lang="zh-TW" altLang="en-US"/>
          </a:p>
        </p:txBody>
      </p:sp>
      <p:sp>
        <p:nvSpPr>
          <p:cNvPr id="18" name="Slide Number Placeholder 17"/>
          <p:cNvSpPr>
            <a:spLocks noGrp="1"/>
          </p:cNvSpPr>
          <p:nvPr>
            <p:ph type="sldNum" sz="quarter" idx="4"/>
          </p:nvPr>
        </p:nvSpPr>
        <p:spPr>
          <a:xfrm>
            <a:off x="6115050" y="8475136"/>
            <a:ext cx="400050" cy="486833"/>
          </a:xfrm>
          <a:prstGeom prst="rect">
            <a:avLst/>
          </a:prstGeom>
        </p:spPr>
        <p:txBody>
          <a:bodyPr vert="horz" lIns="91440" rIns="0" anchor="b"/>
          <a:lstStyle>
            <a:lvl1pPr algn="r">
              <a:defRPr sz="788">
                <a:solidFill>
                  <a:schemeClr val="tx2">
                    <a:shade val="50000"/>
                  </a:schemeClr>
                </a:solidFill>
              </a:defRPr>
            </a:lvl1pPr>
          </a:lstStyle>
          <a:p>
            <a:fld id="{A5C70689-22B8-4A11-8808-565D31DF75AF}" type="slidenum">
              <a:rPr lang="zh-TW" altLang="en-US" smtClean="0"/>
              <a:t>‹#›</a:t>
            </a:fld>
            <a:endParaRPr lang="zh-TW" altLang="en-US"/>
          </a:p>
        </p:txBody>
      </p:sp>
    </p:spTree>
    <p:extLst>
      <p:ext uri="{BB962C8B-B14F-4D97-AF65-F5344CB8AC3E}">
        <p14:creationId xmlns:p14="http://schemas.microsoft.com/office/powerpoint/2010/main" val="418808399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sz="27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180023" indent="-180023" algn="l" rtl="0" eaLnBrk="1" latinLnBrk="0" hangingPunct="1">
        <a:spcBef>
          <a:spcPct val="20000"/>
        </a:spcBef>
        <a:buClr>
          <a:schemeClr val="accent1"/>
        </a:buClr>
        <a:buSzPct val="70000"/>
        <a:buFont typeface="Wingdings 2"/>
        <a:buChar char=""/>
        <a:defRPr sz="1688" kern="1200">
          <a:solidFill>
            <a:schemeClr val="tx1"/>
          </a:solidFill>
          <a:latin typeface="+mn-lt"/>
          <a:ea typeface="+mn-ea"/>
          <a:cs typeface="+mn-cs"/>
        </a:defRPr>
      </a:lvl1pPr>
      <a:lvl2pPr marL="354902" indent="-154305" algn="l" rtl="0" eaLnBrk="1" latinLnBrk="0" hangingPunct="1">
        <a:spcBef>
          <a:spcPct val="20000"/>
        </a:spcBef>
        <a:buClr>
          <a:schemeClr val="accent2"/>
        </a:buClr>
        <a:buFont typeface="Wingdings 2"/>
        <a:buChar char=""/>
        <a:defRPr sz="1463"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Char char=""/>
        <a:defRPr sz="1238"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Char char=""/>
        <a:defRPr sz="1125"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257175" algn="l" rtl="0" eaLnBrk="1" hangingPunct="1">
        <a:defRPr kern="1200">
          <a:solidFill>
            <a:schemeClr val="tx1"/>
          </a:solidFill>
          <a:latin typeface="+mn-lt"/>
          <a:ea typeface="+mn-ea"/>
          <a:cs typeface="+mn-cs"/>
        </a:defRPr>
      </a:lvl2pPr>
      <a:lvl3pPr marL="514350" algn="l" rtl="0" eaLnBrk="1" hangingPunct="1">
        <a:defRPr kern="1200">
          <a:solidFill>
            <a:schemeClr val="tx1"/>
          </a:solidFill>
          <a:latin typeface="+mn-lt"/>
          <a:ea typeface="+mn-ea"/>
          <a:cs typeface="+mn-cs"/>
        </a:defRPr>
      </a:lvl3pPr>
      <a:lvl4pPr marL="771525" algn="l" rtl="0" eaLnBrk="1" hangingPunct="1">
        <a:defRPr kern="1200">
          <a:solidFill>
            <a:schemeClr val="tx1"/>
          </a:solidFill>
          <a:latin typeface="+mn-lt"/>
          <a:ea typeface="+mn-ea"/>
          <a:cs typeface="+mn-cs"/>
        </a:defRPr>
      </a:lvl4pPr>
      <a:lvl5pPr marL="1028700" algn="l" rtl="0" eaLnBrk="1" hangingPunct="1">
        <a:defRPr kern="1200">
          <a:solidFill>
            <a:schemeClr val="tx1"/>
          </a:solidFill>
          <a:latin typeface="+mn-lt"/>
          <a:ea typeface="+mn-ea"/>
          <a:cs typeface="+mn-cs"/>
        </a:defRPr>
      </a:lvl5pPr>
      <a:lvl6pPr marL="1285875" algn="l" rtl="0" eaLnBrk="1" hangingPunct="1">
        <a:defRPr kern="1200">
          <a:solidFill>
            <a:schemeClr val="tx1"/>
          </a:solidFill>
          <a:latin typeface="+mn-lt"/>
          <a:ea typeface="+mn-ea"/>
          <a:cs typeface="+mn-cs"/>
        </a:defRPr>
      </a:lvl6pPr>
      <a:lvl7pPr marL="1543050" algn="l" rtl="0" eaLnBrk="1" hangingPunct="1">
        <a:defRPr kern="1200">
          <a:solidFill>
            <a:schemeClr val="tx1"/>
          </a:solidFill>
          <a:latin typeface="+mn-lt"/>
          <a:ea typeface="+mn-ea"/>
          <a:cs typeface="+mn-cs"/>
        </a:defRPr>
      </a:lvl7pPr>
      <a:lvl8pPr marL="1800225" algn="l" rtl="0" eaLnBrk="1" hangingPunct="1">
        <a:defRPr kern="1200">
          <a:solidFill>
            <a:schemeClr val="tx1"/>
          </a:solidFill>
          <a:latin typeface="+mn-lt"/>
          <a:ea typeface="+mn-ea"/>
          <a:cs typeface="+mn-cs"/>
        </a:defRPr>
      </a:lvl8pPr>
      <a:lvl9pPr marL="20574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g"/><Relationship Id="rId5" Type="http://schemas.openxmlformats.org/officeDocument/2006/relationships/image" Target="../media/image8.jpg"/><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png"/><Relationship Id="rId5" Type="http://schemas.openxmlformats.org/officeDocument/2006/relationships/image" Target="../media/image12.jpg"/><Relationship Id="rId1" Type="http://schemas.openxmlformats.org/officeDocument/2006/relationships/slideLayout" Target="../slideLayouts/slideLayout5.xml"/><Relationship Id="rId2"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4.png"/><Relationship Id="rId5" Type="http://schemas.openxmlformats.org/officeDocument/2006/relationships/image" Target="../media/image15.jpg"/><Relationship Id="rId6" Type="http://schemas.openxmlformats.org/officeDocument/2006/relationships/image" Target="../media/image16.jpg"/><Relationship Id="rId1" Type="http://schemas.openxmlformats.org/officeDocument/2006/relationships/slideLayout" Target="../slideLayouts/slideLayout5.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jpg"/><Relationship Id="rId5" Type="http://schemas.openxmlformats.org/officeDocument/2006/relationships/image" Target="../media/image20.jpg"/><Relationship Id="rId1" Type="http://schemas.openxmlformats.org/officeDocument/2006/relationships/slideLayout" Target="../slideLayouts/slideLayout5.xml"/><Relationship Id="rId2"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jpeg"/><Relationship Id="rId6" Type="http://schemas.openxmlformats.org/officeDocument/2006/relationships/image" Target="../media/image27.png"/><Relationship Id="rId7" Type="http://schemas.openxmlformats.org/officeDocument/2006/relationships/image" Target="../media/image28.jpeg"/><Relationship Id="rId1" Type="http://schemas.openxmlformats.org/officeDocument/2006/relationships/slideLayout" Target="../slideLayouts/slideLayout8.xml"/><Relationship Id="rId2"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497058" y="1795878"/>
            <a:ext cx="6172200" cy="1219010"/>
          </a:xfrm>
        </p:spPr>
        <p:txBody>
          <a:bodyPr>
            <a:noAutofit/>
          </a:bodyPr>
          <a:lstStyle/>
          <a:p>
            <a:r>
              <a:rPr lang="en-US" altLang="zh-TW" sz="2800" dirty="0">
                <a:effectLst/>
              </a:rPr>
              <a:t>The experience of intraoperative Spy System use for microvascular evaluation</a:t>
            </a:r>
            <a:endParaRPr lang="zh-TW" altLang="zh-TW" sz="2800" dirty="0">
              <a:effectLst/>
            </a:endParaRPr>
          </a:p>
        </p:txBody>
      </p:sp>
      <p:sp>
        <p:nvSpPr>
          <p:cNvPr id="3" name="副標題 2"/>
          <p:cNvSpPr>
            <a:spLocks noGrp="1"/>
          </p:cNvSpPr>
          <p:nvPr>
            <p:ph type="subTitle" idx="1"/>
          </p:nvPr>
        </p:nvSpPr>
        <p:spPr>
          <a:xfrm>
            <a:off x="497058" y="4247869"/>
            <a:ext cx="6068060" cy="1812571"/>
          </a:xfrm>
        </p:spPr>
        <p:txBody>
          <a:bodyPr>
            <a:normAutofit fontScale="25000" lnSpcReduction="20000"/>
          </a:bodyPr>
          <a:lstStyle/>
          <a:p>
            <a:r>
              <a:rPr lang="en-US" altLang="zh-TW" sz="8000" dirty="0"/>
              <a:t>Shang-his Lin,</a:t>
            </a:r>
            <a:r>
              <a:rPr lang="zh-TW" altLang="en-US" sz="8000" dirty="0"/>
              <a:t> </a:t>
            </a:r>
            <a:r>
              <a:rPr lang="en-US" altLang="zh-TW" sz="8000" dirty="0"/>
              <a:t>MD,  Yu-Hsien Lin, MD, Cha-Chun Chen, MD, Chu-Hsu </a:t>
            </a:r>
            <a:r>
              <a:rPr lang="en-US" altLang="zh-TW" sz="8000" dirty="0" err="1"/>
              <a:t>Jeng</a:t>
            </a:r>
            <a:r>
              <a:rPr lang="en-US" altLang="zh-TW" sz="8000" dirty="0"/>
              <a:t>, MD</a:t>
            </a:r>
          </a:p>
          <a:p>
            <a:endParaRPr lang="en-US" altLang="zh-TW" sz="8000" dirty="0"/>
          </a:p>
          <a:p>
            <a:r>
              <a:rPr lang="en-US" altLang="zh-TW" sz="8000" dirty="0"/>
              <a:t>Division of Plastic Surgery, Department of Surgery,</a:t>
            </a:r>
            <a:endParaRPr lang="zh-TW" altLang="zh-TW" sz="8000" dirty="0"/>
          </a:p>
          <a:p>
            <a:r>
              <a:rPr lang="en-US" altLang="zh-TW" sz="8000" dirty="0"/>
              <a:t>Shin Kong Wu Ho-Su Memorial Hospital, Taipei, Taiwan</a:t>
            </a:r>
            <a:endParaRPr lang="zh-TW" altLang="zh-TW" sz="8000" dirty="0"/>
          </a:p>
          <a:p>
            <a:endParaRPr lang="en-US" altLang="zh-TW" dirty="0" smtClean="0"/>
          </a:p>
          <a:p>
            <a:endParaRPr lang="zh-TW" altLang="en-US" dirty="0"/>
          </a:p>
        </p:txBody>
      </p:sp>
      <p:sp>
        <p:nvSpPr>
          <p:cNvPr id="4" name="矩形 3"/>
          <p:cNvSpPr/>
          <p:nvPr/>
        </p:nvSpPr>
        <p:spPr>
          <a:xfrm>
            <a:off x="4290060" y="6964729"/>
            <a:ext cx="2689377" cy="369332"/>
          </a:xfrm>
          <a:prstGeom prst="rect">
            <a:avLst/>
          </a:prstGeom>
        </p:spPr>
        <p:txBody>
          <a:bodyPr wrap="square">
            <a:spAutoFit/>
          </a:bodyPr>
          <a:lstStyle/>
          <a:p>
            <a:r>
              <a:rPr lang="en-US" altLang="zh-TW" b="1" dirty="0"/>
              <a:t>“Nothing to disclose.” </a:t>
            </a:r>
            <a:endParaRPr lang="en-US" altLang="zh-TW" dirty="0"/>
          </a:p>
        </p:txBody>
      </p:sp>
    </p:spTree>
    <p:extLst>
      <p:ext uri="{BB962C8B-B14F-4D97-AF65-F5344CB8AC3E}">
        <p14:creationId xmlns:p14="http://schemas.microsoft.com/office/powerpoint/2010/main" val="216697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r Mills ANDERSON seq 3 dorsal foot no values-RGB.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27730" y="6162039"/>
            <a:ext cx="3381176" cy="2485678"/>
          </a:xfrm>
          <a:prstGeom prst="rect">
            <a:avLst/>
          </a:prstGeom>
        </p:spPr>
      </p:pic>
      <p:sp>
        <p:nvSpPr>
          <p:cNvPr id="3" name="Content Placeholder 2"/>
          <p:cNvSpPr>
            <a:spLocks noGrp="1"/>
          </p:cNvSpPr>
          <p:nvPr>
            <p:ph idx="1"/>
          </p:nvPr>
        </p:nvSpPr>
        <p:spPr>
          <a:xfrm>
            <a:off x="477520" y="1828800"/>
            <a:ext cx="5842000" cy="4094479"/>
          </a:xfrm>
        </p:spPr>
        <p:txBody>
          <a:bodyPr>
            <a:normAutofit/>
          </a:bodyPr>
          <a:lstStyle/>
          <a:p>
            <a:pPr marL="0" indent="0">
              <a:buNone/>
            </a:pPr>
            <a:r>
              <a:rPr lang="en-US" sz="2400" dirty="0"/>
              <a:t>SPY</a:t>
            </a:r>
            <a:r>
              <a:rPr lang="en-US" sz="2400" baseline="30000" dirty="0"/>
              <a:t>®</a:t>
            </a:r>
            <a:r>
              <a:rPr lang="en-US" sz="2400" dirty="0"/>
              <a:t> Fluorescence </a:t>
            </a:r>
          </a:p>
          <a:p>
            <a:pPr>
              <a:buFontTx/>
              <a:buChar char="-"/>
            </a:pPr>
            <a:r>
              <a:rPr lang="en-US" sz="2400" dirty="0"/>
              <a:t>core technology</a:t>
            </a:r>
          </a:p>
          <a:p>
            <a:pPr>
              <a:buFontTx/>
              <a:buChar char="-"/>
            </a:pPr>
            <a:r>
              <a:rPr lang="en-US" sz="2400" dirty="0"/>
              <a:t>drives NOVADAQ</a:t>
            </a:r>
            <a:r>
              <a:rPr lang="en-US" sz="2400" baseline="30000" dirty="0"/>
              <a:t>®</a:t>
            </a:r>
            <a:r>
              <a:rPr lang="en-US" sz="2400" dirty="0"/>
              <a:t>’s suite of imaging products</a:t>
            </a:r>
          </a:p>
          <a:p>
            <a:pPr marL="0" indent="0">
              <a:buNone/>
            </a:pPr>
            <a:endParaRPr lang="en-US" sz="2400" dirty="0"/>
          </a:p>
          <a:p>
            <a:pPr marL="0" indent="0">
              <a:buNone/>
            </a:pPr>
            <a:r>
              <a:rPr lang="en-US" sz="2400" dirty="0"/>
              <a:t>More than 85 peer-reviewed journal articles demonstrate</a:t>
            </a:r>
          </a:p>
          <a:p>
            <a:pPr>
              <a:buFontTx/>
              <a:buChar char="-"/>
            </a:pPr>
            <a:r>
              <a:rPr lang="en-US" sz="2400" dirty="0"/>
              <a:t>use of SPY Fluorescence positively impacts outcomes and reduces healthcare costs</a:t>
            </a:r>
          </a:p>
          <a:p>
            <a:pPr>
              <a:buFontTx/>
              <a:buChar char="-"/>
            </a:pPr>
            <a:endParaRPr lang="en-US" sz="1744" dirty="0"/>
          </a:p>
          <a:p>
            <a:pPr marL="0" indent="0">
              <a:buNone/>
            </a:pPr>
            <a:endParaRPr lang="en-US" dirty="0"/>
          </a:p>
          <a:p>
            <a:pPr marL="0" indent="0">
              <a:buNone/>
            </a:pPr>
            <a:endParaRPr lang="en-US" dirty="0"/>
          </a:p>
        </p:txBody>
      </p:sp>
      <p:sp>
        <p:nvSpPr>
          <p:cNvPr id="8194" name="Rectangle 2"/>
          <p:cNvSpPr>
            <a:spLocks/>
          </p:cNvSpPr>
          <p:nvPr/>
        </p:nvSpPr>
        <p:spPr bwMode="auto">
          <a:xfrm>
            <a:off x="1071562" y="2759274"/>
            <a:ext cx="4722019" cy="33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1431" tIns="21431" rIns="20090" bIns="21431" anchor="ctr"/>
          <a:lstStyle/>
          <a:p>
            <a:pPr marL="64294">
              <a:lnSpc>
                <a:spcPct val="120000"/>
              </a:lnSpc>
              <a:spcBef>
                <a:spcPts val="689"/>
              </a:spcBef>
            </a:pPr>
            <a:endParaRPr lang="en-US" sz="1913" dirty="0">
              <a:solidFill>
                <a:srgbClr val="D9D9D9"/>
              </a:solidFill>
              <a:latin typeface="Calibri Bold" pitchFamily="34" charset="0"/>
              <a:sym typeface="Calibri Bold" pitchFamily="34" charset="0"/>
            </a:endParaRPr>
          </a:p>
        </p:txBody>
      </p:sp>
      <p:sp>
        <p:nvSpPr>
          <p:cNvPr id="2" name="Title 1"/>
          <p:cNvSpPr>
            <a:spLocks noGrp="1"/>
          </p:cNvSpPr>
          <p:nvPr>
            <p:ph type="title"/>
          </p:nvPr>
        </p:nvSpPr>
        <p:spPr>
          <a:xfrm>
            <a:off x="342900" y="366185"/>
            <a:ext cx="6169660" cy="985095"/>
          </a:xfrm>
        </p:spPr>
        <p:txBody>
          <a:bodyPr>
            <a:normAutofit/>
          </a:bodyPr>
          <a:lstStyle/>
          <a:p>
            <a:r>
              <a:rPr lang="en-US" sz="3200" dirty="0"/>
              <a:t>Real-time Fluorescence Imaging</a:t>
            </a:r>
          </a:p>
        </p:txBody>
      </p:sp>
      <p:pic>
        <p:nvPicPr>
          <p:cNvPr id="7" name="Picture 6" descr="Illuminated-by-SPY-logo-RGB.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62804" y="1795588"/>
            <a:ext cx="891443" cy="724926"/>
          </a:xfrm>
          <a:prstGeom prst="rect">
            <a:avLst/>
          </a:prstGeom>
        </p:spPr>
      </p:pic>
      <p:pic>
        <p:nvPicPr>
          <p:cNvPr id="8" name="Picture 7" descr="Dr Mills ANDERSON seq 3 dorsal foot no values-BW.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6618" y="6162039"/>
            <a:ext cx="3351902" cy="2485678"/>
          </a:xfrm>
          <a:prstGeom prst="rect">
            <a:avLst/>
          </a:prstGeom>
        </p:spPr>
      </p:pic>
    </p:spTree>
    <p:extLst>
      <p:ext uri="{BB962C8B-B14F-4D97-AF65-F5344CB8AC3E}">
        <p14:creationId xmlns:p14="http://schemas.microsoft.com/office/powerpoint/2010/main" val="61034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NPOINT-Product-PowerPoint_4.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32582" y="2204721"/>
            <a:ext cx="6373887" cy="3068320"/>
          </a:xfrm>
          <a:prstGeom prst="rect">
            <a:avLst/>
          </a:prstGeom>
        </p:spPr>
      </p:pic>
      <p:sp>
        <p:nvSpPr>
          <p:cNvPr id="2" name="Title 1"/>
          <p:cNvSpPr>
            <a:spLocks noGrp="1"/>
          </p:cNvSpPr>
          <p:nvPr>
            <p:ph type="title"/>
          </p:nvPr>
        </p:nvSpPr>
        <p:spPr>
          <a:xfrm>
            <a:off x="211154" y="491086"/>
            <a:ext cx="6403005" cy="1134513"/>
          </a:xfrm>
        </p:spPr>
        <p:txBody>
          <a:bodyPr>
            <a:normAutofit/>
          </a:bodyPr>
          <a:lstStyle/>
          <a:p>
            <a:r>
              <a:rPr lang="en-US" sz="3200" dirty="0" smtClean="0"/>
              <a:t>The Leader in Fluorescence Imaging</a:t>
            </a:r>
            <a:endParaRPr lang="en-US" sz="3200" dirty="0"/>
          </a:p>
        </p:txBody>
      </p:sp>
      <p:sp>
        <p:nvSpPr>
          <p:cNvPr id="5" name="Slide Number Placeholder 4"/>
          <p:cNvSpPr>
            <a:spLocks noGrp="1"/>
          </p:cNvSpPr>
          <p:nvPr>
            <p:ph type="sldNum" sz="quarter" idx="12"/>
          </p:nvPr>
        </p:nvSpPr>
        <p:spPr/>
        <p:txBody>
          <a:bodyPr/>
          <a:lstStyle/>
          <a:p>
            <a:fld id="{67381CD0-C247-4E34-9A26-3D8132BB4313}" type="slidenum">
              <a:rPr lang="en-CA" smtClean="0"/>
              <a:pPr/>
              <a:t>3</a:t>
            </a:fld>
            <a:endParaRPr lang="en-CA" dirty="0"/>
          </a:p>
        </p:txBody>
      </p:sp>
      <p:sp>
        <p:nvSpPr>
          <p:cNvPr id="7" name="TextBox 6"/>
          <p:cNvSpPr txBox="1"/>
          <p:nvPr/>
        </p:nvSpPr>
        <p:spPr>
          <a:xfrm>
            <a:off x="-168525" y="5467540"/>
            <a:ext cx="1738256" cy="1200329"/>
          </a:xfrm>
          <a:prstGeom prst="rect">
            <a:avLst/>
          </a:prstGeom>
          <a:noFill/>
        </p:spPr>
        <p:txBody>
          <a:bodyPr wrap="square" rtlCol="0">
            <a:spAutoFit/>
          </a:bodyPr>
          <a:lstStyle/>
          <a:p>
            <a:pPr algn="ctr"/>
            <a:r>
              <a:rPr lang="en-US" sz="2400" dirty="0"/>
              <a:t>Minimally Invasive Surgery </a:t>
            </a:r>
          </a:p>
        </p:txBody>
      </p:sp>
      <p:sp>
        <p:nvSpPr>
          <p:cNvPr id="15" name="TextBox 14"/>
          <p:cNvSpPr txBox="1"/>
          <p:nvPr/>
        </p:nvSpPr>
        <p:spPr>
          <a:xfrm>
            <a:off x="1559571" y="5467540"/>
            <a:ext cx="1625600" cy="1569660"/>
          </a:xfrm>
          <a:prstGeom prst="rect">
            <a:avLst/>
          </a:prstGeom>
          <a:noFill/>
        </p:spPr>
        <p:txBody>
          <a:bodyPr wrap="square" rtlCol="0">
            <a:spAutoFit/>
          </a:bodyPr>
          <a:lstStyle/>
          <a:p>
            <a:pPr algn="ctr"/>
            <a:r>
              <a:rPr lang="en-US" sz="2400" dirty="0"/>
              <a:t>Diagnostic Imaging, Wound Care</a:t>
            </a:r>
          </a:p>
        </p:txBody>
      </p:sp>
      <p:sp>
        <p:nvSpPr>
          <p:cNvPr id="16" name="TextBox 15"/>
          <p:cNvSpPr txBox="1"/>
          <p:nvPr/>
        </p:nvSpPr>
        <p:spPr>
          <a:xfrm>
            <a:off x="3426482" y="5477304"/>
            <a:ext cx="1486785" cy="830997"/>
          </a:xfrm>
          <a:prstGeom prst="rect">
            <a:avLst/>
          </a:prstGeom>
          <a:noFill/>
        </p:spPr>
        <p:txBody>
          <a:bodyPr wrap="square" rtlCol="0">
            <a:spAutoFit/>
          </a:bodyPr>
          <a:lstStyle/>
          <a:p>
            <a:pPr algn="ctr"/>
            <a:r>
              <a:rPr lang="en-US" sz="2400" dirty="0"/>
              <a:t>Open Surgery</a:t>
            </a:r>
          </a:p>
        </p:txBody>
      </p:sp>
      <p:sp>
        <p:nvSpPr>
          <p:cNvPr id="17" name="TextBox 16"/>
          <p:cNvSpPr txBox="1"/>
          <p:nvPr/>
        </p:nvSpPr>
        <p:spPr>
          <a:xfrm>
            <a:off x="4804317" y="5470532"/>
            <a:ext cx="1802152" cy="830997"/>
          </a:xfrm>
          <a:prstGeom prst="rect">
            <a:avLst/>
          </a:prstGeom>
          <a:noFill/>
        </p:spPr>
        <p:txBody>
          <a:bodyPr wrap="square" rtlCol="0">
            <a:spAutoFit/>
          </a:bodyPr>
          <a:lstStyle/>
          <a:p>
            <a:pPr algn="ctr"/>
            <a:r>
              <a:rPr lang="en-US" sz="2400" dirty="0"/>
              <a:t>Robotic Surgery</a:t>
            </a:r>
          </a:p>
        </p:txBody>
      </p:sp>
    </p:spTree>
    <p:extLst>
      <p:ext uri="{BB962C8B-B14F-4D97-AF65-F5344CB8AC3E}">
        <p14:creationId xmlns:p14="http://schemas.microsoft.com/office/powerpoint/2010/main" val="401067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42900" y="711200"/>
            <a:ext cx="6172200" cy="1127760"/>
          </a:xfrm>
        </p:spPr>
        <p:txBody>
          <a:bodyPr>
            <a:normAutofit/>
          </a:bodyPr>
          <a:lstStyle/>
          <a:p>
            <a:r>
              <a:rPr lang="en-US" altLang="zh-TW" sz="4400" dirty="0">
                <a:effectLst/>
              </a:rPr>
              <a:t>PURPOSE</a:t>
            </a:r>
            <a:endParaRPr lang="zh-TW" altLang="en-US" sz="4400" dirty="0"/>
          </a:p>
        </p:txBody>
      </p:sp>
      <p:sp>
        <p:nvSpPr>
          <p:cNvPr id="3" name="內容版面配置區 2"/>
          <p:cNvSpPr>
            <a:spLocks noGrp="1"/>
          </p:cNvSpPr>
          <p:nvPr>
            <p:ph idx="1"/>
          </p:nvPr>
        </p:nvSpPr>
        <p:spPr>
          <a:xfrm>
            <a:off x="342900" y="1950720"/>
            <a:ext cx="6172200" cy="6441863"/>
          </a:xfrm>
        </p:spPr>
        <p:txBody>
          <a:bodyPr>
            <a:normAutofit lnSpcReduction="10000"/>
          </a:bodyPr>
          <a:lstStyle/>
          <a:p>
            <a:r>
              <a:rPr lang="en-US" altLang="zh-TW" sz="3600" dirty="0" smtClean="0"/>
              <a:t>Compared </a:t>
            </a:r>
            <a:r>
              <a:rPr lang="en-US" altLang="zh-TW" sz="3600" dirty="0"/>
              <a:t>with </a:t>
            </a:r>
            <a:r>
              <a:rPr lang="en-US" altLang="zh-TW" sz="3600" dirty="0" smtClean="0"/>
              <a:t>Doppler </a:t>
            </a:r>
            <a:r>
              <a:rPr lang="en-US" altLang="zh-TW" sz="3600" dirty="0"/>
              <a:t>ultrasound, SPY</a:t>
            </a:r>
            <a:r>
              <a:rPr lang="en-US" altLang="zh-TW" sz="3600" baseline="30000" dirty="0"/>
              <a:t>®</a:t>
            </a:r>
            <a:r>
              <a:rPr lang="en-US" altLang="zh-TW" sz="3600" dirty="0"/>
              <a:t> Fluorescence </a:t>
            </a:r>
            <a:r>
              <a:rPr lang="en-US" altLang="zh-TW" sz="3600" dirty="0" smtClean="0"/>
              <a:t> can </a:t>
            </a:r>
            <a:r>
              <a:rPr lang="en-US" altLang="zh-TW" sz="3600" dirty="0"/>
              <a:t>provide more precise data before and after we do microvascular anastomosis, as well as more accurate data about the vascular system of a patient with peripheral arterial occlusive diseases</a:t>
            </a:r>
            <a:r>
              <a:rPr lang="en-US" altLang="zh-TW" sz="3600" dirty="0" smtClean="0"/>
              <a:t>.</a:t>
            </a:r>
          </a:p>
          <a:p>
            <a:pPr marL="0" indent="0">
              <a:buNone/>
            </a:pPr>
            <a:endParaRPr lang="en-US" altLang="zh-TW" sz="3600" dirty="0" smtClean="0"/>
          </a:p>
          <a:p>
            <a:r>
              <a:rPr lang="en-US" altLang="zh-TW" sz="3600" dirty="0" smtClean="0"/>
              <a:t>We </a:t>
            </a:r>
            <a:r>
              <a:rPr lang="en-US" altLang="zh-TW" sz="3600" dirty="0"/>
              <a:t>share our experience in the use of SPY</a:t>
            </a:r>
            <a:r>
              <a:rPr lang="en-US" altLang="zh-TW" sz="3600" baseline="30000" dirty="0"/>
              <a:t>®</a:t>
            </a:r>
            <a:r>
              <a:rPr lang="en-US" altLang="zh-TW" sz="3600" dirty="0"/>
              <a:t> fluorescence. </a:t>
            </a:r>
            <a:endParaRPr lang="zh-TW" altLang="zh-TW" sz="3600" dirty="0"/>
          </a:p>
          <a:p>
            <a:endParaRPr lang="zh-TW" altLang="en-US" dirty="0"/>
          </a:p>
        </p:txBody>
      </p:sp>
    </p:spTree>
    <p:extLst>
      <p:ext uri="{BB962C8B-B14F-4D97-AF65-F5344CB8AC3E}">
        <p14:creationId xmlns:p14="http://schemas.microsoft.com/office/powerpoint/2010/main" val="60740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a:effectLst/>
              </a:rPr>
              <a:t>MATERIAL AND METHODS</a:t>
            </a:r>
            <a:r>
              <a:rPr lang="zh-TW" altLang="zh-TW" dirty="0">
                <a:effectLst/>
              </a:rPr>
              <a:t/>
            </a:r>
            <a:br>
              <a:rPr lang="zh-TW" altLang="zh-TW" dirty="0">
                <a:effectLst/>
              </a:rPr>
            </a:br>
            <a:endParaRPr lang="zh-TW" altLang="en-US" dirty="0"/>
          </a:p>
        </p:txBody>
      </p:sp>
      <p:sp>
        <p:nvSpPr>
          <p:cNvPr id="3" name="內容版面配置區 2"/>
          <p:cNvSpPr>
            <a:spLocks noGrp="1"/>
          </p:cNvSpPr>
          <p:nvPr>
            <p:ph idx="1"/>
          </p:nvPr>
        </p:nvSpPr>
        <p:spPr/>
        <p:txBody>
          <a:bodyPr>
            <a:noAutofit/>
          </a:bodyPr>
          <a:lstStyle/>
          <a:p>
            <a:r>
              <a:rPr lang="en-US" altLang="zh-TW" sz="3600" dirty="0"/>
              <a:t>From 1</a:t>
            </a:r>
            <a:r>
              <a:rPr lang="en-US" altLang="zh-TW" sz="3600" baseline="30000" dirty="0"/>
              <a:t>st</a:t>
            </a:r>
            <a:r>
              <a:rPr lang="en-US" altLang="zh-TW" sz="3600" dirty="0"/>
              <a:t> Nov., 2014 to 31</a:t>
            </a:r>
            <a:r>
              <a:rPr lang="en-US" altLang="zh-TW" sz="3600" baseline="30000" dirty="0"/>
              <a:t>st</a:t>
            </a:r>
            <a:r>
              <a:rPr lang="en-US" altLang="zh-TW" sz="3600" dirty="0"/>
              <a:t> Dec., 2014, SPY</a:t>
            </a:r>
            <a:r>
              <a:rPr lang="en-US" altLang="zh-TW" sz="3600" baseline="30000" dirty="0"/>
              <a:t>®</a:t>
            </a:r>
            <a:r>
              <a:rPr lang="en-US" altLang="zh-TW" sz="3600" dirty="0"/>
              <a:t> fluorescence has been applied on 12 patients, 9 males and 3 females. </a:t>
            </a:r>
            <a:endParaRPr lang="en-US" altLang="zh-TW" sz="3600" dirty="0" smtClean="0"/>
          </a:p>
          <a:p>
            <a:pPr lvl="1"/>
            <a:r>
              <a:rPr lang="en-US" altLang="zh-TW" sz="3375" dirty="0" smtClean="0"/>
              <a:t>head </a:t>
            </a:r>
            <a:r>
              <a:rPr lang="en-US" altLang="zh-TW" sz="3375" dirty="0"/>
              <a:t>and neck </a:t>
            </a:r>
            <a:r>
              <a:rPr lang="en-US" altLang="zh-TW" sz="3375" dirty="0" smtClean="0"/>
              <a:t>reconstruction: 8 </a:t>
            </a:r>
          </a:p>
          <a:p>
            <a:pPr lvl="1"/>
            <a:r>
              <a:rPr lang="en-US" altLang="zh-TW" sz="3375" dirty="0" smtClean="0"/>
              <a:t>peripheral </a:t>
            </a:r>
            <a:r>
              <a:rPr lang="en-US" altLang="zh-TW" sz="3375" dirty="0"/>
              <a:t>arterial occlusive </a:t>
            </a:r>
            <a:r>
              <a:rPr lang="en-US" altLang="zh-TW" sz="3375" dirty="0" smtClean="0"/>
              <a:t>disease: 2</a:t>
            </a:r>
            <a:endParaRPr lang="zh-TW" altLang="en-US" sz="3600" dirty="0"/>
          </a:p>
        </p:txBody>
      </p:sp>
    </p:spTree>
    <p:extLst>
      <p:ext uri="{BB962C8B-B14F-4D97-AF65-F5344CB8AC3E}">
        <p14:creationId xmlns:p14="http://schemas.microsoft.com/office/powerpoint/2010/main" val="243961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a:effectLst/>
              </a:rPr>
              <a:t>MATERIAL AND METHODS</a:t>
            </a:r>
            <a:r>
              <a:rPr lang="zh-TW" altLang="zh-TW" dirty="0">
                <a:effectLst/>
              </a:rPr>
              <a:t/>
            </a:r>
            <a:br>
              <a:rPr lang="zh-TW" altLang="zh-TW" dirty="0">
                <a:effectLst/>
              </a:rPr>
            </a:br>
            <a:endParaRPr lang="zh-TW" altLang="en-US" dirty="0"/>
          </a:p>
        </p:txBody>
      </p:sp>
      <p:sp>
        <p:nvSpPr>
          <p:cNvPr id="3" name="內容版面配置區 2"/>
          <p:cNvSpPr>
            <a:spLocks noGrp="1"/>
          </p:cNvSpPr>
          <p:nvPr>
            <p:ph idx="1"/>
          </p:nvPr>
        </p:nvSpPr>
        <p:spPr/>
        <p:txBody>
          <a:bodyPr>
            <a:noAutofit/>
          </a:bodyPr>
          <a:lstStyle/>
          <a:p>
            <a:pPr lvl="1"/>
            <a:r>
              <a:rPr lang="en-US" altLang="zh-TW" sz="3375" dirty="0" smtClean="0"/>
              <a:t>reconstruction </a:t>
            </a:r>
            <a:r>
              <a:rPr lang="en-US" altLang="zh-TW" sz="3375" dirty="0"/>
              <a:t>for necrotizing </a:t>
            </a:r>
            <a:r>
              <a:rPr lang="en-US" altLang="zh-TW" sz="3375" dirty="0" smtClean="0"/>
              <a:t>fasciitis: 1</a:t>
            </a:r>
          </a:p>
          <a:p>
            <a:pPr lvl="1"/>
            <a:r>
              <a:rPr lang="en-US" altLang="zh-TW" sz="3375" dirty="0" smtClean="0"/>
              <a:t>complication </a:t>
            </a:r>
            <a:r>
              <a:rPr lang="en-US" altLang="zh-TW" sz="3375" dirty="0"/>
              <a:t>after </a:t>
            </a:r>
            <a:r>
              <a:rPr lang="en-US" altLang="zh-TW" sz="3375" dirty="0" err="1"/>
              <a:t>tibial</a:t>
            </a:r>
            <a:r>
              <a:rPr lang="en-US" altLang="zh-TW" sz="3375" dirty="0"/>
              <a:t> fracture with internal </a:t>
            </a:r>
            <a:r>
              <a:rPr lang="en-US" altLang="zh-TW" sz="3375" dirty="0" smtClean="0"/>
              <a:t>fixation: 1</a:t>
            </a:r>
          </a:p>
          <a:p>
            <a:endParaRPr lang="en-US" altLang="zh-TW" sz="3600" dirty="0" smtClean="0"/>
          </a:p>
          <a:p>
            <a:r>
              <a:rPr lang="en-US" altLang="zh-TW" sz="3600" dirty="0" smtClean="0"/>
              <a:t>Intravenous </a:t>
            </a:r>
            <a:r>
              <a:rPr lang="en-US" altLang="zh-TW" sz="3600" dirty="0" err="1"/>
              <a:t>Indocyanine</a:t>
            </a:r>
            <a:r>
              <a:rPr lang="en-US" altLang="zh-TW" sz="3600" dirty="0"/>
              <a:t> Green(ICG) injection </a:t>
            </a:r>
            <a:r>
              <a:rPr lang="en-US" altLang="zh-TW" sz="3600" dirty="0" smtClean="0"/>
              <a:t>intraoperatively</a:t>
            </a:r>
          </a:p>
          <a:p>
            <a:pPr lvl="1"/>
            <a:r>
              <a:rPr lang="en-US" altLang="zh-TW" sz="3600" dirty="0" smtClean="0"/>
              <a:t>then </a:t>
            </a:r>
            <a:r>
              <a:rPr lang="en-US" altLang="zh-TW" sz="3600" dirty="0"/>
              <a:t>low-level light source excites </a:t>
            </a:r>
            <a:r>
              <a:rPr lang="en-US" altLang="zh-TW" sz="3600" dirty="0" smtClean="0"/>
              <a:t>ICG</a:t>
            </a:r>
            <a:endParaRPr lang="zh-TW" altLang="en-US" sz="3600" dirty="0"/>
          </a:p>
        </p:txBody>
      </p:sp>
    </p:spTree>
    <p:extLst>
      <p:ext uri="{BB962C8B-B14F-4D97-AF65-F5344CB8AC3E}">
        <p14:creationId xmlns:p14="http://schemas.microsoft.com/office/powerpoint/2010/main" val="212473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sz="4400" dirty="0" smtClean="0"/>
              <a:t>Case presentation- buccal Ca</a:t>
            </a:r>
            <a:endParaRPr lang="zh-TW" altLang="en-US" sz="4400" dirty="0"/>
          </a:p>
        </p:txBody>
      </p:sp>
      <p:sp>
        <p:nvSpPr>
          <p:cNvPr id="6" name="文字版面配置區 5"/>
          <p:cNvSpPr>
            <a:spLocks noGrp="1"/>
          </p:cNvSpPr>
          <p:nvPr>
            <p:ph type="body" idx="1"/>
          </p:nvPr>
        </p:nvSpPr>
        <p:spPr/>
        <p:txBody>
          <a:bodyPr/>
          <a:lstStyle/>
          <a:p>
            <a:r>
              <a:rPr lang="en-US" altLang="zh-TW" sz="2400" dirty="0" smtClean="0"/>
              <a:t>Radial forearm flap</a:t>
            </a:r>
            <a:endParaRPr lang="zh-TW" altLang="en-US" sz="2400" dirty="0"/>
          </a:p>
        </p:txBody>
      </p:sp>
      <p:sp>
        <p:nvSpPr>
          <p:cNvPr id="8" name="文字版面配置區 7"/>
          <p:cNvSpPr>
            <a:spLocks noGrp="1"/>
          </p:cNvSpPr>
          <p:nvPr>
            <p:ph type="body" sz="half" idx="3"/>
          </p:nvPr>
        </p:nvSpPr>
        <p:spPr/>
        <p:txBody>
          <a:bodyPr/>
          <a:lstStyle/>
          <a:p>
            <a:r>
              <a:rPr lang="en-US" altLang="zh-TW" sz="2400" dirty="0" smtClean="0"/>
              <a:t>ICG view-1</a:t>
            </a:r>
            <a:endParaRPr lang="zh-TW" altLang="en-US" sz="2400" dirty="0"/>
          </a:p>
        </p:txBody>
      </p:sp>
      <p:pic>
        <p:nvPicPr>
          <p:cNvPr id="11" name="內容版面配置區 10"/>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161949" y="3717289"/>
            <a:ext cx="3133511" cy="2350134"/>
          </a:xfrm>
        </p:spPr>
      </p:pic>
      <p:pic>
        <p:nvPicPr>
          <p:cNvPr id="3" name="內容版面配置區 2"/>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161949" y="6098538"/>
            <a:ext cx="3133511" cy="2350132"/>
          </a:xfrm>
        </p:spPr>
      </p:pic>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5041" y="6099171"/>
            <a:ext cx="3136636" cy="2352477"/>
          </a:xfrm>
          <a:prstGeom prst="rect">
            <a:avLst/>
          </a:prstGeom>
        </p:spPr>
      </p:pic>
      <p:pic>
        <p:nvPicPr>
          <p:cNvPr id="7" name="圖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3770" y="3717289"/>
            <a:ext cx="3147906" cy="2360929"/>
          </a:xfrm>
          <a:prstGeom prst="rect">
            <a:avLst/>
          </a:prstGeom>
        </p:spPr>
      </p:pic>
      <p:sp>
        <p:nvSpPr>
          <p:cNvPr id="12" name="文字版面配置區 7"/>
          <p:cNvSpPr txBox="1">
            <a:spLocks/>
          </p:cNvSpPr>
          <p:nvPr/>
        </p:nvSpPr>
        <p:spPr>
          <a:xfrm>
            <a:off x="161949" y="8312784"/>
            <a:ext cx="3031331" cy="670560"/>
          </a:xfrm>
          <a:prstGeom prst="rect">
            <a:avLst/>
          </a:prstGeom>
        </p:spPr>
        <p:txBody>
          <a:bodyPr vert="horz" lIns="91440" anchor="b">
            <a:noAutofit/>
          </a:bodyPr>
          <a:lstStyle>
            <a:lvl1pPr marL="180023" indent="-180023" algn="l" rtl="0" eaLnBrk="1" latinLnBrk="0" hangingPunct="1">
              <a:spcBef>
                <a:spcPct val="20000"/>
              </a:spcBef>
              <a:buClr>
                <a:schemeClr val="accent1"/>
              </a:buClr>
              <a:buSzPct val="70000"/>
              <a:buFont typeface="Wingdings 2"/>
              <a:buNone/>
              <a:defRPr sz="1238" b="1" kern="1200">
                <a:solidFill>
                  <a:schemeClr val="tx1"/>
                </a:solidFill>
                <a:effectLst>
                  <a:outerShdw blurRad="30000" dist="30000" dir="2700000" algn="tl" rotWithShape="0">
                    <a:schemeClr val="bg2">
                      <a:shade val="45000"/>
                      <a:satMod val="150000"/>
                      <a:alpha val="90000"/>
                    </a:schemeClr>
                  </a:outerShdw>
                </a:effectLst>
                <a:latin typeface="+mn-lt"/>
                <a:ea typeface="+mn-ea"/>
                <a:cs typeface="+mn-cs"/>
              </a:defRPr>
            </a:lvl1pPr>
            <a:lvl2pPr marL="354902" indent="-154305" algn="l" rtl="0" eaLnBrk="1" latinLnBrk="0" hangingPunct="1">
              <a:spcBef>
                <a:spcPct val="20000"/>
              </a:spcBef>
              <a:buClr>
                <a:schemeClr val="accent2"/>
              </a:buClr>
              <a:buFont typeface="Wingdings 2"/>
              <a:buNone/>
              <a:defRPr sz="1125" b="1"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None/>
              <a:defRPr sz="1013" b="1"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None/>
              <a:defRPr sz="900" b="1"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None/>
              <a:defRPr sz="900" b="1"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a:lstStyle>
          <a:p>
            <a:r>
              <a:rPr lang="en-US" altLang="zh-TW" sz="2400" dirty="0" smtClean="0"/>
              <a:t>ICG view-2</a:t>
            </a:r>
            <a:endParaRPr lang="zh-TW" altLang="en-US" sz="2400" dirty="0"/>
          </a:p>
        </p:txBody>
      </p:sp>
      <p:sp>
        <p:nvSpPr>
          <p:cNvPr id="14" name="文字版面配置區 7"/>
          <p:cNvSpPr txBox="1">
            <a:spLocks/>
          </p:cNvSpPr>
          <p:nvPr/>
        </p:nvSpPr>
        <p:spPr>
          <a:xfrm>
            <a:off x="3429000" y="8312784"/>
            <a:ext cx="3031331" cy="670560"/>
          </a:xfrm>
          <a:prstGeom prst="rect">
            <a:avLst/>
          </a:prstGeom>
        </p:spPr>
        <p:txBody>
          <a:bodyPr vert="horz" lIns="91440" anchor="b">
            <a:noAutofit/>
          </a:bodyPr>
          <a:lstStyle>
            <a:lvl1pPr marL="180023" indent="-180023" algn="l" rtl="0" eaLnBrk="1" latinLnBrk="0" hangingPunct="1">
              <a:spcBef>
                <a:spcPct val="20000"/>
              </a:spcBef>
              <a:buClr>
                <a:schemeClr val="accent1"/>
              </a:buClr>
              <a:buSzPct val="70000"/>
              <a:buFont typeface="Wingdings 2"/>
              <a:buNone/>
              <a:defRPr sz="1238" b="1" kern="1200">
                <a:solidFill>
                  <a:schemeClr val="tx1"/>
                </a:solidFill>
                <a:effectLst>
                  <a:outerShdw blurRad="30000" dist="30000" dir="2700000" algn="tl" rotWithShape="0">
                    <a:schemeClr val="bg2">
                      <a:shade val="45000"/>
                      <a:satMod val="150000"/>
                      <a:alpha val="90000"/>
                    </a:schemeClr>
                  </a:outerShdw>
                </a:effectLst>
                <a:latin typeface="+mn-lt"/>
                <a:ea typeface="+mn-ea"/>
                <a:cs typeface="+mn-cs"/>
              </a:defRPr>
            </a:lvl1pPr>
            <a:lvl2pPr marL="354902" indent="-154305" algn="l" rtl="0" eaLnBrk="1" latinLnBrk="0" hangingPunct="1">
              <a:spcBef>
                <a:spcPct val="20000"/>
              </a:spcBef>
              <a:buClr>
                <a:schemeClr val="accent2"/>
              </a:buClr>
              <a:buFont typeface="Wingdings 2"/>
              <a:buNone/>
              <a:defRPr sz="1125" b="1"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None/>
              <a:defRPr sz="1013" b="1"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None/>
              <a:defRPr sz="900" b="1"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None/>
              <a:defRPr sz="900" b="1"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a:lstStyle>
          <a:p>
            <a:r>
              <a:rPr lang="en-US" altLang="zh-TW" sz="2400" dirty="0" smtClean="0"/>
              <a:t>ICG view-3</a:t>
            </a:r>
            <a:endParaRPr lang="zh-TW" altLang="en-US" sz="2400" dirty="0"/>
          </a:p>
        </p:txBody>
      </p:sp>
    </p:spTree>
    <p:extLst>
      <p:ext uri="{BB962C8B-B14F-4D97-AF65-F5344CB8AC3E}">
        <p14:creationId xmlns:p14="http://schemas.microsoft.com/office/powerpoint/2010/main" val="322174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sz="4400" dirty="0" smtClean="0"/>
              <a:t>Case presentation- buccal Ca</a:t>
            </a:r>
            <a:endParaRPr lang="zh-TW" altLang="en-US" sz="4400" dirty="0"/>
          </a:p>
        </p:txBody>
      </p:sp>
      <p:sp>
        <p:nvSpPr>
          <p:cNvPr id="6" name="文字版面配置區 5"/>
          <p:cNvSpPr>
            <a:spLocks noGrp="1"/>
          </p:cNvSpPr>
          <p:nvPr>
            <p:ph type="body" idx="1"/>
          </p:nvPr>
        </p:nvSpPr>
        <p:spPr/>
        <p:txBody>
          <a:bodyPr/>
          <a:lstStyle/>
          <a:p>
            <a:r>
              <a:rPr lang="en-US" altLang="zh-TW" sz="2400" dirty="0"/>
              <a:t>After vessels anastomosis</a:t>
            </a:r>
            <a:endParaRPr lang="zh-TW" altLang="en-US" sz="2400" dirty="0"/>
          </a:p>
        </p:txBody>
      </p:sp>
      <p:sp>
        <p:nvSpPr>
          <p:cNvPr id="8" name="文字版面配置區 7"/>
          <p:cNvSpPr>
            <a:spLocks noGrp="1"/>
          </p:cNvSpPr>
          <p:nvPr>
            <p:ph type="body" sz="half" idx="3"/>
          </p:nvPr>
        </p:nvSpPr>
        <p:spPr/>
        <p:txBody>
          <a:bodyPr/>
          <a:lstStyle/>
          <a:p>
            <a:r>
              <a:rPr lang="en-US" altLang="zh-TW" sz="2400" dirty="0" smtClean="0"/>
              <a:t>ICG view-1</a:t>
            </a:r>
            <a:endParaRPr lang="zh-TW" altLang="en-US" sz="2400" dirty="0"/>
          </a:p>
        </p:txBody>
      </p:sp>
      <p:pic>
        <p:nvPicPr>
          <p:cNvPr id="5" name="圖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5041" y="6099171"/>
            <a:ext cx="3136636" cy="2352477"/>
          </a:xfrm>
          <a:prstGeom prst="rect">
            <a:avLst/>
          </a:prstGeom>
        </p:spPr>
      </p:pic>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3770" y="3717289"/>
            <a:ext cx="3147905" cy="2360929"/>
          </a:xfrm>
          <a:prstGeom prst="rect">
            <a:avLst/>
          </a:prstGeom>
        </p:spPr>
      </p:pic>
      <p:sp>
        <p:nvSpPr>
          <p:cNvPr id="12" name="文字版面配置區 7"/>
          <p:cNvSpPr txBox="1">
            <a:spLocks/>
          </p:cNvSpPr>
          <p:nvPr/>
        </p:nvSpPr>
        <p:spPr>
          <a:xfrm>
            <a:off x="161949" y="8312784"/>
            <a:ext cx="3031331" cy="670560"/>
          </a:xfrm>
          <a:prstGeom prst="rect">
            <a:avLst/>
          </a:prstGeom>
        </p:spPr>
        <p:txBody>
          <a:bodyPr vert="horz" lIns="91440" anchor="b">
            <a:noAutofit/>
          </a:bodyPr>
          <a:lstStyle>
            <a:lvl1pPr marL="180023" indent="-180023" algn="l" rtl="0" eaLnBrk="1" latinLnBrk="0" hangingPunct="1">
              <a:spcBef>
                <a:spcPct val="20000"/>
              </a:spcBef>
              <a:buClr>
                <a:schemeClr val="accent1"/>
              </a:buClr>
              <a:buSzPct val="70000"/>
              <a:buFont typeface="Wingdings 2"/>
              <a:buNone/>
              <a:defRPr sz="1238" b="1" kern="1200">
                <a:solidFill>
                  <a:schemeClr val="tx1"/>
                </a:solidFill>
                <a:effectLst>
                  <a:outerShdw blurRad="30000" dist="30000" dir="2700000" algn="tl" rotWithShape="0">
                    <a:schemeClr val="bg2">
                      <a:shade val="45000"/>
                      <a:satMod val="150000"/>
                      <a:alpha val="90000"/>
                    </a:schemeClr>
                  </a:outerShdw>
                </a:effectLst>
                <a:latin typeface="+mn-lt"/>
                <a:ea typeface="+mn-ea"/>
                <a:cs typeface="+mn-cs"/>
              </a:defRPr>
            </a:lvl1pPr>
            <a:lvl2pPr marL="354902" indent="-154305" algn="l" rtl="0" eaLnBrk="1" latinLnBrk="0" hangingPunct="1">
              <a:spcBef>
                <a:spcPct val="20000"/>
              </a:spcBef>
              <a:buClr>
                <a:schemeClr val="accent2"/>
              </a:buClr>
              <a:buFont typeface="Wingdings 2"/>
              <a:buNone/>
              <a:defRPr sz="1125" b="1"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None/>
              <a:defRPr sz="1013" b="1"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None/>
              <a:defRPr sz="900" b="1"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None/>
              <a:defRPr sz="900" b="1"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a:lstStyle>
          <a:p>
            <a:r>
              <a:rPr lang="en-US" altLang="zh-TW" sz="2400" dirty="0" smtClean="0"/>
              <a:t>ICG view-2</a:t>
            </a:r>
            <a:endParaRPr lang="zh-TW" altLang="en-US" sz="2400" dirty="0"/>
          </a:p>
        </p:txBody>
      </p:sp>
      <p:sp>
        <p:nvSpPr>
          <p:cNvPr id="14" name="文字版面配置區 7"/>
          <p:cNvSpPr txBox="1">
            <a:spLocks/>
          </p:cNvSpPr>
          <p:nvPr/>
        </p:nvSpPr>
        <p:spPr>
          <a:xfrm>
            <a:off x="3429000" y="8312784"/>
            <a:ext cx="3031331" cy="670560"/>
          </a:xfrm>
          <a:prstGeom prst="rect">
            <a:avLst/>
          </a:prstGeom>
        </p:spPr>
        <p:txBody>
          <a:bodyPr vert="horz" lIns="91440" anchor="b">
            <a:noAutofit/>
          </a:bodyPr>
          <a:lstStyle>
            <a:lvl1pPr marL="180023" indent="-180023" algn="l" rtl="0" eaLnBrk="1" latinLnBrk="0" hangingPunct="1">
              <a:spcBef>
                <a:spcPct val="20000"/>
              </a:spcBef>
              <a:buClr>
                <a:schemeClr val="accent1"/>
              </a:buClr>
              <a:buSzPct val="70000"/>
              <a:buFont typeface="Wingdings 2"/>
              <a:buNone/>
              <a:defRPr sz="1238" b="1" kern="1200">
                <a:solidFill>
                  <a:schemeClr val="tx1"/>
                </a:solidFill>
                <a:effectLst>
                  <a:outerShdw blurRad="30000" dist="30000" dir="2700000" algn="tl" rotWithShape="0">
                    <a:schemeClr val="bg2">
                      <a:shade val="45000"/>
                      <a:satMod val="150000"/>
                      <a:alpha val="90000"/>
                    </a:schemeClr>
                  </a:outerShdw>
                </a:effectLst>
                <a:latin typeface="+mn-lt"/>
                <a:ea typeface="+mn-ea"/>
                <a:cs typeface="+mn-cs"/>
              </a:defRPr>
            </a:lvl1pPr>
            <a:lvl2pPr marL="354902" indent="-154305" algn="l" rtl="0" eaLnBrk="1" latinLnBrk="0" hangingPunct="1">
              <a:spcBef>
                <a:spcPct val="20000"/>
              </a:spcBef>
              <a:buClr>
                <a:schemeClr val="accent2"/>
              </a:buClr>
              <a:buFont typeface="Wingdings 2"/>
              <a:buNone/>
              <a:defRPr sz="1125" b="1"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None/>
              <a:defRPr sz="1013" b="1"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None/>
              <a:defRPr sz="900" b="1"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None/>
              <a:defRPr sz="900" b="1"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a:lstStyle>
          <a:p>
            <a:r>
              <a:rPr lang="en-US" altLang="zh-TW" sz="2400" dirty="0" smtClean="0"/>
              <a:t>ICG view-3</a:t>
            </a:r>
            <a:endParaRPr lang="zh-TW" altLang="en-US" sz="2400" dirty="0"/>
          </a:p>
        </p:txBody>
      </p:sp>
      <p:sp>
        <p:nvSpPr>
          <p:cNvPr id="9" name="內容版面配置區 8"/>
          <p:cNvSpPr>
            <a:spLocks noGrp="1"/>
          </p:cNvSpPr>
          <p:nvPr>
            <p:ph sz="quarter" idx="2"/>
          </p:nvPr>
        </p:nvSpPr>
        <p:spPr/>
        <p:txBody>
          <a:bodyPr/>
          <a:lstStyle/>
          <a:p>
            <a:endParaRPr lang="zh-TW" altLang="en-US" dirty="0"/>
          </a:p>
        </p:txBody>
      </p:sp>
      <p:pic>
        <p:nvPicPr>
          <p:cNvPr id="15" name="內容版面配置區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569" y="3691653"/>
            <a:ext cx="3116891" cy="2337669"/>
          </a:xfrm>
          <a:prstGeom prst="rect">
            <a:avLst/>
          </a:prstGeom>
        </p:spPr>
      </p:pic>
      <p:pic>
        <p:nvPicPr>
          <p:cNvPr id="3" name="內容版面配置區 2"/>
          <p:cNvPicPr>
            <a:picLocks noGrp="1" noChangeAspect="1"/>
          </p:cNvPicPr>
          <p:nvPr>
            <p:ph sz="quarter" idx="4"/>
          </p:nvPr>
        </p:nvPicPr>
        <p:blipFill>
          <a:blip r:embed="rId5" cstate="print">
            <a:extLst>
              <a:ext uri="{28A0092B-C50C-407E-A947-70E740481C1C}">
                <a14:useLocalDpi xmlns:a14="http://schemas.microsoft.com/office/drawing/2010/main" val="0"/>
              </a:ext>
            </a:extLst>
          </a:blip>
          <a:stretch>
            <a:fillRect/>
          </a:stretch>
        </p:blipFill>
        <p:spPr>
          <a:xfrm>
            <a:off x="161950" y="6098538"/>
            <a:ext cx="3133509" cy="2350132"/>
          </a:xfrm>
        </p:spPr>
      </p:pic>
    </p:spTree>
    <p:extLst>
      <p:ext uri="{BB962C8B-B14F-4D97-AF65-F5344CB8AC3E}">
        <p14:creationId xmlns:p14="http://schemas.microsoft.com/office/powerpoint/2010/main" val="257109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sz="4400" dirty="0" smtClean="0"/>
              <a:t>Case presentation- PAOD</a:t>
            </a:r>
            <a:endParaRPr lang="zh-TW" altLang="en-US" sz="4400" dirty="0"/>
          </a:p>
        </p:txBody>
      </p:sp>
      <p:sp>
        <p:nvSpPr>
          <p:cNvPr id="6" name="文字版面配置區 5"/>
          <p:cNvSpPr>
            <a:spLocks noGrp="1"/>
          </p:cNvSpPr>
          <p:nvPr>
            <p:ph type="body" idx="1"/>
          </p:nvPr>
        </p:nvSpPr>
        <p:spPr/>
        <p:txBody>
          <a:bodyPr/>
          <a:lstStyle/>
          <a:p>
            <a:r>
              <a:rPr lang="en-US" altLang="zh-TW" sz="2400" dirty="0" smtClean="0"/>
              <a:t>Pre-PTA</a:t>
            </a:r>
            <a:endParaRPr lang="zh-TW" altLang="en-US" sz="2400" dirty="0"/>
          </a:p>
        </p:txBody>
      </p:sp>
      <p:sp>
        <p:nvSpPr>
          <p:cNvPr id="8" name="文字版面配置區 7"/>
          <p:cNvSpPr>
            <a:spLocks noGrp="1"/>
          </p:cNvSpPr>
          <p:nvPr>
            <p:ph type="body" sz="half" idx="3"/>
          </p:nvPr>
        </p:nvSpPr>
        <p:spPr/>
        <p:txBody>
          <a:bodyPr/>
          <a:lstStyle/>
          <a:p>
            <a:r>
              <a:rPr lang="en-US" altLang="zh-TW" sz="2400" dirty="0" smtClean="0"/>
              <a:t>Pre-PTA, ICG view</a:t>
            </a:r>
            <a:endParaRPr lang="zh-TW" altLang="en-US" sz="2400" dirty="0"/>
          </a:p>
        </p:txBody>
      </p:sp>
      <p:pic>
        <p:nvPicPr>
          <p:cNvPr id="11" name="內容版面配置區 10"/>
          <p:cNvPicPr>
            <a:picLocks noGrp="1" noChangeAspect="1"/>
          </p:cNvPicPr>
          <p:nvPr>
            <p:ph sz="quarter" idx="2"/>
          </p:nvPr>
        </p:nvPicPr>
        <p:blipFill>
          <a:blip r:embed="rId2" cstate="print">
            <a:extLst>
              <a:ext uri="{BEBA8EAE-BF5A-486C-A8C5-ECC9F3942E4B}">
                <a14:imgProps xmlns:a14="http://schemas.microsoft.com/office/drawing/2010/main">
                  <a14:imgLayer r:embed="rId3">
                    <a14:imgEffect>
                      <a14:brightnessContrast bright="54000"/>
                    </a14:imgEffect>
                  </a14:imgLayer>
                </a14:imgProps>
              </a:ext>
              <a:ext uri="{28A0092B-C50C-407E-A947-70E740481C1C}">
                <a14:useLocalDpi xmlns:a14="http://schemas.microsoft.com/office/drawing/2010/main" val="0"/>
              </a:ext>
            </a:extLst>
          </a:blip>
          <a:stretch>
            <a:fillRect/>
          </a:stretch>
        </p:blipFill>
        <p:spPr>
          <a:xfrm>
            <a:off x="161949" y="3717289"/>
            <a:ext cx="3133511" cy="2350133"/>
          </a:xfrm>
        </p:spPr>
      </p:pic>
      <p:pic>
        <p:nvPicPr>
          <p:cNvPr id="3" name="內容版面配置區 2"/>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161950" y="6098538"/>
            <a:ext cx="3133509" cy="2350132"/>
          </a:xfrm>
        </p:spPr>
      </p:pic>
      <p:pic>
        <p:nvPicPr>
          <p:cNvPr id="5" name="圖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5041" y="6099171"/>
            <a:ext cx="3136636" cy="2352477"/>
          </a:xfrm>
          <a:prstGeom prst="rect">
            <a:avLst/>
          </a:prstGeom>
        </p:spPr>
      </p:pic>
      <p:pic>
        <p:nvPicPr>
          <p:cNvPr id="7" name="圖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83770" y="3717289"/>
            <a:ext cx="3147905" cy="2360929"/>
          </a:xfrm>
          <a:prstGeom prst="rect">
            <a:avLst/>
          </a:prstGeom>
        </p:spPr>
      </p:pic>
      <p:sp>
        <p:nvSpPr>
          <p:cNvPr id="12" name="文字版面配置區 7"/>
          <p:cNvSpPr txBox="1">
            <a:spLocks/>
          </p:cNvSpPr>
          <p:nvPr/>
        </p:nvSpPr>
        <p:spPr>
          <a:xfrm>
            <a:off x="161949" y="8312784"/>
            <a:ext cx="3031331" cy="670560"/>
          </a:xfrm>
          <a:prstGeom prst="rect">
            <a:avLst/>
          </a:prstGeom>
        </p:spPr>
        <p:txBody>
          <a:bodyPr vert="horz" lIns="91440" anchor="b">
            <a:noAutofit/>
          </a:bodyPr>
          <a:lstStyle>
            <a:lvl1pPr marL="180023" indent="-180023" algn="l" rtl="0" eaLnBrk="1" latinLnBrk="0" hangingPunct="1">
              <a:spcBef>
                <a:spcPct val="20000"/>
              </a:spcBef>
              <a:buClr>
                <a:schemeClr val="accent1"/>
              </a:buClr>
              <a:buSzPct val="70000"/>
              <a:buFont typeface="Wingdings 2"/>
              <a:buNone/>
              <a:defRPr sz="1238" b="1" kern="1200">
                <a:solidFill>
                  <a:schemeClr val="tx1"/>
                </a:solidFill>
                <a:effectLst>
                  <a:outerShdw blurRad="30000" dist="30000" dir="2700000" algn="tl" rotWithShape="0">
                    <a:schemeClr val="bg2">
                      <a:shade val="45000"/>
                      <a:satMod val="150000"/>
                      <a:alpha val="90000"/>
                    </a:schemeClr>
                  </a:outerShdw>
                </a:effectLst>
                <a:latin typeface="+mn-lt"/>
                <a:ea typeface="+mn-ea"/>
                <a:cs typeface="+mn-cs"/>
              </a:defRPr>
            </a:lvl1pPr>
            <a:lvl2pPr marL="354902" indent="-154305" algn="l" rtl="0" eaLnBrk="1" latinLnBrk="0" hangingPunct="1">
              <a:spcBef>
                <a:spcPct val="20000"/>
              </a:spcBef>
              <a:buClr>
                <a:schemeClr val="accent2"/>
              </a:buClr>
              <a:buFont typeface="Wingdings 2"/>
              <a:buNone/>
              <a:defRPr sz="1125" b="1"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None/>
              <a:defRPr sz="1013" b="1"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None/>
              <a:defRPr sz="900" b="1"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None/>
              <a:defRPr sz="900" b="1"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a:lstStyle>
          <a:p>
            <a:r>
              <a:rPr lang="en-US" altLang="zh-TW" sz="2400" dirty="0" smtClean="0"/>
              <a:t>Post-PTA</a:t>
            </a:r>
            <a:endParaRPr lang="zh-TW" altLang="en-US" sz="2400" dirty="0"/>
          </a:p>
        </p:txBody>
      </p:sp>
      <p:sp>
        <p:nvSpPr>
          <p:cNvPr id="14" name="文字版面配置區 7"/>
          <p:cNvSpPr txBox="1">
            <a:spLocks/>
          </p:cNvSpPr>
          <p:nvPr/>
        </p:nvSpPr>
        <p:spPr>
          <a:xfrm>
            <a:off x="3429000" y="8312784"/>
            <a:ext cx="3031331" cy="670560"/>
          </a:xfrm>
          <a:prstGeom prst="rect">
            <a:avLst/>
          </a:prstGeom>
        </p:spPr>
        <p:txBody>
          <a:bodyPr vert="horz" lIns="91440" anchor="b">
            <a:noAutofit/>
          </a:bodyPr>
          <a:lstStyle>
            <a:lvl1pPr marL="180023" indent="-180023" algn="l" rtl="0" eaLnBrk="1" latinLnBrk="0" hangingPunct="1">
              <a:spcBef>
                <a:spcPct val="20000"/>
              </a:spcBef>
              <a:buClr>
                <a:schemeClr val="accent1"/>
              </a:buClr>
              <a:buSzPct val="70000"/>
              <a:buFont typeface="Wingdings 2"/>
              <a:buNone/>
              <a:defRPr sz="1238" b="1" kern="1200">
                <a:solidFill>
                  <a:schemeClr val="tx1"/>
                </a:solidFill>
                <a:effectLst>
                  <a:outerShdw blurRad="30000" dist="30000" dir="2700000" algn="tl" rotWithShape="0">
                    <a:schemeClr val="bg2">
                      <a:shade val="45000"/>
                      <a:satMod val="150000"/>
                      <a:alpha val="90000"/>
                    </a:schemeClr>
                  </a:outerShdw>
                </a:effectLst>
                <a:latin typeface="+mn-lt"/>
                <a:ea typeface="+mn-ea"/>
                <a:cs typeface="+mn-cs"/>
              </a:defRPr>
            </a:lvl1pPr>
            <a:lvl2pPr marL="354902" indent="-154305" algn="l" rtl="0" eaLnBrk="1" latinLnBrk="0" hangingPunct="1">
              <a:spcBef>
                <a:spcPct val="20000"/>
              </a:spcBef>
              <a:buClr>
                <a:schemeClr val="accent2"/>
              </a:buClr>
              <a:buFont typeface="Wingdings 2"/>
              <a:buNone/>
              <a:defRPr sz="1125" b="1"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None/>
              <a:defRPr sz="1013" b="1"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None/>
              <a:defRPr sz="900" b="1"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None/>
              <a:defRPr sz="900" b="1"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a:lstStyle>
          <a:p>
            <a:r>
              <a:rPr lang="en-US" altLang="zh-TW" sz="2400" dirty="0" smtClean="0"/>
              <a:t>Post-PAT, ICG view</a:t>
            </a:r>
            <a:endParaRPr lang="zh-TW" altLang="en-US" sz="2400" dirty="0"/>
          </a:p>
        </p:txBody>
      </p:sp>
    </p:spTree>
    <p:extLst>
      <p:ext uri="{BB962C8B-B14F-4D97-AF65-F5344CB8AC3E}">
        <p14:creationId xmlns:p14="http://schemas.microsoft.com/office/powerpoint/2010/main" val="1067724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sz="4400" dirty="0" smtClean="0"/>
              <a:t>Case presentation- </a:t>
            </a:r>
            <a:r>
              <a:rPr lang="en-US" altLang="zh-TW" sz="4400" dirty="0"/>
              <a:t>complication after </a:t>
            </a:r>
            <a:r>
              <a:rPr lang="en-US" altLang="zh-TW" sz="4400" dirty="0" err="1"/>
              <a:t>tibial</a:t>
            </a:r>
            <a:r>
              <a:rPr lang="en-US" altLang="zh-TW" sz="4400" dirty="0"/>
              <a:t> fracture with internal fixation</a:t>
            </a:r>
            <a:endParaRPr lang="zh-TW" altLang="en-US" sz="4400" dirty="0"/>
          </a:p>
        </p:txBody>
      </p:sp>
      <p:sp>
        <p:nvSpPr>
          <p:cNvPr id="6" name="文字版面配置區 5"/>
          <p:cNvSpPr>
            <a:spLocks noGrp="1"/>
          </p:cNvSpPr>
          <p:nvPr>
            <p:ph type="body" idx="1"/>
          </p:nvPr>
        </p:nvSpPr>
        <p:spPr/>
        <p:txBody>
          <a:bodyPr/>
          <a:lstStyle/>
          <a:p>
            <a:r>
              <a:rPr lang="en-US" altLang="zh-TW" sz="2400" dirty="0" smtClean="0"/>
              <a:t>Pre-OP, exposure</a:t>
            </a:r>
            <a:endParaRPr lang="zh-TW" altLang="en-US" sz="2400" dirty="0"/>
          </a:p>
        </p:txBody>
      </p:sp>
      <p:sp>
        <p:nvSpPr>
          <p:cNvPr id="8" name="文字版面配置區 7"/>
          <p:cNvSpPr>
            <a:spLocks noGrp="1"/>
          </p:cNvSpPr>
          <p:nvPr>
            <p:ph type="body" sz="half" idx="3"/>
          </p:nvPr>
        </p:nvSpPr>
        <p:spPr/>
        <p:txBody>
          <a:bodyPr/>
          <a:lstStyle/>
          <a:p>
            <a:r>
              <a:rPr lang="en-US" altLang="zh-TW" sz="2400" dirty="0" smtClean="0"/>
              <a:t>Muscle flap ICG view</a:t>
            </a:r>
            <a:endParaRPr lang="zh-TW" altLang="en-US" sz="2400" dirty="0"/>
          </a:p>
        </p:txBody>
      </p:sp>
      <p:pic>
        <p:nvPicPr>
          <p:cNvPr id="11" name="內容版面配置區 10"/>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161949" y="3772178"/>
            <a:ext cx="3133511" cy="2240355"/>
          </a:xfrm>
        </p:spPr>
      </p:pic>
      <p:pic>
        <p:nvPicPr>
          <p:cNvPr id="3" name="內容版面配置區 2"/>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161951" y="6078218"/>
            <a:ext cx="3133509" cy="2350131"/>
          </a:xfrm>
        </p:spPr>
      </p:pic>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5041" y="6099171"/>
            <a:ext cx="3136636" cy="2352477"/>
          </a:xfrm>
          <a:prstGeom prst="rect">
            <a:avLst/>
          </a:prstGeom>
        </p:spPr>
      </p:pic>
      <p:pic>
        <p:nvPicPr>
          <p:cNvPr id="7" name="圖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3770" y="3717289"/>
            <a:ext cx="3147905" cy="2360928"/>
          </a:xfrm>
          <a:prstGeom prst="rect">
            <a:avLst/>
          </a:prstGeom>
        </p:spPr>
      </p:pic>
      <p:sp>
        <p:nvSpPr>
          <p:cNvPr id="12" name="文字版面配置區 7"/>
          <p:cNvSpPr txBox="1">
            <a:spLocks/>
          </p:cNvSpPr>
          <p:nvPr/>
        </p:nvSpPr>
        <p:spPr>
          <a:xfrm>
            <a:off x="161949" y="8312784"/>
            <a:ext cx="3031331" cy="670560"/>
          </a:xfrm>
          <a:prstGeom prst="rect">
            <a:avLst/>
          </a:prstGeom>
        </p:spPr>
        <p:txBody>
          <a:bodyPr vert="horz" lIns="91440" anchor="b">
            <a:noAutofit/>
          </a:bodyPr>
          <a:lstStyle>
            <a:lvl1pPr marL="180023" indent="-180023" algn="l" rtl="0" eaLnBrk="1" latinLnBrk="0" hangingPunct="1">
              <a:spcBef>
                <a:spcPct val="20000"/>
              </a:spcBef>
              <a:buClr>
                <a:schemeClr val="accent1"/>
              </a:buClr>
              <a:buSzPct val="70000"/>
              <a:buFont typeface="Wingdings 2"/>
              <a:buNone/>
              <a:defRPr sz="1238" b="1" kern="1200">
                <a:solidFill>
                  <a:schemeClr val="tx1"/>
                </a:solidFill>
                <a:effectLst>
                  <a:outerShdw blurRad="30000" dist="30000" dir="2700000" algn="tl" rotWithShape="0">
                    <a:schemeClr val="bg2">
                      <a:shade val="45000"/>
                      <a:satMod val="150000"/>
                      <a:alpha val="90000"/>
                    </a:schemeClr>
                  </a:outerShdw>
                </a:effectLst>
                <a:latin typeface="+mn-lt"/>
                <a:ea typeface="+mn-ea"/>
                <a:cs typeface="+mn-cs"/>
              </a:defRPr>
            </a:lvl1pPr>
            <a:lvl2pPr marL="354902" indent="-154305" algn="l" rtl="0" eaLnBrk="1" latinLnBrk="0" hangingPunct="1">
              <a:spcBef>
                <a:spcPct val="20000"/>
              </a:spcBef>
              <a:buClr>
                <a:schemeClr val="accent2"/>
              </a:buClr>
              <a:buFont typeface="Wingdings 2"/>
              <a:buNone/>
              <a:defRPr sz="1125" b="1"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None/>
              <a:defRPr sz="1013" b="1"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None/>
              <a:defRPr sz="900" b="1"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None/>
              <a:defRPr sz="900" b="1"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a:lstStyle>
          <a:p>
            <a:r>
              <a:rPr lang="en-US" altLang="zh-TW" sz="2000" dirty="0" smtClean="0"/>
              <a:t>Gastrocnemius m. flap</a:t>
            </a:r>
            <a:endParaRPr lang="zh-TW" altLang="en-US" sz="2000" dirty="0"/>
          </a:p>
        </p:txBody>
      </p:sp>
      <p:sp>
        <p:nvSpPr>
          <p:cNvPr id="14" name="文字版面配置區 7"/>
          <p:cNvSpPr txBox="1">
            <a:spLocks/>
          </p:cNvSpPr>
          <p:nvPr/>
        </p:nvSpPr>
        <p:spPr>
          <a:xfrm>
            <a:off x="3429000" y="8312784"/>
            <a:ext cx="3031331" cy="670560"/>
          </a:xfrm>
          <a:prstGeom prst="rect">
            <a:avLst/>
          </a:prstGeom>
        </p:spPr>
        <p:txBody>
          <a:bodyPr vert="horz" lIns="91440" anchor="b">
            <a:noAutofit/>
          </a:bodyPr>
          <a:lstStyle>
            <a:lvl1pPr marL="180023" indent="-180023" algn="l" rtl="0" eaLnBrk="1" latinLnBrk="0" hangingPunct="1">
              <a:spcBef>
                <a:spcPct val="20000"/>
              </a:spcBef>
              <a:buClr>
                <a:schemeClr val="accent1"/>
              </a:buClr>
              <a:buSzPct val="70000"/>
              <a:buFont typeface="Wingdings 2"/>
              <a:buNone/>
              <a:defRPr sz="1238" b="1" kern="1200">
                <a:solidFill>
                  <a:schemeClr val="tx1"/>
                </a:solidFill>
                <a:effectLst>
                  <a:outerShdw blurRad="30000" dist="30000" dir="2700000" algn="tl" rotWithShape="0">
                    <a:schemeClr val="bg2">
                      <a:shade val="45000"/>
                      <a:satMod val="150000"/>
                      <a:alpha val="90000"/>
                    </a:schemeClr>
                  </a:outerShdw>
                </a:effectLst>
                <a:latin typeface="+mn-lt"/>
                <a:ea typeface="+mn-ea"/>
                <a:cs typeface="+mn-cs"/>
              </a:defRPr>
            </a:lvl1pPr>
            <a:lvl2pPr marL="354902" indent="-154305" algn="l" rtl="0" eaLnBrk="1" latinLnBrk="0" hangingPunct="1">
              <a:spcBef>
                <a:spcPct val="20000"/>
              </a:spcBef>
              <a:buClr>
                <a:schemeClr val="accent2"/>
              </a:buClr>
              <a:buFont typeface="Wingdings 2"/>
              <a:buNone/>
              <a:defRPr sz="1125" b="1" kern="1200">
                <a:solidFill>
                  <a:schemeClr val="tx1"/>
                </a:solidFill>
                <a:latin typeface="+mn-lt"/>
                <a:ea typeface="+mn-ea"/>
                <a:cs typeface="+mn-cs"/>
              </a:defRPr>
            </a:lvl2pPr>
            <a:lvl3pPr marL="519494" indent="-154305" algn="l" rtl="0" eaLnBrk="1" latinLnBrk="0" hangingPunct="1">
              <a:spcBef>
                <a:spcPct val="20000"/>
              </a:spcBef>
              <a:buClr>
                <a:schemeClr val="accent3"/>
              </a:buClr>
              <a:buFont typeface="Wingdings 2"/>
              <a:buNone/>
              <a:defRPr sz="1013" b="1" kern="1200">
                <a:solidFill>
                  <a:schemeClr val="tx1"/>
                </a:solidFill>
                <a:latin typeface="+mn-lt"/>
                <a:ea typeface="+mn-ea"/>
                <a:cs typeface="+mn-cs"/>
              </a:defRPr>
            </a:lvl3pPr>
            <a:lvl4pPr marL="668655" indent="-128588" algn="l" rtl="0" eaLnBrk="1" latinLnBrk="0" hangingPunct="1">
              <a:spcBef>
                <a:spcPct val="20000"/>
              </a:spcBef>
              <a:buClr>
                <a:schemeClr val="accent4"/>
              </a:buClr>
              <a:buFont typeface="Wingdings 2"/>
              <a:buNone/>
              <a:defRPr sz="900" b="1" kern="1200">
                <a:solidFill>
                  <a:schemeClr val="tx1"/>
                </a:solidFill>
                <a:latin typeface="+mn-lt"/>
                <a:ea typeface="+mn-ea"/>
                <a:cs typeface="+mn-cs"/>
              </a:defRPr>
            </a:lvl4pPr>
            <a:lvl5pPr marL="802386" indent="-128588" algn="l" rtl="0" eaLnBrk="1" latinLnBrk="0" hangingPunct="1">
              <a:spcBef>
                <a:spcPct val="20000"/>
              </a:spcBef>
              <a:buClr>
                <a:schemeClr val="accent5"/>
              </a:buClr>
              <a:buFont typeface="Wingdings 2"/>
              <a:buNone/>
              <a:defRPr sz="900" b="1" kern="1200">
                <a:solidFill>
                  <a:schemeClr val="tx1"/>
                </a:solidFill>
                <a:latin typeface="+mn-lt"/>
                <a:ea typeface="+mn-ea"/>
                <a:cs typeface="+mn-cs"/>
              </a:defRPr>
            </a:lvl5pPr>
            <a:lvl6pPr marL="941261" indent="-128588" algn="l" rtl="0" eaLnBrk="1" latinLnBrk="0" hangingPunct="1">
              <a:spcBef>
                <a:spcPct val="20000"/>
              </a:spcBef>
              <a:buClr>
                <a:schemeClr val="accent6"/>
              </a:buClr>
              <a:buFont typeface="Wingdings 2"/>
              <a:buChar char=""/>
              <a:defRPr sz="1013" kern="1200">
                <a:solidFill>
                  <a:schemeClr val="tx1"/>
                </a:solidFill>
                <a:latin typeface="+mn-lt"/>
                <a:ea typeface="+mn-ea"/>
                <a:cs typeface="+mn-cs"/>
              </a:defRPr>
            </a:lvl6pPr>
            <a:lvl7pPr marL="1074992" indent="-128588" algn="l" rtl="0" eaLnBrk="1" latinLnBrk="0" hangingPunct="1">
              <a:spcBef>
                <a:spcPct val="20000"/>
              </a:spcBef>
              <a:buClr>
                <a:schemeClr val="tx2"/>
              </a:buClr>
              <a:buFont typeface="Wingdings 2"/>
              <a:buChar char=""/>
              <a:defRPr sz="900" kern="1200">
                <a:solidFill>
                  <a:schemeClr val="tx1"/>
                </a:solidFill>
                <a:latin typeface="+mn-lt"/>
                <a:ea typeface="+mn-ea"/>
                <a:cs typeface="+mn-cs"/>
              </a:defRPr>
            </a:lvl7pPr>
            <a:lvl8pPr marL="1193292"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8pPr>
            <a:lvl9pPr marL="1306449" indent="-102870" algn="l" rtl="0" eaLnBrk="1" latinLnBrk="0" hangingPunct="1">
              <a:spcBef>
                <a:spcPct val="20000"/>
              </a:spcBef>
              <a:buClr>
                <a:schemeClr val="tx2"/>
              </a:buClr>
              <a:buFont typeface="Wingdings 2"/>
              <a:buChar char=""/>
              <a:defRPr sz="788" kern="1200">
                <a:solidFill>
                  <a:schemeClr val="tx1"/>
                </a:solidFill>
                <a:latin typeface="+mn-lt"/>
                <a:ea typeface="+mn-ea"/>
                <a:cs typeface="+mn-cs"/>
              </a:defRPr>
            </a:lvl9pPr>
          </a:lstStyle>
          <a:p>
            <a:r>
              <a:rPr lang="en-US" altLang="zh-TW" sz="2400" dirty="0" smtClean="0"/>
              <a:t>ICG view-2</a:t>
            </a:r>
            <a:endParaRPr lang="zh-TW" altLang="en-US" sz="2400" dirty="0"/>
          </a:p>
        </p:txBody>
      </p:sp>
    </p:spTree>
    <p:extLst>
      <p:ext uri="{BB962C8B-B14F-4D97-AF65-F5344CB8AC3E}">
        <p14:creationId xmlns:p14="http://schemas.microsoft.com/office/powerpoint/2010/main" val="520119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p:cNvSpPr>
            <a:spLocks noGrp="1"/>
          </p:cNvSpPr>
          <p:nvPr>
            <p:ph type="title"/>
          </p:nvPr>
        </p:nvSpPr>
        <p:spPr/>
        <p:txBody>
          <a:bodyPr>
            <a:normAutofit/>
          </a:bodyPr>
          <a:lstStyle/>
          <a:p>
            <a:r>
              <a:rPr lang="en-US" altLang="zh-TW" sz="4400" dirty="0" smtClean="0"/>
              <a:t>Introduction</a:t>
            </a:r>
            <a:endParaRPr lang="zh-TW" altLang="en-US" sz="4400" dirty="0"/>
          </a:p>
        </p:txBody>
      </p:sp>
      <p:sp>
        <p:nvSpPr>
          <p:cNvPr id="8" name="內容版面配置區 7"/>
          <p:cNvSpPr>
            <a:spLocks noGrp="1"/>
          </p:cNvSpPr>
          <p:nvPr>
            <p:ph idx="1"/>
          </p:nvPr>
        </p:nvSpPr>
        <p:spPr/>
        <p:txBody>
          <a:bodyPr>
            <a:normAutofit lnSpcReduction="10000"/>
          </a:bodyPr>
          <a:lstStyle/>
          <a:p>
            <a:r>
              <a:rPr lang="en-US" altLang="zh-TW" sz="3600" dirty="0"/>
              <a:t>E</a:t>
            </a:r>
            <a:r>
              <a:rPr lang="en-US" altLang="zh-TW" sz="3600" dirty="0" smtClean="0"/>
              <a:t>arly complications following </a:t>
            </a:r>
            <a:r>
              <a:rPr lang="en-US" altLang="zh-TW" sz="3600" dirty="0"/>
              <a:t>reconstructive </a:t>
            </a:r>
            <a:r>
              <a:rPr lang="en-US" altLang="zh-TW" sz="3600" dirty="0" smtClean="0"/>
              <a:t>procedures</a:t>
            </a:r>
          </a:p>
          <a:p>
            <a:pPr lvl="1"/>
            <a:r>
              <a:rPr lang="en-US" altLang="zh-TW" sz="3600" dirty="0"/>
              <a:t>inadequate tissue </a:t>
            </a:r>
            <a:r>
              <a:rPr lang="en-US" altLang="zh-TW" sz="3600" dirty="0" smtClean="0"/>
              <a:t>perfusion</a:t>
            </a:r>
          </a:p>
          <a:p>
            <a:r>
              <a:rPr lang="en-US" altLang="zh-TW" sz="3600" dirty="0" smtClean="0"/>
              <a:t>Clinical judgment</a:t>
            </a:r>
          </a:p>
          <a:p>
            <a:pPr lvl="1"/>
            <a:r>
              <a:rPr lang="en-US" altLang="zh-TW" sz="3600" dirty="0"/>
              <a:t>n</a:t>
            </a:r>
            <a:r>
              <a:rPr lang="en-US" altLang="zh-TW" sz="3600" dirty="0" smtClean="0"/>
              <a:t>ot always reliable</a:t>
            </a:r>
          </a:p>
          <a:p>
            <a:r>
              <a:rPr lang="en-US" altLang="zh-TW" sz="3600" dirty="0" smtClean="0"/>
              <a:t>Multiple methodologies</a:t>
            </a:r>
          </a:p>
          <a:p>
            <a:pPr lvl="1"/>
            <a:r>
              <a:rPr lang="en-US" altLang="zh-TW" sz="3600" dirty="0"/>
              <a:t>Doppler devices, tissue oximetry, </a:t>
            </a:r>
            <a:r>
              <a:rPr lang="en-US" altLang="zh-TW" sz="3600" dirty="0" smtClean="0"/>
              <a:t>fluorescein, CTA, ICG angiography</a:t>
            </a:r>
            <a:endParaRPr lang="en-US" altLang="zh-TW" sz="3600" dirty="0"/>
          </a:p>
          <a:p>
            <a:pPr lvl="1"/>
            <a:endParaRPr lang="zh-TW" altLang="en-US" dirty="0"/>
          </a:p>
        </p:txBody>
      </p:sp>
    </p:spTree>
    <p:extLst>
      <p:ext uri="{BB962C8B-B14F-4D97-AF65-F5344CB8AC3E}">
        <p14:creationId xmlns:p14="http://schemas.microsoft.com/office/powerpoint/2010/main" val="2135823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err="1" smtClean="0"/>
              <a:t>Indocyanine</a:t>
            </a:r>
            <a:r>
              <a:rPr lang="en-US" sz="4400" dirty="0" smtClean="0"/>
              <a:t> Green</a:t>
            </a:r>
            <a:endParaRPr lang="en-US" sz="4400" dirty="0"/>
          </a:p>
        </p:txBody>
      </p:sp>
      <p:sp>
        <p:nvSpPr>
          <p:cNvPr id="3" name="Content Placeholder 2"/>
          <p:cNvSpPr>
            <a:spLocks noGrp="1"/>
          </p:cNvSpPr>
          <p:nvPr>
            <p:ph idx="1"/>
          </p:nvPr>
        </p:nvSpPr>
        <p:spPr>
          <a:xfrm>
            <a:off x="342901" y="1747520"/>
            <a:ext cx="5516370" cy="3270030"/>
          </a:xfrm>
        </p:spPr>
        <p:txBody>
          <a:bodyPr>
            <a:noAutofit/>
          </a:bodyPr>
          <a:lstStyle/>
          <a:p>
            <a:r>
              <a:rPr lang="en-US" sz="2400" dirty="0" smtClean="0"/>
              <a:t>Developed by Kodak in the 1950’s</a:t>
            </a:r>
          </a:p>
          <a:p>
            <a:r>
              <a:rPr lang="en-US" sz="2400" dirty="0" smtClean="0"/>
              <a:t>Widely used in medical applications since the 1970’s:</a:t>
            </a:r>
          </a:p>
          <a:p>
            <a:pPr lvl="1"/>
            <a:r>
              <a:rPr lang="en-US" sz="2400" dirty="0" smtClean="0"/>
              <a:t>Retinal angiography</a:t>
            </a:r>
          </a:p>
          <a:p>
            <a:pPr lvl="1"/>
            <a:r>
              <a:rPr lang="en-US" sz="2400" dirty="0" smtClean="0"/>
              <a:t>Liver function and cardiac output tests</a:t>
            </a:r>
          </a:p>
          <a:p>
            <a:r>
              <a:rPr lang="en-US" sz="2400" dirty="0" smtClean="0"/>
              <a:t>Strong record of safe clinical use</a:t>
            </a:r>
          </a:p>
          <a:p>
            <a:r>
              <a:rPr lang="en-US" sz="2400" dirty="0" smtClean="0"/>
              <a:t>Excreted </a:t>
            </a:r>
            <a:r>
              <a:rPr lang="en-US" sz="2400" dirty="0" err="1" smtClean="0"/>
              <a:t>hepatically</a:t>
            </a:r>
            <a:r>
              <a:rPr lang="en-US" sz="2400" dirty="0" smtClean="0"/>
              <a:t> – not contraindicated in patients with compromised renal function</a:t>
            </a:r>
          </a:p>
          <a:p>
            <a:r>
              <a:rPr lang="en-US" sz="2400" dirty="0" smtClean="0"/>
              <a:t>3-5 minute half-life</a:t>
            </a:r>
          </a:p>
          <a:p>
            <a:r>
              <a:rPr lang="en-US" sz="2400" dirty="0" smtClean="0"/>
              <a:t>Only contraindication – should be used with caution in patients that have a history of sensitivity to iodides</a:t>
            </a:r>
          </a:p>
        </p:txBody>
      </p:sp>
      <p:pic>
        <p:nvPicPr>
          <p:cNvPr id="7" name="Picture 6" descr="Indocyanine-Green.gi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8905" y="7082551"/>
            <a:ext cx="5561340" cy="2020809"/>
          </a:xfrm>
          <a:prstGeom prst="rect">
            <a:avLst/>
          </a:prstGeom>
        </p:spPr>
      </p:pic>
    </p:spTree>
    <p:extLst>
      <p:ext uri="{BB962C8B-B14F-4D97-AF65-F5344CB8AC3E}">
        <p14:creationId xmlns:p14="http://schemas.microsoft.com/office/powerpoint/2010/main" val="400040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00050" y="0"/>
            <a:ext cx="6172200" cy="1390333"/>
          </a:xfrm>
        </p:spPr>
        <p:txBody>
          <a:bodyPr>
            <a:normAutofit/>
          </a:bodyPr>
          <a:lstStyle/>
          <a:p>
            <a:r>
              <a:rPr lang="en-US" altLang="zh-TW" sz="4400" dirty="0" smtClean="0"/>
              <a:t>Advantages</a:t>
            </a:r>
            <a:endParaRPr lang="zh-TW" altLang="en-US" sz="4400" dirty="0"/>
          </a:p>
        </p:txBody>
      </p:sp>
      <p:sp>
        <p:nvSpPr>
          <p:cNvPr id="2" name="內容版面配置區 1"/>
          <p:cNvSpPr>
            <a:spLocks noGrp="1"/>
          </p:cNvSpPr>
          <p:nvPr>
            <p:ph sz="half" idx="2"/>
          </p:nvPr>
        </p:nvSpPr>
        <p:spPr/>
        <p:txBody>
          <a:bodyPr/>
          <a:lstStyle/>
          <a:p>
            <a:endParaRPr lang="zh-TW" altLang="en-US" dirty="0"/>
          </a:p>
        </p:txBody>
      </p:sp>
      <p:pic>
        <p:nvPicPr>
          <p:cNvPr id="7" name="內容版面配置區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27386" y="1552892"/>
            <a:ext cx="5358454" cy="7408227"/>
          </a:xfrm>
        </p:spPr>
      </p:pic>
    </p:spTree>
    <p:extLst>
      <p:ext uri="{BB962C8B-B14F-4D97-AF65-F5344CB8AC3E}">
        <p14:creationId xmlns:p14="http://schemas.microsoft.com/office/powerpoint/2010/main" val="384916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normAutofit/>
          </a:bodyPr>
          <a:lstStyle/>
          <a:p>
            <a:r>
              <a:rPr lang="en-US" altLang="zh-TW" sz="4400" dirty="0" smtClean="0"/>
              <a:t>Result</a:t>
            </a:r>
            <a:endParaRPr lang="zh-TW" altLang="en-US" sz="4400" dirty="0"/>
          </a:p>
        </p:txBody>
      </p:sp>
      <p:sp>
        <p:nvSpPr>
          <p:cNvPr id="6" name="內容版面配置區 5"/>
          <p:cNvSpPr>
            <a:spLocks noGrp="1"/>
          </p:cNvSpPr>
          <p:nvPr>
            <p:ph idx="1"/>
          </p:nvPr>
        </p:nvSpPr>
        <p:spPr/>
        <p:txBody>
          <a:bodyPr/>
          <a:lstStyle/>
          <a:p>
            <a:r>
              <a:rPr lang="en-US" altLang="zh-TW" sz="2400" dirty="0"/>
              <a:t>We can accurately find the vascular system before and after microvascular anastomosis for those cases with free flap reconstruction in the 8 case with head and neck reconstruction. </a:t>
            </a:r>
            <a:endParaRPr lang="en-US" altLang="zh-TW" sz="2400" dirty="0" smtClean="0"/>
          </a:p>
          <a:p>
            <a:endParaRPr lang="en-US" altLang="zh-TW" sz="2400" dirty="0"/>
          </a:p>
          <a:p>
            <a:r>
              <a:rPr lang="en-US" altLang="zh-TW" sz="2400" dirty="0" smtClean="0"/>
              <a:t>About </a:t>
            </a:r>
            <a:r>
              <a:rPr lang="en-US" altLang="zh-TW" sz="2400" dirty="0"/>
              <a:t>2 cases with peripheral arterial occlusive disease, during debridement procedure and PTA surgery by CVS doctor, we can have a clear idea about the </a:t>
            </a:r>
            <a:r>
              <a:rPr lang="en-US" altLang="zh-TW" sz="2400" dirty="0" smtClean="0"/>
              <a:t>effect.</a:t>
            </a:r>
            <a:endParaRPr lang="en-US" altLang="zh-TW" sz="2400" baseline="30000" dirty="0" smtClean="0"/>
          </a:p>
          <a:p>
            <a:endParaRPr lang="en-US" altLang="zh-TW" sz="2400" baseline="30000" dirty="0"/>
          </a:p>
          <a:p>
            <a:r>
              <a:rPr lang="en-US" altLang="zh-TW" sz="2400" dirty="0" smtClean="0"/>
              <a:t>However</a:t>
            </a:r>
            <a:r>
              <a:rPr lang="en-US" altLang="zh-TW" sz="2400" dirty="0"/>
              <a:t>, the disadvantage of the system is its high price. That’s why the value of this machine is still under observation in Taiwan.</a:t>
            </a:r>
            <a:endParaRPr lang="zh-TW" altLang="zh-TW" sz="2400" dirty="0"/>
          </a:p>
          <a:p>
            <a:endParaRPr lang="zh-TW" altLang="en-US" dirty="0"/>
          </a:p>
        </p:txBody>
      </p:sp>
    </p:spTree>
    <p:extLst>
      <p:ext uri="{BB962C8B-B14F-4D97-AF65-F5344CB8AC3E}">
        <p14:creationId xmlns:p14="http://schemas.microsoft.com/office/powerpoint/2010/main" val="1022433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400" dirty="0" smtClean="0">
                <a:effectLst/>
              </a:rPr>
              <a:t>CONCLUSION</a:t>
            </a:r>
            <a:r>
              <a:rPr lang="zh-TW" altLang="zh-TW" dirty="0">
                <a:effectLst/>
              </a:rPr>
              <a:t/>
            </a:r>
            <a:br>
              <a:rPr lang="zh-TW" altLang="zh-TW" dirty="0">
                <a:effectLst/>
              </a:rPr>
            </a:br>
            <a:endParaRPr lang="zh-TW" altLang="en-US" dirty="0"/>
          </a:p>
        </p:txBody>
      </p:sp>
      <p:sp>
        <p:nvSpPr>
          <p:cNvPr id="3" name="內容版面配置區 2"/>
          <p:cNvSpPr>
            <a:spLocks noGrp="1"/>
          </p:cNvSpPr>
          <p:nvPr>
            <p:ph idx="1"/>
          </p:nvPr>
        </p:nvSpPr>
        <p:spPr/>
        <p:txBody>
          <a:bodyPr>
            <a:normAutofit fontScale="92500" lnSpcReduction="20000"/>
          </a:bodyPr>
          <a:lstStyle/>
          <a:p>
            <a:r>
              <a:rPr lang="en-US" altLang="zh-TW" sz="3200" dirty="0"/>
              <a:t>Compared with popular Doppler method and invasive angiography, SPY</a:t>
            </a:r>
            <a:r>
              <a:rPr lang="en-US" altLang="zh-TW" sz="3200" baseline="30000" dirty="0"/>
              <a:t>®</a:t>
            </a:r>
            <a:r>
              <a:rPr lang="en-US" altLang="zh-TW" sz="3200" dirty="0"/>
              <a:t> fluorescence system can provide valuable and quantifiable data on a patient’s local microvascular conditions</a:t>
            </a:r>
            <a:r>
              <a:rPr lang="en-US" altLang="zh-TW" sz="3200" dirty="0" smtClean="0"/>
              <a:t>.</a:t>
            </a:r>
          </a:p>
          <a:p>
            <a:endParaRPr lang="en-US" altLang="zh-TW" sz="3200" dirty="0"/>
          </a:p>
          <a:p>
            <a:r>
              <a:rPr lang="en-US" altLang="zh-TW" sz="3200" dirty="0" smtClean="0"/>
              <a:t> </a:t>
            </a:r>
            <a:r>
              <a:rPr lang="en-US" altLang="zh-TW" sz="3200" dirty="0"/>
              <a:t>We offer our experience in a single center, and we think, clinically, it’ s a great tool, with less invasion and visible results, but because of its high price, its clinical popularity in Taiwan will be still a question</a:t>
            </a:r>
            <a:r>
              <a:rPr lang="en-US" altLang="zh-TW" dirty="0"/>
              <a:t>.</a:t>
            </a:r>
            <a:endParaRPr lang="zh-TW" altLang="en-US" dirty="0"/>
          </a:p>
        </p:txBody>
      </p:sp>
    </p:spTree>
    <p:extLst>
      <p:ext uri="{BB962C8B-B14F-4D97-AF65-F5344CB8AC3E}">
        <p14:creationId xmlns:p14="http://schemas.microsoft.com/office/powerpoint/2010/main" val="131340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kumimoji="1" lang="zh-TW" altLang="en-US"/>
          </a:p>
        </p:txBody>
      </p:sp>
      <p:sp>
        <p:nvSpPr>
          <p:cNvPr id="3" name="內容版面配置區 2"/>
          <p:cNvSpPr>
            <a:spLocks noGrp="1"/>
          </p:cNvSpPr>
          <p:nvPr>
            <p:ph idx="1"/>
          </p:nvPr>
        </p:nvSpPr>
        <p:spPr/>
        <p:txBody>
          <a:bodyPr/>
          <a:lstStyle/>
          <a:p>
            <a:endParaRPr kumimoji="1" lang="zh-TW" altLang="en-US"/>
          </a:p>
        </p:txBody>
      </p:sp>
    </p:spTree>
    <p:extLst>
      <p:ext uri="{BB962C8B-B14F-4D97-AF65-F5344CB8AC3E}">
        <p14:creationId xmlns:p14="http://schemas.microsoft.com/office/powerpoint/2010/main" val="365989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59392" y="944772"/>
            <a:ext cx="2317805" cy="7064963"/>
          </a:xfrm>
        </p:spPr>
        <p:txBody>
          <a:bodyPr tIns="9674" rIns="19349" bIns="9674" rtlCol="0">
            <a:normAutofit fontScale="25000" lnSpcReduction="20000"/>
          </a:bodyPr>
          <a:lstStyle/>
          <a:p>
            <a:pPr marL="68567" indent="0" defTabSz="914226">
              <a:buNone/>
              <a:defRPr/>
            </a:pPr>
            <a:r>
              <a:rPr lang="en-US" altLang="zh-TW" sz="3700" b="1" u="sng" dirty="0">
                <a:solidFill>
                  <a:srgbClr val="000000"/>
                </a:solidFill>
              </a:rPr>
              <a:t>Purpose</a:t>
            </a:r>
            <a:endParaRPr lang="zh-TW" altLang="zh-TW" sz="3700" dirty="0">
              <a:solidFill>
                <a:srgbClr val="000000"/>
              </a:solidFill>
            </a:endParaRPr>
          </a:p>
          <a:p>
            <a:pPr marL="68567" indent="0" defTabSz="914226">
              <a:buNone/>
              <a:defRPr/>
            </a:pPr>
            <a:r>
              <a:rPr lang="en-US" altLang="zh-TW" sz="3400" dirty="0">
                <a:latin typeface="Times New Roman"/>
                <a:cs typeface="Times New Roman"/>
              </a:rPr>
              <a:t>Migraine affects more than 1,500,000 people in Taiwan per year, and among them, there exists unknown percentage with refractory headache. Dr</a:t>
            </a:r>
            <a:r>
              <a:rPr lang="en-US" altLang="zh-TW" sz="3400" i="1" dirty="0">
                <a:latin typeface="Times New Roman"/>
                <a:cs typeface="Times New Roman"/>
              </a:rPr>
              <a:t>. </a:t>
            </a:r>
            <a:r>
              <a:rPr lang="en-US" altLang="zh-TW" sz="3400" i="1" dirty="0" err="1">
                <a:latin typeface="Times New Roman"/>
                <a:cs typeface="Times New Roman"/>
              </a:rPr>
              <a:t>Bahman</a:t>
            </a:r>
            <a:r>
              <a:rPr lang="en-US" altLang="zh-TW" sz="3400" i="1" dirty="0">
                <a:latin typeface="Times New Roman"/>
                <a:cs typeface="Times New Roman"/>
              </a:rPr>
              <a:t> </a:t>
            </a:r>
            <a:r>
              <a:rPr lang="en-US" altLang="zh-TW" sz="3400" i="1" dirty="0" err="1">
                <a:latin typeface="Times New Roman"/>
                <a:cs typeface="Times New Roman"/>
              </a:rPr>
              <a:t>Guyuron</a:t>
            </a:r>
            <a:r>
              <a:rPr lang="en-US" altLang="zh-TW" sz="3400" i="1" dirty="0">
                <a:latin typeface="Times New Roman"/>
                <a:cs typeface="Times New Roman"/>
              </a:rPr>
              <a:t>(B.G.) </a:t>
            </a:r>
            <a:r>
              <a:rPr lang="en-US" altLang="zh-TW" sz="3400" dirty="0">
                <a:latin typeface="Times New Roman"/>
                <a:cs typeface="Times New Roman"/>
              </a:rPr>
              <a:t>has developed effective surgeries for refractory migraine since 1999. However, some conflicts appeared from neurologists due to “no accurate data” </a:t>
            </a:r>
            <a:r>
              <a:rPr lang="en-US" altLang="zh-TW" sz="3400" dirty="0" err="1">
                <a:latin typeface="Times New Roman"/>
                <a:cs typeface="Times New Roman"/>
              </a:rPr>
              <a:t>intraoperatively</a:t>
            </a:r>
            <a:r>
              <a:rPr lang="en-US" altLang="zh-TW" sz="3400" dirty="0">
                <a:latin typeface="Times New Roman"/>
                <a:cs typeface="Times New Roman"/>
              </a:rPr>
              <a:t>. Even though, true effect and benefits have been published from those patients after operation. We applied </a:t>
            </a:r>
            <a:r>
              <a:rPr lang="en-US" altLang="zh-TW" sz="3400" i="1" dirty="0">
                <a:latin typeface="Times New Roman"/>
                <a:cs typeface="Times New Roman"/>
              </a:rPr>
              <a:t>Dr. B.G.’s</a:t>
            </a:r>
            <a:r>
              <a:rPr lang="en-US" altLang="zh-TW" sz="3400" dirty="0">
                <a:latin typeface="Times New Roman"/>
                <a:cs typeface="Times New Roman"/>
              </a:rPr>
              <a:t> methods</a:t>
            </a:r>
            <a:r>
              <a:rPr lang="en-US" altLang="zh-TW" sz="3400" baseline="30000" dirty="0">
                <a:latin typeface="Times New Roman"/>
                <a:cs typeface="Times New Roman"/>
              </a:rPr>
              <a:t>1</a:t>
            </a:r>
            <a:r>
              <a:rPr lang="en-US" altLang="zh-TW" sz="3400" dirty="0">
                <a:latin typeface="Times New Roman"/>
                <a:cs typeface="Times New Roman"/>
              </a:rPr>
              <a:t> in Taiwan for those cases with medical treatment failure. Here we share our experience.</a:t>
            </a:r>
            <a:endParaRPr lang="zh-TW" altLang="zh-TW" sz="3400" dirty="0">
              <a:latin typeface="Times New Roman"/>
              <a:cs typeface="Times New Roman"/>
            </a:endParaRPr>
          </a:p>
          <a:p>
            <a:pPr marL="68567" indent="0" defTabSz="914226">
              <a:buNone/>
              <a:defRPr/>
            </a:pPr>
            <a:r>
              <a:rPr lang="en-US" altLang="zh-TW" sz="3700" b="1" u="sng" dirty="0"/>
              <a:t>Material and Method</a:t>
            </a:r>
            <a:endParaRPr lang="zh-TW" altLang="zh-TW" sz="3700" dirty="0"/>
          </a:p>
          <a:p>
            <a:pPr marL="68567" indent="0" defTabSz="914226">
              <a:buNone/>
              <a:defRPr/>
            </a:pPr>
            <a:r>
              <a:rPr lang="en-US" altLang="zh-TW" sz="3400" dirty="0">
                <a:latin typeface="Times New Roman"/>
                <a:cs typeface="Times New Roman"/>
              </a:rPr>
              <a:t>From 1st Sep, 2012 to 31st Jan, 2014, total of 109 patients visited Shin Kong Wu Ho-Su Memorial hospital and </a:t>
            </a:r>
            <a:r>
              <a:rPr lang="en-US" altLang="zh-TW" sz="3400" dirty="0" err="1">
                <a:latin typeface="Times New Roman"/>
                <a:cs typeface="Times New Roman"/>
              </a:rPr>
              <a:t>Landseed</a:t>
            </a:r>
            <a:r>
              <a:rPr lang="en-US" altLang="zh-TW" sz="3400" dirty="0">
                <a:latin typeface="Times New Roman"/>
                <a:cs typeface="Times New Roman"/>
              </a:rPr>
              <a:t> hospital. From the popular media, people in Taiwan had a basic idea about this operation. We evaluated all patients’ trigger points according to </a:t>
            </a:r>
            <a:r>
              <a:rPr lang="en-US" altLang="zh-TW" sz="3400" i="1" dirty="0">
                <a:latin typeface="Times New Roman"/>
                <a:cs typeface="Times New Roman"/>
              </a:rPr>
              <a:t>Dr. B.G.</a:t>
            </a:r>
            <a:r>
              <a:rPr lang="en-US" altLang="zh-TW" sz="3400" dirty="0">
                <a:latin typeface="Times New Roman"/>
                <a:cs typeface="Times New Roman"/>
              </a:rPr>
              <a:t>’</a:t>
            </a:r>
            <a:r>
              <a:rPr lang="en-US" altLang="zh-TW" sz="3400" i="1" dirty="0">
                <a:latin typeface="Times New Roman"/>
                <a:cs typeface="Times New Roman"/>
              </a:rPr>
              <a:t>s </a:t>
            </a:r>
            <a:r>
              <a:rPr lang="en-US" altLang="zh-TW" sz="3400" dirty="0">
                <a:latin typeface="Times New Roman"/>
                <a:cs typeface="Times New Roman"/>
              </a:rPr>
              <a:t>method by either questionnaires or BOTOX® . About medication evaluation, severe adverse effects and refractory to medication IMIGRANE</a:t>
            </a:r>
            <a:r>
              <a:rPr lang="en-US" altLang="zh-TW" sz="3400" baseline="30000" dirty="0">
                <a:latin typeface="Times New Roman"/>
                <a:cs typeface="Times New Roman"/>
              </a:rPr>
              <a:t>®</a:t>
            </a:r>
            <a:r>
              <a:rPr lang="en-US" altLang="zh-TW" sz="3400" dirty="0">
                <a:latin typeface="Times New Roman"/>
                <a:cs typeface="Times New Roman"/>
              </a:rPr>
              <a:t> and CAFEGROT</a:t>
            </a:r>
            <a:r>
              <a:rPr lang="en-US" altLang="zh-TW" sz="3400" baseline="30000" dirty="0">
                <a:latin typeface="Times New Roman"/>
                <a:cs typeface="Times New Roman"/>
              </a:rPr>
              <a:t>®</a:t>
            </a:r>
            <a:r>
              <a:rPr lang="en-US" altLang="zh-TW" sz="3400" dirty="0">
                <a:latin typeface="Times New Roman"/>
                <a:cs typeface="Times New Roman"/>
              </a:rPr>
              <a:t> are our additional indications. All operative fees are not included in the PUBLIC HEALTH INSURRANCE system.</a:t>
            </a:r>
          </a:p>
          <a:p>
            <a:pPr marL="68567" indent="0" defTabSz="914226">
              <a:buNone/>
              <a:defRPr/>
            </a:pPr>
            <a:r>
              <a:rPr lang="en-US" altLang="zh-TW" sz="3700" b="1" u="sng" dirty="0"/>
              <a:t>Result</a:t>
            </a:r>
            <a:endParaRPr lang="zh-TW" altLang="zh-TW" sz="3700" b="1" u="sng" dirty="0"/>
          </a:p>
          <a:p>
            <a:pPr marL="68567" indent="0" defTabSz="914226">
              <a:buNone/>
              <a:defRPr/>
            </a:pPr>
            <a:r>
              <a:rPr lang="en-US" altLang="zh-TW" sz="3400" dirty="0">
                <a:latin typeface="Times New Roman"/>
                <a:cs typeface="Times New Roman"/>
              </a:rPr>
              <a:t>109 cases visited for consultation of migraine surgery, 82 females and 27 males (the ratio was 1:3). There were 29 patients whom accepted operations with either deactivation of frontal (Fig. 1), </a:t>
            </a:r>
            <a:r>
              <a:rPr lang="en-US" altLang="zh-TW" sz="3400" dirty="0" err="1">
                <a:latin typeface="Times New Roman"/>
                <a:cs typeface="Times New Roman"/>
              </a:rPr>
              <a:t>zygomaticotemporal</a:t>
            </a:r>
            <a:r>
              <a:rPr lang="en-US" altLang="zh-TW" sz="3400" dirty="0">
                <a:latin typeface="Times New Roman"/>
                <a:cs typeface="Times New Roman"/>
              </a:rPr>
              <a:t> (Fig 2) and occipital triggers(Fig 3). 8 patients received BOTOX</a:t>
            </a:r>
            <a:r>
              <a:rPr lang="en-US" altLang="zh-TW" sz="3400" baseline="30000" dirty="0">
                <a:latin typeface="Times New Roman"/>
                <a:cs typeface="Times New Roman"/>
              </a:rPr>
              <a:t>®</a:t>
            </a:r>
            <a:r>
              <a:rPr lang="en-US" altLang="zh-TW" sz="3400" dirty="0">
                <a:latin typeface="Times New Roman"/>
                <a:cs typeface="Times New Roman"/>
              </a:rPr>
              <a:t>, and 1 patients received triamcinolone injection due to scar-related neck muscle spasm. </a:t>
            </a:r>
            <a:r>
              <a:rPr lang="en-US" altLang="zh-TW" sz="3400" dirty="0" err="1">
                <a:latin typeface="Times New Roman"/>
                <a:cs typeface="Times New Roman"/>
              </a:rPr>
              <a:t>Wth</a:t>
            </a:r>
            <a:r>
              <a:rPr lang="en-US" altLang="zh-TW" sz="3400" dirty="0">
                <a:latin typeface="Times New Roman"/>
                <a:cs typeface="Times New Roman"/>
              </a:rPr>
              <a:t> additional indications, about 35% of patients was suitable and “desire” to receive either operation or BOTOX</a:t>
            </a:r>
            <a:r>
              <a:rPr lang="en-US" altLang="zh-TW" sz="3400" baseline="30000" dirty="0">
                <a:latin typeface="Times New Roman"/>
                <a:cs typeface="Times New Roman"/>
              </a:rPr>
              <a:t>®</a:t>
            </a:r>
            <a:r>
              <a:rPr lang="en-US" altLang="zh-TW" sz="3400" dirty="0">
                <a:latin typeface="Times New Roman"/>
                <a:cs typeface="Times New Roman"/>
              </a:rPr>
              <a:t> treatment. Among those with operations, </a:t>
            </a:r>
            <a:r>
              <a:rPr lang="en-US" altLang="zh-TW" sz="3400" dirty="0" err="1">
                <a:latin typeface="Times New Roman"/>
                <a:cs typeface="Times New Roman"/>
              </a:rPr>
              <a:t>onlay</a:t>
            </a:r>
            <a:r>
              <a:rPr lang="en-US" altLang="zh-TW" sz="3400" dirty="0">
                <a:latin typeface="Times New Roman"/>
                <a:cs typeface="Times New Roman"/>
              </a:rPr>
              <a:t> 2 cases received pre-operative BOTOX</a:t>
            </a:r>
            <a:r>
              <a:rPr lang="en-US" altLang="zh-TW" sz="3400" baseline="30000" dirty="0">
                <a:latin typeface="Times New Roman"/>
                <a:cs typeface="Times New Roman"/>
              </a:rPr>
              <a:t>®</a:t>
            </a:r>
            <a:r>
              <a:rPr lang="en-US" altLang="zh-TW" sz="3400" dirty="0">
                <a:latin typeface="Times New Roman"/>
                <a:cs typeface="Times New Roman"/>
              </a:rPr>
              <a:t> test and 16 cases ever experienced BOTOX</a:t>
            </a:r>
            <a:r>
              <a:rPr lang="en-US" altLang="zh-TW" sz="3400" baseline="30000" dirty="0">
                <a:latin typeface="Times New Roman"/>
                <a:cs typeface="Times New Roman"/>
              </a:rPr>
              <a:t>®</a:t>
            </a:r>
            <a:r>
              <a:rPr lang="en-US" altLang="zh-TW" sz="3400" dirty="0">
                <a:latin typeface="Times New Roman"/>
                <a:cs typeface="Times New Roman"/>
              </a:rPr>
              <a:t> treatment by neurologists but not very effective results had been described,</a:t>
            </a:r>
          </a:p>
          <a:p>
            <a:pPr marL="68567" indent="0" defTabSz="914226">
              <a:buNone/>
              <a:defRPr/>
            </a:pPr>
            <a:r>
              <a:rPr lang="en-US" altLang="zh-TW" sz="3400" dirty="0">
                <a:latin typeface="Times New Roman"/>
                <a:cs typeface="Times New Roman"/>
              </a:rPr>
              <a:t>We did not have the exact results of operation because the duration of follow-up was not up to 6 months. </a:t>
            </a:r>
            <a:endParaRPr lang="zh-TW" altLang="zh-TW" sz="3400" dirty="0">
              <a:latin typeface="Times New Roman"/>
              <a:cs typeface="Times New Roman"/>
            </a:endParaRPr>
          </a:p>
          <a:p>
            <a:pPr marL="68567" indent="0" defTabSz="914226">
              <a:buNone/>
              <a:defRPr/>
            </a:pPr>
            <a:r>
              <a:rPr lang="en-US" altLang="zh-TW" sz="3700" b="1" u="sng" dirty="0"/>
              <a:t>Conclusion</a:t>
            </a:r>
            <a:endParaRPr lang="zh-TW" altLang="zh-TW" sz="3700" dirty="0"/>
          </a:p>
          <a:p>
            <a:pPr marL="68567" indent="0" defTabSz="914226">
              <a:buNone/>
              <a:defRPr/>
            </a:pPr>
            <a:r>
              <a:rPr lang="en-US" altLang="zh-TW" sz="3400" dirty="0">
                <a:latin typeface="Times New Roman"/>
                <a:cs typeface="Times New Roman"/>
              </a:rPr>
              <a:t>Here we share the potential of migraine surgery for refractory migraine in Taiwan in a single center and its cooperating hospital. Even with the specific public health insurance system in Taiwan, there still exist some patients with refractory migraine who seek for the “relatively life-long” solution. We believe that migraine surgery has great potential in Taiwan. With more accurate and precise indications, doctors in this field can help more patients with this diseases and may show more effective response.</a:t>
            </a:r>
          </a:p>
          <a:p>
            <a:pPr marL="68567" indent="0" defTabSz="914226">
              <a:buNone/>
              <a:defRPr/>
            </a:pPr>
            <a:r>
              <a:rPr lang="en-US" altLang="zh-TW" sz="3000" b="1" u="sng" dirty="0"/>
              <a:t>References</a:t>
            </a:r>
            <a:endParaRPr lang="zh-TW" altLang="zh-TW" sz="3000" b="1" u="sng" dirty="0"/>
          </a:p>
          <a:p>
            <a:pPr marL="68567" indent="0" defTabSz="914226">
              <a:buNone/>
              <a:defRPr/>
            </a:pPr>
            <a:r>
              <a:rPr lang="en-US" altLang="zh-TW" sz="2700" dirty="0">
                <a:latin typeface="Avenir Book Oblique"/>
                <a:cs typeface="Avenir Book Oblique"/>
              </a:rPr>
              <a:t>1. </a:t>
            </a:r>
            <a:r>
              <a:rPr lang="en-US" altLang="zh-TW" sz="2700" dirty="0" err="1">
                <a:latin typeface="Avenir Book Oblique"/>
                <a:cs typeface="Avenir Book Oblique"/>
              </a:rPr>
              <a:t>Guyuron</a:t>
            </a:r>
            <a:r>
              <a:rPr lang="en-US" altLang="zh-TW" sz="2700" dirty="0">
                <a:latin typeface="Avenir Book Oblique"/>
                <a:cs typeface="Avenir Book Oblique"/>
              </a:rPr>
              <a:t> B, Tucker T, Davis J. Surgical treatment of migraine headaches. </a:t>
            </a:r>
            <a:r>
              <a:rPr lang="en-US" altLang="zh-TW" sz="2700" dirty="0" err="1">
                <a:latin typeface="Avenir Book Oblique"/>
                <a:cs typeface="Avenir Book Oblique"/>
              </a:rPr>
              <a:t>Plast</a:t>
            </a:r>
            <a:r>
              <a:rPr lang="en-US" altLang="zh-TW" sz="2700" dirty="0">
                <a:latin typeface="Avenir Book Oblique"/>
                <a:cs typeface="Avenir Book Oblique"/>
              </a:rPr>
              <a:t> </a:t>
            </a:r>
            <a:r>
              <a:rPr lang="en-US" altLang="zh-TW" sz="2700" dirty="0" err="1">
                <a:latin typeface="Avenir Book Oblique"/>
                <a:cs typeface="Avenir Book Oblique"/>
              </a:rPr>
              <a:t>Reconstr</a:t>
            </a:r>
            <a:r>
              <a:rPr lang="en-US" altLang="zh-TW" sz="2700" dirty="0">
                <a:latin typeface="Avenir Book Oblique"/>
                <a:cs typeface="Avenir Book Oblique"/>
              </a:rPr>
              <a:t> Surg. 2002;109: 2183-2189.</a:t>
            </a:r>
          </a:p>
          <a:p>
            <a:pPr marL="68567" indent="0" defTabSz="914226">
              <a:buNone/>
              <a:defRPr/>
            </a:pPr>
            <a:r>
              <a:rPr lang="en-US" altLang="zh-TW" sz="2700" dirty="0">
                <a:latin typeface="Avenir Book Oblique"/>
                <a:cs typeface="Avenir Book Oblique"/>
              </a:rPr>
              <a:t>2. </a:t>
            </a:r>
            <a:r>
              <a:rPr lang="en-US" altLang="zh-TW" sz="2700" dirty="0" err="1">
                <a:latin typeface="Avenir Book Oblique"/>
                <a:cs typeface="Avenir Book Oblique"/>
              </a:rPr>
              <a:t>Guyuron</a:t>
            </a:r>
            <a:r>
              <a:rPr lang="en-US" altLang="zh-TW" sz="2700" dirty="0">
                <a:latin typeface="Avenir Book Oblique"/>
                <a:cs typeface="Avenir Book Oblique"/>
              </a:rPr>
              <a:t> B, </a:t>
            </a:r>
            <a:r>
              <a:rPr lang="en-US" altLang="zh-TW" sz="2700" dirty="0" err="1">
                <a:latin typeface="Avenir Book Oblique"/>
                <a:cs typeface="Avenir Book Oblique"/>
              </a:rPr>
              <a:t>Kriegler</a:t>
            </a:r>
            <a:r>
              <a:rPr lang="en-US" altLang="zh-TW" sz="2700" dirty="0">
                <a:latin typeface="Avenir Book Oblique"/>
                <a:cs typeface="Avenir Book Oblique"/>
              </a:rPr>
              <a:t> JS, Davis J, et al. Comprehensive surgical treatment of migraine headaches. </a:t>
            </a:r>
            <a:r>
              <a:rPr lang="en-US" altLang="zh-TW" sz="2700" dirty="0" err="1">
                <a:latin typeface="Avenir Book Oblique"/>
                <a:cs typeface="Avenir Book Oblique"/>
              </a:rPr>
              <a:t>Plast</a:t>
            </a:r>
            <a:r>
              <a:rPr lang="en-US" altLang="zh-TW" sz="2700" dirty="0">
                <a:latin typeface="Avenir Book Oblique"/>
                <a:cs typeface="Avenir Book Oblique"/>
              </a:rPr>
              <a:t> </a:t>
            </a:r>
            <a:r>
              <a:rPr lang="en-US" altLang="zh-TW" sz="2700" dirty="0" err="1">
                <a:latin typeface="Avenir Book Oblique"/>
                <a:cs typeface="Avenir Book Oblique"/>
              </a:rPr>
              <a:t>Reconstr</a:t>
            </a:r>
            <a:r>
              <a:rPr lang="en-US" altLang="zh-TW" sz="2700" dirty="0">
                <a:latin typeface="Avenir Book Oblique"/>
                <a:cs typeface="Avenir Book Oblique"/>
              </a:rPr>
              <a:t> Surg. 2005;115:1-9.</a:t>
            </a:r>
            <a:endParaRPr lang="zh-TW" altLang="zh-TW" sz="2700" dirty="0">
              <a:latin typeface="Avenir Book Oblique"/>
              <a:cs typeface="Avenir Book Oblique"/>
            </a:endParaRPr>
          </a:p>
          <a:p>
            <a:pPr marL="68567" indent="0" defTabSz="914226">
              <a:buNone/>
              <a:defRPr/>
            </a:pPr>
            <a:endParaRPr lang="zh-TW" altLang="en-US" sz="2700" dirty="0">
              <a:latin typeface="Avenir Book Oblique"/>
              <a:cs typeface="Avenir Book Oblique"/>
            </a:endParaRPr>
          </a:p>
        </p:txBody>
      </p:sp>
      <p:sp>
        <p:nvSpPr>
          <p:cNvPr id="3" name="標題 2"/>
          <p:cNvSpPr>
            <a:spLocks noGrp="1"/>
          </p:cNvSpPr>
          <p:nvPr>
            <p:ph type="title"/>
          </p:nvPr>
        </p:nvSpPr>
        <p:spPr>
          <a:xfrm>
            <a:off x="3548099" y="1141992"/>
            <a:ext cx="2699122" cy="1301582"/>
          </a:xfrm>
        </p:spPr>
        <p:txBody>
          <a:bodyPr rtlCol="0">
            <a:normAutofit/>
          </a:bodyPr>
          <a:lstStyle/>
          <a:p>
            <a:pPr defTabSz="914226">
              <a:defRPr/>
            </a:pPr>
            <a:r>
              <a:rPr lang="en-US" altLang="zh-TW" sz="1900" i="1" dirty="0">
                <a:solidFill>
                  <a:srgbClr val="000000"/>
                </a:solidFill>
              </a:rPr>
              <a:t>The Potential of Migraine Surgery in Taiwan: </a:t>
            </a:r>
            <a:r>
              <a:rPr lang="en-US" altLang="zh-TW" sz="1700" i="1" dirty="0">
                <a:solidFill>
                  <a:srgbClr val="000000"/>
                </a:solidFill>
              </a:rPr>
              <a:t>personal experience in two medical centers</a:t>
            </a:r>
            <a:endParaRPr lang="zh-TW" altLang="en-US" sz="1700" i="1" dirty="0">
              <a:solidFill>
                <a:srgbClr val="000000"/>
              </a:solidFill>
            </a:endParaRPr>
          </a:p>
        </p:txBody>
      </p:sp>
      <p:sp>
        <p:nvSpPr>
          <p:cNvPr id="4" name="文字版面配置區 3"/>
          <p:cNvSpPr>
            <a:spLocks noGrp="1"/>
          </p:cNvSpPr>
          <p:nvPr>
            <p:ph type="body" sz="half" idx="2"/>
          </p:nvPr>
        </p:nvSpPr>
        <p:spPr>
          <a:xfrm>
            <a:off x="3404643" y="2575614"/>
            <a:ext cx="2931944" cy="1366762"/>
          </a:xfrm>
        </p:spPr>
        <p:txBody>
          <a:bodyPr bIns="9674" rtlCol="0">
            <a:normAutofit fontScale="32500" lnSpcReduction="20000"/>
          </a:bodyPr>
          <a:lstStyle/>
          <a:p>
            <a:pPr defTabSz="914226">
              <a:defRPr/>
            </a:pPr>
            <a:r>
              <a:rPr lang="en-US" altLang="zh-TW" sz="3800" b="1" i="1" dirty="0">
                <a:solidFill>
                  <a:srgbClr val="000000"/>
                </a:solidFill>
                <a:latin typeface="Times New Roman"/>
                <a:cs typeface="Times New Roman"/>
              </a:rPr>
              <a:t>Wei-</a:t>
            </a:r>
            <a:r>
              <a:rPr lang="en-US" altLang="zh-TW" sz="3800" b="1" i="1" dirty="0" err="1">
                <a:solidFill>
                  <a:srgbClr val="000000"/>
                </a:solidFill>
                <a:latin typeface="Times New Roman"/>
                <a:cs typeface="Times New Roman"/>
              </a:rPr>
              <a:t>nung</a:t>
            </a:r>
            <a:r>
              <a:rPr lang="en-US" altLang="zh-TW" sz="3800" b="1" i="1" dirty="0">
                <a:solidFill>
                  <a:srgbClr val="000000"/>
                </a:solidFill>
                <a:latin typeface="Times New Roman"/>
                <a:cs typeface="Times New Roman"/>
              </a:rPr>
              <a:t> Jim Chen</a:t>
            </a:r>
            <a:r>
              <a:rPr lang="en-US" altLang="zh-TW" sz="3800" b="1" i="1" baseline="30000" dirty="0">
                <a:solidFill>
                  <a:srgbClr val="000000"/>
                </a:solidFill>
                <a:latin typeface="Times New Roman"/>
                <a:cs typeface="Times New Roman"/>
              </a:rPr>
              <a:t>1</a:t>
            </a:r>
            <a:r>
              <a:rPr lang="en-US" altLang="zh-TW" sz="3800" i="1" dirty="0">
                <a:latin typeface="Times New Roman"/>
                <a:cs typeface="Times New Roman"/>
              </a:rPr>
              <a:t>, </a:t>
            </a:r>
            <a:r>
              <a:rPr lang="en-US" altLang="zh-TW" sz="3800" b="1" i="1" dirty="0">
                <a:solidFill>
                  <a:srgbClr val="000000"/>
                </a:solidFill>
                <a:latin typeface="Times New Roman"/>
                <a:cs typeface="Times New Roman"/>
              </a:rPr>
              <a:t>Cha Chun Chen</a:t>
            </a:r>
            <a:r>
              <a:rPr lang="en-US" altLang="zh-TW" sz="3800" b="1" i="1" baseline="30000" dirty="0">
                <a:solidFill>
                  <a:srgbClr val="000000"/>
                </a:solidFill>
                <a:latin typeface="Times New Roman"/>
                <a:cs typeface="Times New Roman"/>
              </a:rPr>
              <a:t>1</a:t>
            </a:r>
            <a:r>
              <a:rPr lang="en-US" altLang="zh-TW" sz="3800" i="1" dirty="0">
                <a:latin typeface="Times New Roman"/>
                <a:cs typeface="Times New Roman"/>
              </a:rPr>
              <a:t>, Hwang-Chi Lin</a:t>
            </a:r>
            <a:r>
              <a:rPr lang="en-US" altLang="zh-TW" sz="3800" i="1" baseline="30000" dirty="0">
                <a:latin typeface="Times New Roman"/>
                <a:cs typeface="Times New Roman"/>
              </a:rPr>
              <a:t>1</a:t>
            </a:r>
            <a:r>
              <a:rPr lang="en-US" altLang="zh-TW" sz="3800" i="1" dirty="0">
                <a:latin typeface="Times New Roman"/>
                <a:cs typeface="Times New Roman"/>
              </a:rPr>
              <a:t>, Chu-Hsu Jeng</a:t>
            </a:r>
            <a:r>
              <a:rPr lang="en-US" altLang="zh-TW" sz="3800" i="1" baseline="30000" dirty="0">
                <a:latin typeface="Times New Roman"/>
                <a:cs typeface="Times New Roman"/>
              </a:rPr>
              <a:t>1</a:t>
            </a:r>
            <a:r>
              <a:rPr lang="en-US" altLang="zh-TW" sz="3800" i="1" dirty="0">
                <a:latin typeface="Times New Roman"/>
                <a:cs typeface="Times New Roman"/>
              </a:rPr>
              <a:t>, Cheng-Han Hsieh</a:t>
            </a:r>
            <a:r>
              <a:rPr lang="en-US" altLang="zh-TW" sz="3800" i="1" baseline="30000" dirty="0">
                <a:latin typeface="Times New Roman"/>
                <a:cs typeface="Times New Roman"/>
              </a:rPr>
              <a:t>1</a:t>
            </a:r>
            <a:r>
              <a:rPr lang="en-US" altLang="zh-TW" sz="3800" i="1" dirty="0">
                <a:latin typeface="Times New Roman"/>
                <a:cs typeface="Times New Roman"/>
              </a:rPr>
              <a:t>, Yu-</a:t>
            </a:r>
            <a:r>
              <a:rPr lang="en-US" altLang="zh-TW" sz="3800" i="1" dirty="0" err="1">
                <a:latin typeface="Times New Roman"/>
                <a:cs typeface="Times New Roman"/>
              </a:rPr>
              <a:t>Hsien</a:t>
            </a:r>
            <a:r>
              <a:rPr lang="en-US" altLang="zh-TW" sz="3800" i="1" dirty="0">
                <a:latin typeface="Times New Roman"/>
                <a:cs typeface="Times New Roman"/>
              </a:rPr>
              <a:t> Lin, Hang-Lung Chang</a:t>
            </a:r>
            <a:r>
              <a:rPr lang="en-US" altLang="zh-TW" sz="3800" i="1" baseline="30000" dirty="0">
                <a:latin typeface="Times New Roman"/>
                <a:cs typeface="Times New Roman"/>
              </a:rPr>
              <a:t>2</a:t>
            </a:r>
          </a:p>
          <a:p>
            <a:pPr defTabSz="914226">
              <a:defRPr/>
            </a:pPr>
            <a:endParaRPr lang="en-US" altLang="zh-TW" sz="2700" i="1" dirty="0">
              <a:latin typeface="Times New Roman"/>
              <a:cs typeface="Times New Roman"/>
            </a:endParaRPr>
          </a:p>
          <a:p>
            <a:pPr defTabSz="914226">
              <a:defRPr/>
            </a:pPr>
            <a:r>
              <a:rPr lang="en-US" altLang="zh-TW" sz="2700" i="1" baseline="30000" dirty="0">
                <a:latin typeface="Times New Roman"/>
                <a:cs typeface="Times New Roman"/>
              </a:rPr>
              <a:t>1</a:t>
            </a:r>
            <a:r>
              <a:rPr lang="en-US" altLang="zh-TW" sz="2700" i="1" dirty="0">
                <a:latin typeface="Times New Roman"/>
                <a:cs typeface="Times New Roman"/>
              </a:rPr>
              <a:t>Plastic Surgery, Shin Kong Wu Ho-Su Memorial Hospital, Taipei City, Taiwan</a:t>
            </a:r>
            <a:endParaRPr lang="zh-TW" altLang="zh-TW" sz="2700" i="1" dirty="0">
              <a:latin typeface="Times New Roman"/>
              <a:cs typeface="Times New Roman"/>
            </a:endParaRPr>
          </a:p>
          <a:p>
            <a:pPr defTabSz="914226">
              <a:defRPr/>
            </a:pPr>
            <a:r>
              <a:rPr lang="en-US" altLang="zh-TW" sz="2700" i="1" baseline="30000" dirty="0">
                <a:latin typeface="Times New Roman"/>
                <a:cs typeface="Times New Roman"/>
              </a:rPr>
              <a:t>2</a:t>
            </a:r>
            <a:r>
              <a:rPr lang="en-US" altLang="zh-TW" sz="2700" i="1" dirty="0">
                <a:latin typeface="Times New Roman"/>
                <a:cs typeface="Times New Roman"/>
              </a:rPr>
              <a:t>General Surgery, </a:t>
            </a:r>
            <a:r>
              <a:rPr lang="en-US" altLang="zh-TW" sz="2700" i="1" dirty="0" err="1">
                <a:latin typeface="Times New Roman"/>
                <a:cs typeface="Times New Roman"/>
              </a:rPr>
              <a:t>Landseed</a:t>
            </a:r>
            <a:r>
              <a:rPr lang="en-US" altLang="zh-TW" sz="2700" i="1" dirty="0">
                <a:latin typeface="Times New Roman"/>
                <a:cs typeface="Times New Roman"/>
              </a:rPr>
              <a:t> Hospital, </a:t>
            </a:r>
            <a:r>
              <a:rPr lang="en-US" altLang="zh-TW" sz="2700" i="1" dirty="0" err="1">
                <a:latin typeface="Times New Roman"/>
                <a:cs typeface="Times New Roman"/>
              </a:rPr>
              <a:t>Taoyuan</a:t>
            </a:r>
            <a:r>
              <a:rPr lang="en-US" altLang="zh-TW" sz="2700" i="1" dirty="0">
                <a:latin typeface="Times New Roman"/>
                <a:cs typeface="Times New Roman"/>
              </a:rPr>
              <a:t> City, Taiwan</a:t>
            </a:r>
            <a:endParaRPr lang="zh-TW" altLang="zh-TW" sz="2700" i="1" dirty="0">
              <a:latin typeface="Times New Roman"/>
              <a:cs typeface="Times New Roman"/>
            </a:endParaRPr>
          </a:p>
          <a:p>
            <a:pPr defTabSz="914226">
              <a:defRPr/>
            </a:pPr>
            <a:endParaRPr lang="zh-TW" altLang="en-US" dirty="0">
              <a:ea typeface="+mn-ea"/>
              <a:cs typeface="+mn-cs"/>
            </a:endParaRPr>
          </a:p>
        </p:txBody>
      </p:sp>
      <p:sp>
        <p:nvSpPr>
          <p:cNvPr id="13317" name="文字方塊 4"/>
          <p:cNvSpPr txBox="1">
            <a:spLocks noChangeArrowheads="1"/>
          </p:cNvSpPr>
          <p:nvPr/>
        </p:nvSpPr>
        <p:spPr bwMode="auto">
          <a:xfrm>
            <a:off x="4940662" y="330940"/>
            <a:ext cx="39076" cy="13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349" tIns="9674" rIns="19349" bIns="9674">
            <a:spAutoFit/>
          </a:bodyPr>
          <a:lstStyle>
            <a:lvl1pPr>
              <a:defRPr kumimoji="1" sz="8500">
                <a:solidFill>
                  <a:schemeClr val="tx1"/>
                </a:solidFill>
                <a:latin typeface="Century Gothic" charset="0"/>
                <a:ea typeface="新細明體" charset="0"/>
                <a:cs typeface="新細明體" charset="0"/>
              </a:defRPr>
            </a:lvl1pPr>
            <a:lvl2pPr marL="742950" indent="-285750">
              <a:defRPr kumimoji="1" sz="8500">
                <a:solidFill>
                  <a:schemeClr val="tx1"/>
                </a:solidFill>
                <a:latin typeface="Century Gothic" charset="0"/>
                <a:ea typeface="新細明體" charset="0"/>
              </a:defRPr>
            </a:lvl2pPr>
            <a:lvl3pPr marL="1143000" indent="-228600">
              <a:defRPr kumimoji="1" sz="8500">
                <a:solidFill>
                  <a:schemeClr val="tx1"/>
                </a:solidFill>
                <a:latin typeface="Century Gothic" charset="0"/>
                <a:ea typeface="新細明體" charset="0"/>
              </a:defRPr>
            </a:lvl3pPr>
            <a:lvl4pPr marL="1600200" indent="-228600">
              <a:defRPr kumimoji="1" sz="8500">
                <a:solidFill>
                  <a:schemeClr val="tx1"/>
                </a:solidFill>
                <a:latin typeface="Century Gothic" charset="0"/>
                <a:ea typeface="新細明體" charset="0"/>
              </a:defRPr>
            </a:lvl4pPr>
            <a:lvl5pPr marL="2057400" indent="-228600">
              <a:defRPr kumimoji="1" sz="8500">
                <a:solidFill>
                  <a:schemeClr val="tx1"/>
                </a:solidFill>
                <a:latin typeface="Century Gothic" charset="0"/>
                <a:ea typeface="新細明體" charset="0"/>
              </a:defRPr>
            </a:lvl5pPr>
            <a:lvl6pPr marL="2514600" indent="-228600" defTabSz="4319588" fontAlgn="base">
              <a:spcBef>
                <a:spcPct val="0"/>
              </a:spcBef>
              <a:spcAft>
                <a:spcPct val="0"/>
              </a:spcAft>
              <a:defRPr kumimoji="1" sz="8500">
                <a:solidFill>
                  <a:schemeClr val="tx1"/>
                </a:solidFill>
                <a:latin typeface="Century Gothic" charset="0"/>
                <a:ea typeface="新細明體" charset="0"/>
              </a:defRPr>
            </a:lvl6pPr>
            <a:lvl7pPr marL="2971800" indent="-228600" defTabSz="4319588" fontAlgn="base">
              <a:spcBef>
                <a:spcPct val="0"/>
              </a:spcBef>
              <a:spcAft>
                <a:spcPct val="0"/>
              </a:spcAft>
              <a:defRPr kumimoji="1" sz="8500">
                <a:solidFill>
                  <a:schemeClr val="tx1"/>
                </a:solidFill>
                <a:latin typeface="Century Gothic" charset="0"/>
                <a:ea typeface="新細明體" charset="0"/>
              </a:defRPr>
            </a:lvl7pPr>
            <a:lvl8pPr marL="3429000" indent="-228600" defTabSz="4319588" fontAlgn="base">
              <a:spcBef>
                <a:spcPct val="0"/>
              </a:spcBef>
              <a:spcAft>
                <a:spcPct val="0"/>
              </a:spcAft>
              <a:defRPr kumimoji="1" sz="8500">
                <a:solidFill>
                  <a:schemeClr val="tx1"/>
                </a:solidFill>
                <a:latin typeface="Century Gothic" charset="0"/>
                <a:ea typeface="新細明體" charset="0"/>
              </a:defRPr>
            </a:lvl8pPr>
            <a:lvl9pPr marL="3886200" indent="-228600" defTabSz="4319588" fontAlgn="base">
              <a:spcBef>
                <a:spcPct val="0"/>
              </a:spcBef>
              <a:spcAft>
                <a:spcPct val="0"/>
              </a:spcAft>
              <a:defRPr kumimoji="1" sz="8500">
                <a:solidFill>
                  <a:schemeClr val="tx1"/>
                </a:solidFill>
                <a:latin typeface="Century Gothic" charset="0"/>
                <a:ea typeface="新細明體" charset="0"/>
              </a:defRPr>
            </a:lvl9pPr>
          </a:lstStyle>
          <a:p>
            <a:endParaRPr lang="zh-TW" altLang="en-US">
              <a:ea typeface="微軟正黑體" charset="0"/>
              <a:cs typeface="微軟正黑體" charset="0"/>
            </a:endParaRPr>
          </a:p>
        </p:txBody>
      </p:sp>
      <p:pic>
        <p:nvPicPr>
          <p:cNvPr id="13318" name="圖片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48098" y="3942376"/>
            <a:ext cx="1691907" cy="95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文字方塊 6"/>
          <p:cNvSpPr txBox="1">
            <a:spLocks noChangeArrowheads="1"/>
          </p:cNvSpPr>
          <p:nvPr/>
        </p:nvSpPr>
        <p:spPr bwMode="auto">
          <a:xfrm>
            <a:off x="5231606" y="3942376"/>
            <a:ext cx="1001840" cy="100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49" tIns="9674" rIns="19349" bIns="9674">
            <a:spAutoFit/>
          </a:bodyPr>
          <a:lstStyle>
            <a:lvl1pPr>
              <a:defRPr kumimoji="1" sz="8500">
                <a:solidFill>
                  <a:schemeClr val="tx1"/>
                </a:solidFill>
                <a:latin typeface="Century Gothic" charset="0"/>
                <a:ea typeface="新細明體" charset="0"/>
                <a:cs typeface="新細明體" charset="0"/>
              </a:defRPr>
            </a:lvl1pPr>
            <a:lvl2pPr marL="742950" indent="-285750">
              <a:defRPr kumimoji="1" sz="8500">
                <a:solidFill>
                  <a:schemeClr val="tx1"/>
                </a:solidFill>
                <a:latin typeface="Century Gothic" charset="0"/>
                <a:ea typeface="新細明體" charset="0"/>
              </a:defRPr>
            </a:lvl2pPr>
            <a:lvl3pPr marL="1143000" indent="-228600">
              <a:defRPr kumimoji="1" sz="8500">
                <a:solidFill>
                  <a:schemeClr val="tx1"/>
                </a:solidFill>
                <a:latin typeface="Century Gothic" charset="0"/>
                <a:ea typeface="新細明體" charset="0"/>
              </a:defRPr>
            </a:lvl3pPr>
            <a:lvl4pPr marL="1600200" indent="-228600">
              <a:defRPr kumimoji="1" sz="8500">
                <a:solidFill>
                  <a:schemeClr val="tx1"/>
                </a:solidFill>
                <a:latin typeface="Century Gothic" charset="0"/>
                <a:ea typeface="新細明體" charset="0"/>
              </a:defRPr>
            </a:lvl4pPr>
            <a:lvl5pPr marL="2057400" indent="-228600">
              <a:defRPr kumimoji="1" sz="8500">
                <a:solidFill>
                  <a:schemeClr val="tx1"/>
                </a:solidFill>
                <a:latin typeface="Century Gothic" charset="0"/>
                <a:ea typeface="新細明體" charset="0"/>
              </a:defRPr>
            </a:lvl5pPr>
            <a:lvl6pPr marL="2514600" indent="-228600" defTabSz="4319588" fontAlgn="base">
              <a:spcBef>
                <a:spcPct val="0"/>
              </a:spcBef>
              <a:spcAft>
                <a:spcPct val="0"/>
              </a:spcAft>
              <a:defRPr kumimoji="1" sz="8500">
                <a:solidFill>
                  <a:schemeClr val="tx1"/>
                </a:solidFill>
                <a:latin typeface="Century Gothic" charset="0"/>
                <a:ea typeface="新細明體" charset="0"/>
              </a:defRPr>
            </a:lvl6pPr>
            <a:lvl7pPr marL="2971800" indent="-228600" defTabSz="4319588" fontAlgn="base">
              <a:spcBef>
                <a:spcPct val="0"/>
              </a:spcBef>
              <a:spcAft>
                <a:spcPct val="0"/>
              </a:spcAft>
              <a:defRPr kumimoji="1" sz="8500">
                <a:solidFill>
                  <a:schemeClr val="tx1"/>
                </a:solidFill>
                <a:latin typeface="Century Gothic" charset="0"/>
                <a:ea typeface="新細明體" charset="0"/>
              </a:defRPr>
            </a:lvl7pPr>
            <a:lvl8pPr marL="3429000" indent="-228600" defTabSz="4319588" fontAlgn="base">
              <a:spcBef>
                <a:spcPct val="0"/>
              </a:spcBef>
              <a:spcAft>
                <a:spcPct val="0"/>
              </a:spcAft>
              <a:defRPr kumimoji="1" sz="8500">
                <a:solidFill>
                  <a:schemeClr val="tx1"/>
                </a:solidFill>
                <a:latin typeface="Century Gothic" charset="0"/>
                <a:ea typeface="新細明體" charset="0"/>
              </a:defRPr>
            </a:lvl8pPr>
            <a:lvl9pPr marL="3886200" indent="-228600" defTabSz="4319588" fontAlgn="base">
              <a:spcBef>
                <a:spcPct val="0"/>
              </a:spcBef>
              <a:spcAft>
                <a:spcPct val="0"/>
              </a:spcAft>
              <a:defRPr kumimoji="1" sz="8500">
                <a:solidFill>
                  <a:schemeClr val="tx1"/>
                </a:solidFill>
                <a:latin typeface="Century Gothic" charset="0"/>
                <a:ea typeface="新細明體" charset="0"/>
              </a:defRPr>
            </a:lvl9pPr>
          </a:lstStyle>
          <a:p>
            <a:r>
              <a:rPr kumimoji="0" lang="en-US" altLang="zh-TW" sz="800">
                <a:solidFill>
                  <a:schemeClr val="tx2"/>
                </a:solidFill>
                <a:latin typeface="Times New Roman" charset="0"/>
                <a:cs typeface="Times New Roman" charset="0"/>
              </a:rPr>
              <a:t>Fig.1:</a:t>
            </a:r>
          </a:p>
          <a:p>
            <a:r>
              <a:rPr kumimoji="0" lang="en-US" altLang="zh-TW" sz="800">
                <a:solidFill>
                  <a:schemeClr val="tx2"/>
                </a:solidFill>
                <a:latin typeface="Times New Roman" charset="0"/>
                <a:cs typeface="Times New Roman" charset="0"/>
              </a:rPr>
              <a:t>Yellow rubber shows supratrochlear nerve passing through the glabellar muscles before deactivation of frontal trigger was performed</a:t>
            </a:r>
            <a:endParaRPr kumimoji="0" lang="zh-TW" altLang="en-US" sz="800">
              <a:solidFill>
                <a:schemeClr val="tx2"/>
              </a:solidFill>
              <a:latin typeface="Times New Roman" charset="0"/>
              <a:ea typeface="微軟正黑體" charset="0"/>
              <a:cs typeface="微軟正黑體" charset="0"/>
            </a:endParaRPr>
          </a:p>
        </p:txBody>
      </p:sp>
      <p:sp>
        <p:nvSpPr>
          <p:cNvPr id="13320" name="文字方塊 7"/>
          <p:cNvSpPr txBox="1">
            <a:spLocks noChangeArrowheads="1"/>
          </p:cNvSpPr>
          <p:nvPr/>
        </p:nvSpPr>
        <p:spPr bwMode="auto">
          <a:xfrm>
            <a:off x="4744125" y="4701352"/>
            <a:ext cx="364183" cy="1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349" tIns="9674" rIns="19349" bIns="9674">
            <a:spAutoFit/>
          </a:bodyPr>
          <a:lstStyle>
            <a:lvl1pPr>
              <a:defRPr kumimoji="1" sz="8500">
                <a:solidFill>
                  <a:schemeClr val="tx1"/>
                </a:solidFill>
                <a:latin typeface="Century Gothic" charset="0"/>
                <a:ea typeface="新細明體" charset="0"/>
                <a:cs typeface="新細明體" charset="0"/>
              </a:defRPr>
            </a:lvl1pPr>
            <a:lvl2pPr marL="742950" indent="-285750">
              <a:defRPr kumimoji="1" sz="8500">
                <a:solidFill>
                  <a:schemeClr val="tx1"/>
                </a:solidFill>
                <a:latin typeface="Century Gothic" charset="0"/>
                <a:ea typeface="新細明體" charset="0"/>
              </a:defRPr>
            </a:lvl2pPr>
            <a:lvl3pPr marL="1143000" indent="-228600">
              <a:defRPr kumimoji="1" sz="8500">
                <a:solidFill>
                  <a:schemeClr val="tx1"/>
                </a:solidFill>
                <a:latin typeface="Century Gothic" charset="0"/>
                <a:ea typeface="新細明體" charset="0"/>
              </a:defRPr>
            </a:lvl3pPr>
            <a:lvl4pPr marL="1600200" indent="-228600">
              <a:defRPr kumimoji="1" sz="8500">
                <a:solidFill>
                  <a:schemeClr val="tx1"/>
                </a:solidFill>
                <a:latin typeface="Century Gothic" charset="0"/>
                <a:ea typeface="新細明體" charset="0"/>
              </a:defRPr>
            </a:lvl4pPr>
            <a:lvl5pPr marL="2057400" indent="-228600">
              <a:defRPr kumimoji="1" sz="8500">
                <a:solidFill>
                  <a:schemeClr val="tx1"/>
                </a:solidFill>
                <a:latin typeface="Century Gothic" charset="0"/>
                <a:ea typeface="新細明體" charset="0"/>
              </a:defRPr>
            </a:lvl5pPr>
            <a:lvl6pPr marL="2514600" indent="-228600" defTabSz="4319588" fontAlgn="base">
              <a:spcBef>
                <a:spcPct val="0"/>
              </a:spcBef>
              <a:spcAft>
                <a:spcPct val="0"/>
              </a:spcAft>
              <a:defRPr kumimoji="1" sz="8500">
                <a:solidFill>
                  <a:schemeClr val="tx1"/>
                </a:solidFill>
                <a:latin typeface="Century Gothic" charset="0"/>
                <a:ea typeface="新細明體" charset="0"/>
              </a:defRPr>
            </a:lvl6pPr>
            <a:lvl7pPr marL="2971800" indent="-228600" defTabSz="4319588" fontAlgn="base">
              <a:spcBef>
                <a:spcPct val="0"/>
              </a:spcBef>
              <a:spcAft>
                <a:spcPct val="0"/>
              </a:spcAft>
              <a:defRPr kumimoji="1" sz="8500">
                <a:solidFill>
                  <a:schemeClr val="tx1"/>
                </a:solidFill>
                <a:latin typeface="Century Gothic" charset="0"/>
                <a:ea typeface="新細明體" charset="0"/>
              </a:defRPr>
            </a:lvl7pPr>
            <a:lvl8pPr marL="3429000" indent="-228600" defTabSz="4319588" fontAlgn="base">
              <a:spcBef>
                <a:spcPct val="0"/>
              </a:spcBef>
              <a:spcAft>
                <a:spcPct val="0"/>
              </a:spcAft>
              <a:defRPr kumimoji="1" sz="8500">
                <a:solidFill>
                  <a:schemeClr val="tx1"/>
                </a:solidFill>
                <a:latin typeface="Century Gothic" charset="0"/>
                <a:ea typeface="新細明體" charset="0"/>
              </a:defRPr>
            </a:lvl8pPr>
            <a:lvl9pPr marL="3886200" indent="-228600" defTabSz="4319588" fontAlgn="base">
              <a:spcBef>
                <a:spcPct val="0"/>
              </a:spcBef>
              <a:spcAft>
                <a:spcPct val="0"/>
              </a:spcAft>
              <a:defRPr kumimoji="1" sz="8500">
                <a:solidFill>
                  <a:schemeClr val="tx1"/>
                </a:solidFill>
                <a:latin typeface="Century Gothic" charset="0"/>
                <a:ea typeface="新細明體" charset="0"/>
              </a:defRPr>
            </a:lvl9pPr>
          </a:lstStyle>
          <a:p>
            <a:r>
              <a:rPr lang="en-US" altLang="zh-TW" sz="1100" b="1">
                <a:ea typeface="微軟正黑體" charset="0"/>
                <a:cs typeface="微軟正黑體" charset="0"/>
              </a:rPr>
              <a:t>Fig 1</a:t>
            </a:r>
            <a:endParaRPr lang="zh-TW" altLang="en-US" sz="1100" b="1">
              <a:ea typeface="微軟正黑體" charset="0"/>
              <a:cs typeface="微軟正黑體" charset="0"/>
            </a:endParaRPr>
          </a:p>
        </p:txBody>
      </p:sp>
      <p:sp>
        <p:nvSpPr>
          <p:cNvPr id="13321" name="文字方塊 13"/>
          <p:cNvSpPr txBox="1">
            <a:spLocks noChangeArrowheads="1"/>
          </p:cNvSpPr>
          <p:nvPr/>
        </p:nvSpPr>
        <p:spPr bwMode="auto">
          <a:xfrm>
            <a:off x="5135857" y="5117966"/>
            <a:ext cx="1013598" cy="100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49" tIns="9674" rIns="19349" bIns="9674">
            <a:spAutoFit/>
          </a:bodyPr>
          <a:lstStyle>
            <a:lvl1pPr>
              <a:defRPr kumimoji="1" sz="8500">
                <a:solidFill>
                  <a:schemeClr val="tx1"/>
                </a:solidFill>
                <a:latin typeface="Century Gothic" charset="0"/>
                <a:ea typeface="新細明體" charset="0"/>
                <a:cs typeface="新細明體" charset="0"/>
              </a:defRPr>
            </a:lvl1pPr>
            <a:lvl2pPr marL="742950" indent="-285750">
              <a:defRPr kumimoji="1" sz="8500">
                <a:solidFill>
                  <a:schemeClr val="tx1"/>
                </a:solidFill>
                <a:latin typeface="Century Gothic" charset="0"/>
                <a:ea typeface="新細明體" charset="0"/>
              </a:defRPr>
            </a:lvl2pPr>
            <a:lvl3pPr marL="1143000" indent="-228600">
              <a:defRPr kumimoji="1" sz="8500">
                <a:solidFill>
                  <a:schemeClr val="tx1"/>
                </a:solidFill>
                <a:latin typeface="Century Gothic" charset="0"/>
                <a:ea typeface="新細明體" charset="0"/>
              </a:defRPr>
            </a:lvl3pPr>
            <a:lvl4pPr marL="1600200" indent="-228600">
              <a:defRPr kumimoji="1" sz="8500">
                <a:solidFill>
                  <a:schemeClr val="tx1"/>
                </a:solidFill>
                <a:latin typeface="Century Gothic" charset="0"/>
                <a:ea typeface="新細明體" charset="0"/>
              </a:defRPr>
            </a:lvl4pPr>
            <a:lvl5pPr marL="2057400" indent="-228600">
              <a:defRPr kumimoji="1" sz="8500">
                <a:solidFill>
                  <a:schemeClr val="tx1"/>
                </a:solidFill>
                <a:latin typeface="Century Gothic" charset="0"/>
                <a:ea typeface="新細明體" charset="0"/>
              </a:defRPr>
            </a:lvl5pPr>
            <a:lvl6pPr marL="2514600" indent="-228600" defTabSz="4319588" fontAlgn="base">
              <a:spcBef>
                <a:spcPct val="0"/>
              </a:spcBef>
              <a:spcAft>
                <a:spcPct val="0"/>
              </a:spcAft>
              <a:defRPr kumimoji="1" sz="8500">
                <a:solidFill>
                  <a:schemeClr val="tx1"/>
                </a:solidFill>
                <a:latin typeface="Century Gothic" charset="0"/>
                <a:ea typeface="新細明體" charset="0"/>
              </a:defRPr>
            </a:lvl6pPr>
            <a:lvl7pPr marL="2971800" indent="-228600" defTabSz="4319588" fontAlgn="base">
              <a:spcBef>
                <a:spcPct val="0"/>
              </a:spcBef>
              <a:spcAft>
                <a:spcPct val="0"/>
              </a:spcAft>
              <a:defRPr kumimoji="1" sz="8500">
                <a:solidFill>
                  <a:schemeClr val="tx1"/>
                </a:solidFill>
                <a:latin typeface="Century Gothic" charset="0"/>
                <a:ea typeface="新細明體" charset="0"/>
              </a:defRPr>
            </a:lvl7pPr>
            <a:lvl8pPr marL="3429000" indent="-228600" defTabSz="4319588" fontAlgn="base">
              <a:spcBef>
                <a:spcPct val="0"/>
              </a:spcBef>
              <a:spcAft>
                <a:spcPct val="0"/>
              </a:spcAft>
              <a:defRPr kumimoji="1" sz="8500">
                <a:solidFill>
                  <a:schemeClr val="tx1"/>
                </a:solidFill>
                <a:latin typeface="Century Gothic" charset="0"/>
                <a:ea typeface="新細明體" charset="0"/>
              </a:defRPr>
            </a:lvl8pPr>
            <a:lvl9pPr marL="3886200" indent="-228600" defTabSz="4319588" fontAlgn="base">
              <a:spcBef>
                <a:spcPct val="0"/>
              </a:spcBef>
              <a:spcAft>
                <a:spcPct val="0"/>
              </a:spcAft>
              <a:defRPr kumimoji="1" sz="8500">
                <a:solidFill>
                  <a:schemeClr val="tx1"/>
                </a:solidFill>
                <a:latin typeface="Century Gothic" charset="0"/>
                <a:ea typeface="新細明體" charset="0"/>
              </a:defRPr>
            </a:lvl9pPr>
          </a:lstStyle>
          <a:p>
            <a:r>
              <a:rPr kumimoji="0" lang="en-US" altLang="zh-TW" sz="800">
                <a:solidFill>
                  <a:schemeClr val="tx2"/>
                </a:solidFill>
                <a:latin typeface="Times New Roman" charset="0"/>
                <a:cs typeface="Times New Roman" charset="0"/>
              </a:rPr>
              <a:t>Fig 2:</a:t>
            </a:r>
          </a:p>
          <a:p>
            <a:r>
              <a:rPr kumimoji="0" lang="en-US" altLang="zh-TW" sz="800">
                <a:solidFill>
                  <a:schemeClr val="tx2"/>
                </a:solidFill>
                <a:latin typeface="Times New Roman" charset="0"/>
                <a:cs typeface="Times New Roman" charset="0"/>
              </a:rPr>
              <a:t>Endoscopic view of zygomaticotemporal branch of the trigeminal nerve and avulsion procedure to deactvate it.</a:t>
            </a:r>
            <a:endParaRPr kumimoji="0" lang="zh-TW" altLang="en-US" sz="800">
              <a:solidFill>
                <a:schemeClr val="tx2"/>
              </a:solidFill>
              <a:latin typeface="Times New Roman" charset="0"/>
              <a:ea typeface="微軟正黑體" charset="0"/>
              <a:cs typeface="微軟正黑體" charset="0"/>
            </a:endParaRPr>
          </a:p>
          <a:p>
            <a:endParaRPr kumimoji="0" lang="zh-TW" altLang="en-US" sz="800">
              <a:solidFill>
                <a:schemeClr val="tx2"/>
              </a:solidFill>
              <a:latin typeface="Times New Roman" charset="0"/>
              <a:ea typeface="微軟正黑體" charset="0"/>
              <a:cs typeface="微軟正黑體" charset="0"/>
            </a:endParaRPr>
          </a:p>
        </p:txBody>
      </p:sp>
      <p:pic>
        <p:nvPicPr>
          <p:cNvPr id="13322" name="圖片 14" descr="螢幕快照 2015-10-16 上午1.10.14.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25253" y="5088399"/>
            <a:ext cx="1475547" cy="1652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文字方塊 15"/>
          <p:cNvSpPr txBox="1">
            <a:spLocks noChangeArrowheads="1"/>
          </p:cNvSpPr>
          <p:nvPr/>
        </p:nvSpPr>
        <p:spPr bwMode="auto">
          <a:xfrm>
            <a:off x="4647704" y="6505558"/>
            <a:ext cx="364183" cy="19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349" tIns="9674" rIns="19349" bIns="9674">
            <a:spAutoFit/>
          </a:bodyPr>
          <a:lstStyle>
            <a:lvl1pPr>
              <a:defRPr kumimoji="1" sz="8500">
                <a:solidFill>
                  <a:schemeClr val="tx1"/>
                </a:solidFill>
                <a:latin typeface="Century Gothic" charset="0"/>
                <a:ea typeface="新細明體" charset="0"/>
                <a:cs typeface="新細明體" charset="0"/>
              </a:defRPr>
            </a:lvl1pPr>
            <a:lvl2pPr marL="742950" indent="-285750">
              <a:defRPr kumimoji="1" sz="8500">
                <a:solidFill>
                  <a:schemeClr val="tx1"/>
                </a:solidFill>
                <a:latin typeface="Century Gothic" charset="0"/>
                <a:ea typeface="新細明體" charset="0"/>
              </a:defRPr>
            </a:lvl2pPr>
            <a:lvl3pPr marL="1143000" indent="-228600">
              <a:defRPr kumimoji="1" sz="8500">
                <a:solidFill>
                  <a:schemeClr val="tx1"/>
                </a:solidFill>
                <a:latin typeface="Century Gothic" charset="0"/>
                <a:ea typeface="新細明體" charset="0"/>
              </a:defRPr>
            </a:lvl3pPr>
            <a:lvl4pPr marL="1600200" indent="-228600">
              <a:defRPr kumimoji="1" sz="8500">
                <a:solidFill>
                  <a:schemeClr val="tx1"/>
                </a:solidFill>
                <a:latin typeface="Century Gothic" charset="0"/>
                <a:ea typeface="新細明體" charset="0"/>
              </a:defRPr>
            </a:lvl4pPr>
            <a:lvl5pPr marL="2057400" indent="-228600">
              <a:defRPr kumimoji="1" sz="8500">
                <a:solidFill>
                  <a:schemeClr val="tx1"/>
                </a:solidFill>
                <a:latin typeface="Century Gothic" charset="0"/>
                <a:ea typeface="新細明體" charset="0"/>
              </a:defRPr>
            </a:lvl5pPr>
            <a:lvl6pPr marL="2514600" indent="-228600" defTabSz="4319588" fontAlgn="base">
              <a:spcBef>
                <a:spcPct val="0"/>
              </a:spcBef>
              <a:spcAft>
                <a:spcPct val="0"/>
              </a:spcAft>
              <a:defRPr kumimoji="1" sz="8500">
                <a:solidFill>
                  <a:schemeClr val="tx1"/>
                </a:solidFill>
                <a:latin typeface="Century Gothic" charset="0"/>
                <a:ea typeface="新細明體" charset="0"/>
              </a:defRPr>
            </a:lvl6pPr>
            <a:lvl7pPr marL="2971800" indent="-228600" defTabSz="4319588" fontAlgn="base">
              <a:spcBef>
                <a:spcPct val="0"/>
              </a:spcBef>
              <a:spcAft>
                <a:spcPct val="0"/>
              </a:spcAft>
              <a:defRPr kumimoji="1" sz="8500">
                <a:solidFill>
                  <a:schemeClr val="tx1"/>
                </a:solidFill>
                <a:latin typeface="Century Gothic" charset="0"/>
                <a:ea typeface="新細明體" charset="0"/>
              </a:defRPr>
            </a:lvl7pPr>
            <a:lvl8pPr marL="3429000" indent="-228600" defTabSz="4319588" fontAlgn="base">
              <a:spcBef>
                <a:spcPct val="0"/>
              </a:spcBef>
              <a:spcAft>
                <a:spcPct val="0"/>
              </a:spcAft>
              <a:defRPr kumimoji="1" sz="8500">
                <a:solidFill>
                  <a:schemeClr val="tx1"/>
                </a:solidFill>
                <a:latin typeface="Century Gothic" charset="0"/>
                <a:ea typeface="新細明體" charset="0"/>
              </a:defRPr>
            </a:lvl8pPr>
            <a:lvl9pPr marL="3886200" indent="-228600" defTabSz="4319588" fontAlgn="base">
              <a:spcBef>
                <a:spcPct val="0"/>
              </a:spcBef>
              <a:spcAft>
                <a:spcPct val="0"/>
              </a:spcAft>
              <a:defRPr kumimoji="1" sz="8500">
                <a:solidFill>
                  <a:schemeClr val="tx1"/>
                </a:solidFill>
                <a:latin typeface="Century Gothic" charset="0"/>
                <a:ea typeface="新細明體" charset="0"/>
              </a:defRPr>
            </a:lvl9pPr>
          </a:lstStyle>
          <a:p>
            <a:r>
              <a:rPr lang="en-US" altLang="zh-TW" sz="1100" b="1">
                <a:solidFill>
                  <a:srgbClr val="FFFF00"/>
                </a:solidFill>
                <a:ea typeface="微軟正黑體" charset="0"/>
                <a:cs typeface="微軟正黑體" charset="0"/>
              </a:rPr>
              <a:t>Fig 2</a:t>
            </a:r>
            <a:endParaRPr lang="zh-TW" altLang="en-US" sz="1100" b="1">
              <a:solidFill>
                <a:srgbClr val="FFFF00"/>
              </a:solidFill>
              <a:ea typeface="微軟正黑體" charset="0"/>
              <a:cs typeface="微軟正黑體" charset="0"/>
            </a:endParaRPr>
          </a:p>
        </p:txBody>
      </p:sp>
      <p:pic>
        <p:nvPicPr>
          <p:cNvPr id="13324" name="圖片 16" descr="螢幕快照 2015-10-16 上午1.12.5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18081" y="6801220"/>
            <a:ext cx="1593805" cy="112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5" name="文字方塊 17"/>
          <p:cNvSpPr txBox="1">
            <a:spLocks noChangeArrowheads="1"/>
          </p:cNvSpPr>
          <p:nvPr/>
        </p:nvSpPr>
        <p:spPr bwMode="auto">
          <a:xfrm>
            <a:off x="5091510" y="6801220"/>
            <a:ext cx="1013598" cy="112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49" tIns="9674" rIns="19349" bIns="9674">
            <a:spAutoFit/>
          </a:bodyPr>
          <a:lstStyle>
            <a:lvl1pPr>
              <a:defRPr kumimoji="1" sz="8500">
                <a:solidFill>
                  <a:schemeClr val="tx1"/>
                </a:solidFill>
                <a:latin typeface="Century Gothic" charset="0"/>
                <a:ea typeface="新細明體" charset="0"/>
                <a:cs typeface="新細明體" charset="0"/>
              </a:defRPr>
            </a:lvl1pPr>
            <a:lvl2pPr marL="742950" indent="-285750">
              <a:defRPr kumimoji="1" sz="8500">
                <a:solidFill>
                  <a:schemeClr val="tx1"/>
                </a:solidFill>
                <a:latin typeface="Century Gothic" charset="0"/>
                <a:ea typeface="新細明體" charset="0"/>
              </a:defRPr>
            </a:lvl2pPr>
            <a:lvl3pPr marL="1143000" indent="-228600">
              <a:defRPr kumimoji="1" sz="8500">
                <a:solidFill>
                  <a:schemeClr val="tx1"/>
                </a:solidFill>
                <a:latin typeface="Century Gothic" charset="0"/>
                <a:ea typeface="新細明體" charset="0"/>
              </a:defRPr>
            </a:lvl3pPr>
            <a:lvl4pPr marL="1600200" indent="-228600">
              <a:defRPr kumimoji="1" sz="8500">
                <a:solidFill>
                  <a:schemeClr val="tx1"/>
                </a:solidFill>
                <a:latin typeface="Century Gothic" charset="0"/>
                <a:ea typeface="新細明體" charset="0"/>
              </a:defRPr>
            </a:lvl4pPr>
            <a:lvl5pPr marL="2057400" indent="-228600">
              <a:defRPr kumimoji="1" sz="8500">
                <a:solidFill>
                  <a:schemeClr val="tx1"/>
                </a:solidFill>
                <a:latin typeface="Century Gothic" charset="0"/>
                <a:ea typeface="新細明體" charset="0"/>
              </a:defRPr>
            </a:lvl5pPr>
            <a:lvl6pPr marL="2514600" indent="-228600" defTabSz="4319588" fontAlgn="base">
              <a:spcBef>
                <a:spcPct val="0"/>
              </a:spcBef>
              <a:spcAft>
                <a:spcPct val="0"/>
              </a:spcAft>
              <a:defRPr kumimoji="1" sz="8500">
                <a:solidFill>
                  <a:schemeClr val="tx1"/>
                </a:solidFill>
                <a:latin typeface="Century Gothic" charset="0"/>
                <a:ea typeface="新細明體" charset="0"/>
              </a:defRPr>
            </a:lvl6pPr>
            <a:lvl7pPr marL="2971800" indent="-228600" defTabSz="4319588" fontAlgn="base">
              <a:spcBef>
                <a:spcPct val="0"/>
              </a:spcBef>
              <a:spcAft>
                <a:spcPct val="0"/>
              </a:spcAft>
              <a:defRPr kumimoji="1" sz="8500">
                <a:solidFill>
                  <a:schemeClr val="tx1"/>
                </a:solidFill>
                <a:latin typeface="Century Gothic" charset="0"/>
                <a:ea typeface="新細明體" charset="0"/>
              </a:defRPr>
            </a:lvl7pPr>
            <a:lvl8pPr marL="3429000" indent="-228600" defTabSz="4319588" fontAlgn="base">
              <a:spcBef>
                <a:spcPct val="0"/>
              </a:spcBef>
              <a:spcAft>
                <a:spcPct val="0"/>
              </a:spcAft>
              <a:defRPr kumimoji="1" sz="8500">
                <a:solidFill>
                  <a:schemeClr val="tx1"/>
                </a:solidFill>
                <a:latin typeface="Century Gothic" charset="0"/>
                <a:ea typeface="新細明體" charset="0"/>
              </a:defRPr>
            </a:lvl8pPr>
            <a:lvl9pPr marL="3886200" indent="-228600" defTabSz="4319588" fontAlgn="base">
              <a:spcBef>
                <a:spcPct val="0"/>
              </a:spcBef>
              <a:spcAft>
                <a:spcPct val="0"/>
              </a:spcAft>
              <a:defRPr kumimoji="1" sz="8500">
                <a:solidFill>
                  <a:schemeClr val="tx1"/>
                </a:solidFill>
                <a:latin typeface="Century Gothic" charset="0"/>
                <a:ea typeface="新細明體" charset="0"/>
              </a:defRPr>
            </a:lvl9pPr>
          </a:lstStyle>
          <a:p>
            <a:r>
              <a:rPr kumimoji="0" lang="en-US" altLang="zh-TW" sz="800">
                <a:solidFill>
                  <a:schemeClr val="tx2"/>
                </a:solidFill>
                <a:latin typeface="Times New Roman" charset="0"/>
                <a:cs typeface="Times New Roman" charset="0"/>
              </a:rPr>
              <a:t>Fig 3:</a:t>
            </a:r>
          </a:p>
          <a:p>
            <a:r>
              <a:rPr kumimoji="0" lang="en-US" altLang="zh-TW" sz="800">
                <a:solidFill>
                  <a:schemeClr val="tx2"/>
                </a:solidFill>
                <a:latin typeface="Times New Roman" charset="0"/>
                <a:cs typeface="Times New Roman" charset="0"/>
              </a:rPr>
              <a:t>Neurolysis of greater occipital nerve, along with  local steroid injection and subcutaneous flaps were used to treat this trigger points.</a:t>
            </a:r>
          </a:p>
          <a:p>
            <a:endParaRPr lang="zh-TW" altLang="en-US" sz="800">
              <a:ea typeface="微軟正黑體" charset="0"/>
              <a:cs typeface="微軟正黑體" charset="0"/>
            </a:endParaRPr>
          </a:p>
        </p:txBody>
      </p:sp>
      <p:sp>
        <p:nvSpPr>
          <p:cNvPr id="13326" name="文字方塊 18"/>
          <p:cNvSpPr txBox="1">
            <a:spLocks noChangeArrowheads="1"/>
          </p:cNvSpPr>
          <p:nvPr/>
        </p:nvSpPr>
        <p:spPr bwMode="auto">
          <a:xfrm>
            <a:off x="3990897" y="7729865"/>
            <a:ext cx="364519" cy="1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349" tIns="9674" rIns="19349" bIns="9674">
            <a:spAutoFit/>
          </a:bodyPr>
          <a:lstStyle>
            <a:lvl1pPr>
              <a:defRPr kumimoji="1" sz="8500">
                <a:solidFill>
                  <a:schemeClr val="tx1"/>
                </a:solidFill>
                <a:latin typeface="Century Gothic" charset="0"/>
                <a:ea typeface="新細明體" charset="0"/>
                <a:cs typeface="新細明體" charset="0"/>
              </a:defRPr>
            </a:lvl1pPr>
            <a:lvl2pPr marL="742950" indent="-285750">
              <a:defRPr kumimoji="1" sz="8500">
                <a:solidFill>
                  <a:schemeClr val="tx1"/>
                </a:solidFill>
                <a:latin typeface="Century Gothic" charset="0"/>
                <a:ea typeface="新細明體" charset="0"/>
              </a:defRPr>
            </a:lvl2pPr>
            <a:lvl3pPr marL="1143000" indent="-228600">
              <a:defRPr kumimoji="1" sz="8500">
                <a:solidFill>
                  <a:schemeClr val="tx1"/>
                </a:solidFill>
                <a:latin typeface="Century Gothic" charset="0"/>
                <a:ea typeface="新細明體" charset="0"/>
              </a:defRPr>
            </a:lvl3pPr>
            <a:lvl4pPr marL="1600200" indent="-228600">
              <a:defRPr kumimoji="1" sz="8500">
                <a:solidFill>
                  <a:schemeClr val="tx1"/>
                </a:solidFill>
                <a:latin typeface="Century Gothic" charset="0"/>
                <a:ea typeface="新細明體" charset="0"/>
              </a:defRPr>
            </a:lvl4pPr>
            <a:lvl5pPr marL="2057400" indent="-228600">
              <a:defRPr kumimoji="1" sz="8500">
                <a:solidFill>
                  <a:schemeClr val="tx1"/>
                </a:solidFill>
                <a:latin typeface="Century Gothic" charset="0"/>
                <a:ea typeface="新細明體" charset="0"/>
              </a:defRPr>
            </a:lvl5pPr>
            <a:lvl6pPr marL="2514600" indent="-228600" defTabSz="4319588" fontAlgn="base">
              <a:spcBef>
                <a:spcPct val="0"/>
              </a:spcBef>
              <a:spcAft>
                <a:spcPct val="0"/>
              </a:spcAft>
              <a:defRPr kumimoji="1" sz="8500">
                <a:solidFill>
                  <a:schemeClr val="tx1"/>
                </a:solidFill>
                <a:latin typeface="Century Gothic" charset="0"/>
                <a:ea typeface="新細明體" charset="0"/>
              </a:defRPr>
            </a:lvl6pPr>
            <a:lvl7pPr marL="2971800" indent="-228600" defTabSz="4319588" fontAlgn="base">
              <a:spcBef>
                <a:spcPct val="0"/>
              </a:spcBef>
              <a:spcAft>
                <a:spcPct val="0"/>
              </a:spcAft>
              <a:defRPr kumimoji="1" sz="8500">
                <a:solidFill>
                  <a:schemeClr val="tx1"/>
                </a:solidFill>
                <a:latin typeface="Century Gothic" charset="0"/>
                <a:ea typeface="新細明體" charset="0"/>
              </a:defRPr>
            </a:lvl7pPr>
            <a:lvl8pPr marL="3429000" indent="-228600" defTabSz="4319588" fontAlgn="base">
              <a:spcBef>
                <a:spcPct val="0"/>
              </a:spcBef>
              <a:spcAft>
                <a:spcPct val="0"/>
              </a:spcAft>
              <a:defRPr kumimoji="1" sz="8500">
                <a:solidFill>
                  <a:schemeClr val="tx1"/>
                </a:solidFill>
                <a:latin typeface="Century Gothic" charset="0"/>
                <a:ea typeface="新細明體" charset="0"/>
              </a:defRPr>
            </a:lvl8pPr>
            <a:lvl9pPr marL="3886200" indent="-228600" defTabSz="4319588" fontAlgn="base">
              <a:spcBef>
                <a:spcPct val="0"/>
              </a:spcBef>
              <a:spcAft>
                <a:spcPct val="0"/>
              </a:spcAft>
              <a:defRPr kumimoji="1" sz="8500">
                <a:solidFill>
                  <a:schemeClr val="tx1"/>
                </a:solidFill>
                <a:latin typeface="Century Gothic" charset="0"/>
                <a:ea typeface="新細明體" charset="0"/>
              </a:defRPr>
            </a:lvl9pPr>
          </a:lstStyle>
          <a:p>
            <a:r>
              <a:rPr lang="en-US" altLang="zh-TW" sz="1100" b="1">
                <a:ea typeface="微軟正黑體" charset="0"/>
                <a:cs typeface="微軟正黑體" charset="0"/>
              </a:rPr>
              <a:t>Fig 3</a:t>
            </a:r>
            <a:endParaRPr lang="zh-TW" altLang="en-US" sz="1100" b="1">
              <a:ea typeface="微軟正黑體" charset="0"/>
              <a:cs typeface="微軟正黑體" charset="0"/>
            </a:endParaRPr>
          </a:p>
        </p:txBody>
      </p:sp>
      <p:pic>
        <p:nvPicPr>
          <p:cNvPr id="13327" name="Picture 8" descr="螢幕快照 2013-10-22 上午12.20.30.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25253" y="8340675"/>
            <a:ext cx="2729022" cy="64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8" name="圖片 4" descr="IMG_01.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0511" y="67868"/>
            <a:ext cx="2209625" cy="64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9" name="圖片 5" descr="skhp.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360136" y="67868"/>
            <a:ext cx="1011919" cy="64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0" name="文字方塊 4"/>
          <p:cNvSpPr txBox="1">
            <a:spLocks noChangeArrowheads="1"/>
          </p:cNvSpPr>
          <p:nvPr/>
        </p:nvSpPr>
        <p:spPr bwMode="auto">
          <a:xfrm>
            <a:off x="4724975" y="380664"/>
            <a:ext cx="39076" cy="13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349" tIns="9674" rIns="19349" bIns="9674">
            <a:spAutoFit/>
          </a:bodyPr>
          <a:lstStyle>
            <a:lvl1pPr>
              <a:defRPr kumimoji="1" sz="8500">
                <a:solidFill>
                  <a:schemeClr val="tx1"/>
                </a:solidFill>
                <a:latin typeface="Century Gothic" charset="0"/>
                <a:ea typeface="新細明體" charset="0"/>
                <a:cs typeface="新細明體" charset="0"/>
              </a:defRPr>
            </a:lvl1pPr>
            <a:lvl2pPr marL="742950" indent="-285750">
              <a:defRPr kumimoji="1" sz="8500">
                <a:solidFill>
                  <a:schemeClr val="tx1"/>
                </a:solidFill>
                <a:latin typeface="Century Gothic" charset="0"/>
                <a:ea typeface="新細明體" charset="0"/>
              </a:defRPr>
            </a:lvl2pPr>
            <a:lvl3pPr marL="1143000" indent="-228600">
              <a:defRPr kumimoji="1" sz="8500">
                <a:solidFill>
                  <a:schemeClr val="tx1"/>
                </a:solidFill>
                <a:latin typeface="Century Gothic" charset="0"/>
                <a:ea typeface="新細明體" charset="0"/>
              </a:defRPr>
            </a:lvl3pPr>
            <a:lvl4pPr marL="1600200" indent="-228600">
              <a:defRPr kumimoji="1" sz="8500">
                <a:solidFill>
                  <a:schemeClr val="tx1"/>
                </a:solidFill>
                <a:latin typeface="Century Gothic" charset="0"/>
                <a:ea typeface="新細明體" charset="0"/>
              </a:defRPr>
            </a:lvl4pPr>
            <a:lvl5pPr marL="2057400" indent="-228600">
              <a:defRPr kumimoji="1" sz="8500">
                <a:solidFill>
                  <a:schemeClr val="tx1"/>
                </a:solidFill>
                <a:latin typeface="Century Gothic" charset="0"/>
                <a:ea typeface="新細明體" charset="0"/>
              </a:defRPr>
            </a:lvl5pPr>
            <a:lvl6pPr marL="2514600" indent="-228600" defTabSz="4319588" fontAlgn="base">
              <a:spcBef>
                <a:spcPct val="0"/>
              </a:spcBef>
              <a:spcAft>
                <a:spcPct val="0"/>
              </a:spcAft>
              <a:defRPr kumimoji="1" sz="8500">
                <a:solidFill>
                  <a:schemeClr val="tx1"/>
                </a:solidFill>
                <a:latin typeface="Century Gothic" charset="0"/>
                <a:ea typeface="新細明體" charset="0"/>
              </a:defRPr>
            </a:lvl6pPr>
            <a:lvl7pPr marL="2971800" indent="-228600" defTabSz="4319588" fontAlgn="base">
              <a:spcBef>
                <a:spcPct val="0"/>
              </a:spcBef>
              <a:spcAft>
                <a:spcPct val="0"/>
              </a:spcAft>
              <a:defRPr kumimoji="1" sz="8500">
                <a:solidFill>
                  <a:schemeClr val="tx1"/>
                </a:solidFill>
                <a:latin typeface="Century Gothic" charset="0"/>
                <a:ea typeface="新細明體" charset="0"/>
              </a:defRPr>
            </a:lvl7pPr>
            <a:lvl8pPr marL="3429000" indent="-228600" defTabSz="4319588" fontAlgn="base">
              <a:spcBef>
                <a:spcPct val="0"/>
              </a:spcBef>
              <a:spcAft>
                <a:spcPct val="0"/>
              </a:spcAft>
              <a:defRPr kumimoji="1" sz="8500">
                <a:solidFill>
                  <a:schemeClr val="tx1"/>
                </a:solidFill>
                <a:latin typeface="Century Gothic" charset="0"/>
                <a:ea typeface="新細明體" charset="0"/>
              </a:defRPr>
            </a:lvl8pPr>
            <a:lvl9pPr marL="3886200" indent="-228600" defTabSz="4319588" fontAlgn="base">
              <a:spcBef>
                <a:spcPct val="0"/>
              </a:spcBef>
              <a:spcAft>
                <a:spcPct val="0"/>
              </a:spcAft>
              <a:defRPr kumimoji="1" sz="8500">
                <a:solidFill>
                  <a:schemeClr val="tx1"/>
                </a:solidFill>
                <a:latin typeface="Century Gothic" charset="0"/>
                <a:ea typeface="新細明體" charset="0"/>
              </a:defRPr>
            </a:lvl9pPr>
          </a:lstStyle>
          <a:p>
            <a:endParaRPr lang="zh-TW" altLang="en-US"/>
          </a:p>
        </p:txBody>
      </p:sp>
    </p:spTree>
    <p:extLst>
      <p:ext uri="{BB962C8B-B14F-4D97-AF65-F5344CB8AC3E}">
        <p14:creationId xmlns:p14="http://schemas.microsoft.com/office/powerpoint/2010/main" val="332383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福灯高照</Template>
  <TotalTime>563</TotalTime>
  <Words>1483</Words>
  <Application>Microsoft Macintosh PowerPoint</Application>
  <PresentationFormat>如螢幕大小 (4:3)</PresentationFormat>
  <Paragraphs>118</Paragraphs>
  <Slides>17</Slides>
  <Notes>3</Notes>
  <HiddenSlides>0</HiddenSlides>
  <MMClips>0</MMClips>
  <ScaleCrop>false</ScaleCrop>
  <HeadingPairs>
    <vt:vector size="4" baseType="variant">
      <vt:variant>
        <vt:lpstr>佈景主題</vt:lpstr>
      </vt:variant>
      <vt:variant>
        <vt:i4>1</vt:i4>
      </vt:variant>
      <vt:variant>
        <vt:lpstr>投影片標題</vt:lpstr>
      </vt:variant>
      <vt:variant>
        <vt:i4>17</vt:i4>
      </vt:variant>
    </vt:vector>
  </HeadingPairs>
  <TitlesOfParts>
    <vt:vector size="18" baseType="lpstr">
      <vt:lpstr>Deluxe</vt:lpstr>
      <vt:lpstr>The experience of intraoperative Spy System use for microvascular evaluation</vt:lpstr>
      <vt:lpstr>Real-time Fluorescence Imaging</vt:lpstr>
      <vt:lpstr>The Leader in Fluorescence Imaging</vt:lpstr>
      <vt:lpstr>PURPOSE</vt:lpstr>
      <vt:lpstr>MATERIAL AND METHODS </vt:lpstr>
      <vt:lpstr>MATERIAL AND METHODS </vt:lpstr>
      <vt:lpstr>Case presentation- buccal Ca</vt:lpstr>
      <vt:lpstr>Case presentation- buccal Ca</vt:lpstr>
      <vt:lpstr>Case presentation- PAOD</vt:lpstr>
      <vt:lpstr>Case presentation- complication after tibial fracture with internal fixation</vt:lpstr>
      <vt:lpstr>Introduction</vt:lpstr>
      <vt:lpstr>Indocyanine Green</vt:lpstr>
      <vt:lpstr>Advantages</vt:lpstr>
      <vt:lpstr>Result</vt:lpstr>
      <vt:lpstr>CONCLUSION </vt:lpstr>
      <vt:lpstr>PowerPoint 簡報</vt:lpstr>
      <vt:lpstr>The Potential of Migraine Surgery in Taiwan: personal experience in two medical centers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Intraoperative laser angiography using the spy system</dc:title>
  <dc:creator>Lin玫瑰騎士</dc:creator>
  <cp:lastModifiedBy>Apple</cp:lastModifiedBy>
  <cp:revision>36</cp:revision>
  <dcterms:created xsi:type="dcterms:W3CDTF">2015-01-06T04:56:55Z</dcterms:created>
  <dcterms:modified xsi:type="dcterms:W3CDTF">2015-10-16T15:37:02Z</dcterms:modified>
</cp:coreProperties>
</file>