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96" r:id="rId3"/>
    <p:sldId id="309" r:id="rId4"/>
    <p:sldId id="310" r:id="rId5"/>
    <p:sldId id="299" r:id="rId6"/>
    <p:sldId id="300" r:id="rId7"/>
    <p:sldId id="301" r:id="rId8"/>
    <p:sldId id="302" r:id="rId9"/>
    <p:sldId id="319" r:id="rId10"/>
    <p:sldId id="306" r:id="rId11"/>
    <p:sldId id="307" r:id="rId12"/>
    <p:sldId id="320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44" autoAdjust="0"/>
  </p:normalViewPr>
  <p:slideViewPr>
    <p:cSldViewPr>
      <p:cViewPr varScale="1">
        <p:scale>
          <a:sx n="62" d="100"/>
          <a:sy n="62" d="100"/>
        </p:scale>
        <p:origin x="16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E266A-AC9C-43D1-868C-888EE09874BA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199EA-FA7B-4E9E-B36F-26622DD6A7F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829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No metastasis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199EA-FA7B-4E9E-B36F-26622DD6A7FB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372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No definite evidence of malignant bone metastasis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199EA-FA7B-4E9E-B36F-26622DD6A7FB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39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08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17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85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56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2941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246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990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86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82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8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76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5FACB99-DC8F-405F-B0FF-AD448A6C34DD}" type="datetimeFigureOut">
              <a:rPr lang="zh-TW" altLang="en-US" smtClean="0"/>
              <a:pPr/>
              <a:t>2015/10/9</a:t>
            </a:fld>
            <a:endParaRPr lang="zh-TW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66510A-1DD7-4E9D-8537-F652379097C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1884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700808"/>
            <a:ext cx="9144000" cy="1600210"/>
          </a:xfrm>
        </p:spPr>
        <p:txBody>
          <a:bodyPr>
            <a:noAutofit/>
          </a:bodyPr>
          <a:lstStyle/>
          <a:p>
            <a:pPr algn="ctr"/>
            <a:r>
              <a:rPr lang="en-US" altLang="zh-TW" sz="3600" b="1" dirty="0" smtClean="0">
                <a:solidFill>
                  <a:srgbClr val="FFFF00"/>
                </a:solidFill>
                <a:effectLst>
                  <a:reflection blurRad="12000" stA="25000" endPos="49000" dist="5000" dir="5400000" sy="-100000" algn="bl" rotWithShape="0"/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Right thigh </a:t>
            </a:r>
            <a:r>
              <a:rPr lang="en-US" altLang="zh-TW" sz="3600" b="1" dirty="0" err="1">
                <a:solidFill>
                  <a:srgbClr val="FFFF00"/>
                </a:solidFill>
                <a:effectLst>
                  <a:reflection blurRad="12000" stA="25000" endPos="49000" dist="5000" dir="5400000" sy="-100000" algn="bl" rotWithShape="0"/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angiosarcoma</a:t>
            </a:r>
            <a:r>
              <a:rPr lang="en-US" altLang="zh-TW" sz="3600" b="1" dirty="0">
                <a:solidFill>
                  <a:srgbClr val="FFFF00"/>
                </a:solidFill>
                <a:effectLst>
                  <a:reflection blurRad="12000" stA="25000" endPos="49000" dist="5000" dir="5400000" sy="-100000" algn="bl" rotWithShape="0"/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- radical resection and functional muscle transfer: A case </a:t>
            </a:r>
            <a:r>
              <a:rPr lang="en-US" altLang="zh-TW" sz="3600" b="1" dirty="0" smtClean="0">
                <a:solidFill>
                  <a:srgbClr val="FFFF00"/>
                </a:solidFill>
                <a:effectLst>
                  <a:reflection blurRad="12000" stA="25000" endPos="49000" dist="5000" dir="5400000" sy="-100000" algn="bl" rotWithShape="0"/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report</a:t>
            </a:r>
            <a:endParaRPr lang="zh-TW" altLang="en-US" sz="3600" dirty="0">
              <a:solidFill>
                <a:srgbClr val="FFFF00"/>
              </a:solidFill>
              <a:effectLst>
                <a:reflection blurRad="12000" stA="25000" endPos="49000" dist="5000" dir="5400000" sy="-100000" algn="bl" rotWithShape="0"/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3645024"/>
            <a:ext cx="8064896" cy="1400188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Jih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-Sen Wong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,Jiunn Tat Lee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,Meng-Si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Wu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,Chien-Hsing Wang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,Li-Fu Cheng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,Chao-Chih Yang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,Hon-Da Hsu</a:t>
            </a:r>
            <a:r>
              <a:rPr lang="en-US" altLang="zh-TW" baseline="30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endParaRPr lang="zh-TW" altLang="zh-TW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Division </a:t>
            </a:r>
            <a:r>
              <a:rPr lang="en-US" altLang="zh-TW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of Plastic Surgery, Department of Surgery, Buddhist Tzu Chi General Hospital, Hualien, Taiwan</a:t>
            </a:r>
            <a:endParaRPr lang="zh-TW" altLang="en-US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6815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effectLst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Patient profile</a:t>
            </a:r>
            <a:endParaRPr lang="zh-TW" altLang="en-US" dirty="0">
              <a:solidFill>
                <a:srgbClr val="FFFF00"/>
              </a:solidFill>
              <a:effectLst/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40632"/>
            <a:ext cx="8229600" cy="4114800"/>
          </a:xfrm>
        </p:spPr>
        <p:txBody>
          <a:bodyPr>
            <a:noAutofit/>
          </a:bodyPr>
          <a:lstStyle/>
          <a:p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Age: 28</a:t>
            </a:r>
          </a:p>
          <a:p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Gender:</a:t>
            </a:r>
            <a:r>
              <a:rPr lang="zh-TW" altLang="en-US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male</a:t>
            </a:r>
          </a:p>
          <a:p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Past history:</a:t>
            </a:r>
          </a:p>
          <a:p>
            <a:pPr lvl="1"/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Scald burn s/p(face, chest wall, four limbs, 2nd degree, 35%) </a:t>
            </a:r>
            <a:r>
              <a:rPr lang="zh-TW" altLang="en-US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debridement + STSG 16 years ago</a:t>
            </a:r>
          </a:p>
          <a:p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Chief complaint</a:t>
            </a:r>
          </a:p>
          <a:p>
            <a:pPr lvl="1"/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Right thigh tumor for 4 years </a:t>
            </a:r>
            <a:endParaRPr lang="zh-TW" altLang="en-US" sz="32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1972" t="31640" r="15039" b="25196"/>
          <a:stretch>
            <a:fillRect/>
          </a:stretch>
        </p:blipFill>
        <p:spPr bwMode="auto">
          <a:xfrm>
            <a:off x="419513" y="3707402"/>
            <a:ext cx="4143404" cy="212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22168" t="29492" r="15576" b="26563"/>
          <a:stretch>
            <a:fillRect/>
          </a:stretch>
        </p:blipFill>
        <p:spPr bwMode="auto">
          <a:xfrm>
            <a:off x="4643438" y="3702815"/>
            <a:ext cx="4048152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4087731" y="3121656"/>
            <a:ext cx="1053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T2W</a:t>
            </a:r>
            <a:endParaRPr lang="zh-TW" altLang="en-US" sz="3200" b="1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23437" t="31250" r="16504" b="27167"/>
          <a:stretch>
            <a:fillRect/>
          </a:stretch>
        </p:blipFill>
        <p:spPr bwMode="auto">
          <a:xfrm>
            <a:off x="444830" y="1023867"/>
            <a:ext cx="412716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 l="24365" t="31445" r="17773" b="27539"/>
          <a:stretch>
            <a:fillRect/>
          </a:stretch>
        </p:blipFill>
        <p:spPr bwMode="auto">
          <a:xfrm>
            <a:off x="4643438" y="1031101"/>
            <a:ext cx="4071966" cy="213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3929058" y="428604"/>
            <a:ext cx="1579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T1 FSE</a:t>
            </a:r>
            <a:endParaRPr lang="zh-TW" altLang="en-US" sz="3200" b="1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0923" y="255730"/>
            <a:ext cx="34387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b="1" dirty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Femur MRI </a:t>
            </a:r>
            <a:endParaRPr lang="zh-TW" altLang="en-US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9611" y="5842337"/>
            <a:ext cx="8479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CC4757"/>
              </a:buClr>
              <a:buSzPct val="70000"/>
            </a:pPr>
            <a:r>
              <a:rPr lang="en-US" altLang="zh-TW" sz="3000" u="sng" dirty="0" err="1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Hypervascular</a:t>
            </a:r>
            <a:r>
              <a:rPr lang="en-US" altLang="zh-TW" sz="30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nature and </a:t>
            </a:r>
            <a:r>
              <a:rPr lang="en-US" altLang="zh-TW" sz="3000" u="sng" dirty="0" err="1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heterogenous</a:t>
            </a:r>
            <a:r>
              <a:rPr lang="en-US" altLang="zh-TW" sz="30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enhanced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3437" t="33854" r="16504" b="21875"/>
          <a:stretch>
            <a:fillRect/>
          </a:stretch>
        </p:blipFill>
        <p:spPr bwMode="auto">
          <a:xfrm>
            <a:off x="263485" y="692779"/>
            <a:ext cx="4393435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24365" t="31445" r="17041" b="24609"/>
          <a:stretch>
            <a:fillRect/>
          </a:stretch>
        </p:blipFill>
        <p:spPr bwMode="auto">
          <a:xfrm>
            <a:off x="4572000" y="692778"/>
            <a:ext cx="435768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 l="24365" t="32422" r="17041" b="24609"/>
          <a:stretch>
            <a:fillRect/>
          </a:stretch>
        </p:blipFill>
        <p:spPr bwMode="auto">
          <a:xfrm>
            <a:off x="285720" y="3857628"/>
            <a:ext cx="4357718" cy="239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 l="24365" t="32422" r="17041" b="24609"/>
          <a:stretch>
            <a:fillRect/>
          </a:stretch>
        </p:blipFill>
        <p:spPr bwMode="auto">
          <a:xfrm>
            <a:off x="4572000" y="3857628"/>
            <a:ext cx="4357686" cy="239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3726544" y="122945"/>
            <a:ext cx="21162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T1 FSE+C</a:t>
            </a:r>
            <a:endParaRPr lang="zh-TW" altLang="en-US" sz="3200" b="1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2853580"/>
            <a:ext cx="8492464" cy="127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39784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Chest to pelvis CT</a:t>
            </a:r>
            <a:endParaRPr lang="zh-TW" altLang="en-US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4902" t="31250" r="15771" b="12109"/>
          <a:stretch>
            <a:fillRect/>
          </a:stretch>
        </p:blipFill>
        <p:spPr bwMode="auto">
          <a:xfrm>
            <a:off x="714348" y="1214422"/>
            <a:ext cx="3571868" cy="255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l="25097" t="31445" r="17773" b="13867"/>
          <a:stretch>
            <a:fillRect/>
          </a:stretch>
        </p:blipFill>
        <p:spPr bwMode="auto">
          <a:xfrm>
            <a:off x="4714877" y="1214422"/>
            <a:ext cx="3500462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 l="28027" t="29492" r="20831" b="14844"/>
          <a:stretch>
            <a:fillRect/>
          </a:stretch>
        </p:blipFill>
        <p:spPr bwMode="auto">
          <a:xfrm>
            <a:off x="714348" y="3786190"/>
            <a:ext cx="357190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 l="30225" t="35351" r="22900" b="17676"/>
          <a:stretch>
            <a:fillRect/>
          </a:stretch>
        </p:blipFill>
        <p:spPr bwMode="auto">
          <a:xfrm>
            <a:off x="4714876" y="3857628"/>
            <a:ext cx="351694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Whole body bone scan</a:t>
            </a:r>
            <a:endParaRPr lang="zh-TW" altLang="en-US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25635" t="19531" r="14306" b="12109"/>
          <a:stretch>
            <a:fillRect/>
          </a:stretch>
        </p:blipFill>
        <p:spPr bwMode="auto">
          <a:xfrm>
            <a:off x="1285852" y="1000108"/>
            <a:ext cx="6572296" cy="561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1776" y="242327"/>
            <a:ext cx="8229600" cy="954425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effectLst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Incisional biopsy</a:t>
            </a:r>
            <a:endParaRPr lang="zh-TW" altLang="en-US" dirty="0">
              <a:solidFill>
                <a:srgbClr val="FFFF00"/>
              </a:solidFill>
              <a:effectLst/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776" y="1412776"/>
            <a:ext cx="8229600" cy="4114800"/>
          </a:xfrm>
        </p:spPr>
        <p:txBody>
          <a:bodyPr>
            <a:no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Well-differentiated angiosarcoma</a:t>
            </a:r>
          </a:p>
          <a:p>
            <a:pPr lvl="1"/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Irregular </a:t>
            </a:r>
            <a:r>
              <a:rPr lang="en-US" altLang="zh-TW" sz="3200" u="sng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anastomosing vascular channels dissecting through the collagen</a:t>
            </a:r>
          </a:p>
          <a:p>
            <a:pPr lvl="1"/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Pleomorphic, hyperchromatic, and </a:t>
            </a:r>
            <a:r>
              <a:rPr lang="en-US" altLang="zh-TW" sz="3200" dirty="0" err="1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multilayering</a:t>
            </a:r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endothelial cells</a:t>
            </a:r>
          </a:p>
          <a:p>
            <a:pPr lvl="1"/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Immunohistochemical stain </a:t>
            </a:r>
          </a:p>
          <a:p>
            <a:pPr lvl="2"/>
            <a:r>
              <a:rPr lang="en-US" altLang="zh-TW" sz="28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S-100 (-)</a:t>
            </a:r>
          </a:p>
          <a:p>
            <a:pPr lvl="2"/>
            <a:r>
              <a:rPr lang="en-US" altLang="zh-TW" sz="28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CD31 (+)</a:t>
            </a:r>
          </a:p>
          <a:p>
            <a:pPr lvl="2"/>
            <a:r>
              <a:rPr lang="en-US" altLang="zh-TW" sz="28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CD34 (-)</a:t>
            </a:r>
            <a:endParaRPr lang="zh-TW" altLang="en-US" sz="2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8789" y="160529"/>
            <a:ext cx="8429684" cy="78581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altLang="zh-TW" sz="3600" dirty="0" smtClean="0">
                <a:solidFill>
                  <a:srgbClr val="FFFF00"/>
                </a:solidFill>
              </a:rPr>
              <a:t>Wide excision and free ALT </a:t>
            </a:r>
            <a:r>
              <a:rPr lang="en-US" altLang="zh-TW" sz="3600" dirty="0" err="1" smtClean="0">
                <a:solidFill>
                  <a:srgbClr val="FFFF00"/>
                </a:solidFill>
              </a:rPr>
              <a:t>myocutaneous</a:t>
            </a:r>
            <a:r>
              <a:rPr lang="en-US" altLang="zh-TW" sz="3600" dirty="0" smtClean="0">
                <a:solidFill>
                  <a:srgbClr val="FFFF00"/>
                </a:solidFill>
              </a:rPr>
              <a:t> flap reconstrction</a:t>
            </a:r>
            <a:endParaRPr lang="zh-TW" altLang="en-US" sz="36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F:\PS\angiosarcoma\0217\DSC_1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3631" y="3842119"/>
            <a:ext cx="4163857" cy="2787666"/>
          </a:xfrm>
          <a:prstGeom prst="rect">
            <a:avLst/>
          </a:prstGeom>
          <a:noFill/>
        </p:spPr>
      </p:pic>
      <p:pic>
        <p:nvPicPr>
          <p:cNvPr id="1027" name="Picture 3" descr="F:\PS\angiosarcoma\0217\DSC_1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111" y="3842119"/>
            <a:ext cx="4163855" cy="2787666"/>
          </a:xfrm>
          <a:prstGeom prst="rect">
            <a:avLst/>
          </a:prstGeom>
          <a:noFill/>
        </p:spPr>
      </p:pic>
      <p:pic>
        <p:nvPicPr>
          <p:cNvPr id="1028" name="Picture 4" descr="F:\PS\angiosarcoma\0217\DSC_1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559" y="908720"/>
            <a:ext cx="4193407" cy="2807451"/>
          </a:xfrm>
          <a:prstGeom prst="rect">
            <a:avLst/>
          </a:prstGeom>
          <a:noFill/>
        </p:spPr>
      </p:pic>
      <p:pic>
        <p:nvPicPr>
          <p:cNvPr id="1029" name="Picture 5" descr="F:\PS\angiosarcoma\0217\DSC_1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3632" y="939155"/>
            <a:ext cx="4150591" cy="2778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95400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Pathology</a:t>
            </a:r>
            <a:endParaRPr lang="zh-TW" altLang="en-US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內容版面配置區 2"/>
          <p:cNvSpPr txBox="1">
            <a:spLocks noGrp="1"/>
          </p:cNvSpPr>
          <p:nvPr>
            <p:ph idx="1"/>
          </p:nvPr>
        </p:nvSpPr>
        <p:spPr>
          <a:xfrm>
            <a:off x="457200" y="1916832"/>
            <a:ext cx="8229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514350" lvl="0" indent="-514350">
              <a:buClrTx/>
              <a:buSzTx/>
              <a:buFont typeface="+mj-lt"/>
              <a:buAutoNum type="arabicPeriod"/>
              <a:defRPr/>
            </a:pPr>
            <a:r>
              <a:rPr lang="en-US" altLang="zh-TW" sz="2800" dirty="0" err="1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r>
              <a:rPr lang="en-US" altLang="zh-TW" sz="3200" dirty="0" err="1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ngiosarcoma</a:t>
            </a:r>
            <a:r>
              <a:rPr lang="en-US" altLang="zh-TW" sz="32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well-differentiated</a:t>
            </a:r>
          </a:p>
          <a:p>
            <a:pPr marL="514350" lvl="0" indent="-514350">
              <a:buClrTx/>
              <a:buSzTx/>
              <a:buFont typeface="+mj-lt"/>
              <a:buAutoNum type="arabicPeriod"/>
              <a:defRPr/>
            </a:pPr>
            <a:r>
              <a:rPr lang="en-US" altLang="zh-TW" sz="32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Size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of Tumor: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3.2x2.0x1.0cm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2.5x2.5 x1.5 cm</a:t>
            </a:r>
          </a:p>
          <a:p>
            <a:pPr marL="514350" lvl="0" indent="-514350">
              <a:buClrTx/>
              <a:buSzTx/>
              <a:buFont typeface="+mj-lt"/>
              <a:buAutoNum type="arabicPeriod"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Histologic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Grade: I 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514350" lvl="0" indent="-514350">
              <a:buClrTx/>
              <a:buSzTx/>
              <a:buFont typeface="+mj-lt"/>
              <a:buAutoNum type="arabicPeriod"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Primary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Tumor: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pT2b</a:t>
            </a:r>
          </a:p>
          <a:p>
            <a:pPr marL="514350" lvl="0" indent="-514350">
              <a:buClrTx/>
              <a:buSzTx/>
              <a:buFont typeface="+mj-lt"/>
              <a:buAutoNum type="arabicPeriod"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Regional </a:t>
            </a: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Lymph Nodes: pN0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Immunohistochemical stain: CD31 (+) and CD68 (+)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3435" y="980728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Post-operative radiotherapy</a:t>
            </a:r>
          </a:p>
          <a:p>
            <a:pPr marL="0" indent="0">
              <a:buNone/>
            </a:pPr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5940cGy in 33 fractions</a:t>
            </a:r>
            <a:endParaRPr lang="zh-TW" altLang="en-US" sz="36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2050" name="Picture 2" descr="\\Hl1n2a6007\2014 晨會\img337.jpg"/>
          <p:cNvPicPr>
            <a:picLocks noChangeAspect="1" noChangeArrowheads="1"/>
          </p:cNvPicPr>
          <p:nvPr/>
        </p:nvPicPr>
        <p:blipFill>
          <a:blip r:embed="rId2"/>
          <a:srcRect l="3381" t="15205" r="38438" b="65600"/>
          <a:stretch>
            <a:fillRect/>
          </a:stretch>
        </p:blipFill>
        <p:spPr bwMode="auto">
          <a:xfrm>
            <a:off x="202743" y="2780928"/>
            <a:ext cx="8690985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2339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Post-operative follow up</a:t>
            </a:r>
            <a:endParaRPr lang="zh-TW" altLang="en-US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14800"/>
          </a:xfrm>
        </p:spPr>
        <p:txBody>
          <a:bodyPr>
            <a:normAutofit/>
          </a:bodyPr>
          <a:lstStyle/>
          <a:p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No </a:t>
            </a:r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radiological </a:t>
            </a:r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sign of local recurrence or distant metastasis for 3 years</a:t>
            </a:r>
          </a:p>
          <a:p>
            <a:endParaRPr lang="en-US" altLang="zh-TW" sz="36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Functional </a:t>
            </a:r>
            <a:r>
              <a:rPr lang="en-US" altLang="zh-TW" sz="36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outcome also improved that he can jog </a:t>
            </a:r>
            <a:r>
              <a:rPr lang="en-US" altLang="zh-TW" sz="36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for 200 </a:t>
            </a:r>
            <a:r>
              <a:rPr lang="en-US" altLang="zh-TW" sz="36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meters</a:t>
            </a:r>
            <a:endParaRPr lang="en-US" altLang="zh-TW" sz="36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220688"/>
          </a:xfrm>
        </p:spPr>
        <p:txBody>
          <a:bodyPr/>
          <a:lstStyle/>
          <a:p>
            <a:pPr algn="ctr"/>
            <a:r>
              <a:rPr lang="en-US" altLang="zh-TW" dirty="0" smtClean="0">
                <a:solidFill>
                  <a:srgbClr val="FFFF00"/>
                </a:solidFill>
                <a:effectLst/>
              </a:rPr>
              <a:t>Thank you</a:t>
            </a:r>
            <a:endParaRPr lang="zh-TW" altLang="en-US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0206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世外桃源</Template>
  <TotalTime>2360</TotalTime>
  <Words>217</Words>
  <Application>Microsoft Office PowerPoint</Application>
  <PresentationFormat>如螢幕大小 (4:3)</PresentationFormat>
  <Paragraphs>45</Paragraphs>
  <Slides>12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Arial Unicode MS</vt:lpstr>
      <vt:lpstr>新細明體</vt:lpstr>
      <vt:lpstr>Arial</vt:lpstr>
      <vt:lpstr>Calibri</vt:lpstr>
      <vt:lpstr>Corbel</vt:lpstr>
      <vt:lpstr>Wingdings 2</vt:lpstr>
      <vt:lpstr>Deluxe</vt:lpstr>
      <vt:lpstr>Right thigh angiosarcoma - radical resection and functional muscle transfer: A case report</vt:lpstr>
      <vt:lpstr>Patient profile</vt:lpstr>
      <vt:lpstr>PowerPoint 簡報</vt:lpstr>
      <vt:lpstr>PowerPoint 簡報</vt:lpstr>
      <vt:lpstr>Chest to pelvis CT</vt:lpstr>
      <vt:lpstr>Whole body bone scan</vt:lpstr>
      <vt:lpstr>Incisional biopsy</vt:lpstr>
      <vt:lpstr>PowerPoint 簡報</vt:lpstr>
      <vt:lpstr>Pathology</vt:lpstr>
      <vt:lpstr>PowerPoint 簡報</vt:lpstr>
      <vt:lpstr>Post-operative follow up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All User</dc:creator>
  <cp:lastModifiedBy>sheng1019</cp:lastModifiedBy>
  <cp:revision>357</cp:revision>
  <dcterms:created xsi:type="dcterms:W3CDTF">2014-12-06T10:18:25Z</dcterms:created>
  <dcterms:modified xsi:type="dcterms:W3CDTF">2015-10-09T15:42:18Z</dcterms:modified>
</cp:coreProperties>
</file>