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71" r:id="rId13"/>
    <p:sldId id="266" r:id="rId14"/>
    <p:sldId id="267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664" y="-1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2CEF8-FC5C-7249-BA5A-47AD3EC7D1AA}" type="datetimeFigureOut">
              <a:rPr lang="en-US" smtClean="0"/>
              <a:t>10/16/15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D8E32-B2EA-FF44-8213-7337FAE8F70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wmf"/><Relationship Id="rId3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3D-Assissted Quantitative Determination of </a:t>
            </a:r>
            <a:r>
              <a:rPr lang="en-US" dirty="0" err="1"/>
              <a:t>Zygomatic</a:t>
            </a:r>
            <a:r>
              <a:rPr lang="en-US" dirty="0"/>
              <a:t> Complex Using an Open-Source Software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43300"/>
            <a:ext cx="6400800" cy="1314450"/>
          </a:xfrm>
        </p:spPr>
        <p:txBody>
          <a:bodyPr/>
          <a:lstStyle/>
          <a:p>
            <a:r>
              <a:rPr lang="en-US" baseline="30000" dirty="0" smtClean="0"/>
              <a:t>1</a:t>
            </a:r>
            <a:r>
              <a:rPr lang="en-US" dirty="0" smtClean="0"/>
              <a:t>Victor Bong-Hang </a:t>
            </a:r>
            <a:r>
              <a:rPr lang="en-US" dirty="0" err="1" smtClean="0"/>
              <a:t>Shyu</a:t>
            </a:r>
            <a:r>
              <a:rPr lang="en-US" dirty="0" smtClean="0"/>
              <a:t>, M.D., </a:t>
            </a:r>
            <a:r>
              <a:rPr lang="en-US" baseline="30000" dirty="0" smtClean="0"/>
              <a:t>1</a:t>
            </a:r>
            <a:r>
              <a:rPr lang="en-US" dirty="0" smtClean="0"/>
              <a:t>Chih-hao Chen, M.D.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/>
        </p:nvSpPr>
        <p:spPr>
          <a:xfrm>
            <a:off x="685800" y="150495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Affiliations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aseline="30000" dirty="0"/>
              <a:t>1</a:t>
            </a:r>
            <a:r>
              <a:rPr lang="en-US" sz="2000" dirty="0"/>
              <a:t>Craniofacial Research Center, Department of Plastic and Reconstructive Surgery, Chang Gung Memorial Hospital at </a:t>
            </a:r>
            <a:r>
              <a:rPr lang="en-US" sz="2000" dirty="0" err="1"/>
              <a:t>Linkou</a:t>
            </a:r>
            <a:r>
              <a:rPr lang="en-US" sz="2000" dirty="0"/>
              <a:t>, Chang Gung University, College of Medicine, </a:t>
            </a:r>
            <a:r>
              <a:rPr lang="en-US" sz="2000" dirty="0" err="1"/>
              <a:t>Taoyuan</a:t>
            </a:r>
            <a:r>
              <a:rPr lang="en-US" sz="2000" dirty="0"/>
              <a:t>, Taiwan</a:t>
            </a:r>
            <a:br>
              <a:rPr lang="en-US" sz="2000" dirty="0"/>
            </a:br>
            <a:r>
              <a:rPr lang="en-US" sz="2000" baseline="30000" dirty="0"/>
              <a:t>2</a:t>
            </a:r>
            <a:r>
              <a:rPr lang="en-US" sz="2000" dirty="0"/>
              <a:t>Department of Medicine, College of Medicine, Chang Gung University, </a:t>
            </a:r>
            <a:r>
              <a:rPr lang="en-US" sz="2000" dirty="0" err="1"/>
              <a:t>Taoyuan</a:t>
            </a:r>
            <a:r>
              <a:rPr lang="en-US" sz="2000" dirty="0"/>
              <a:t>, Taiwan</a:t>
            </a:r>
            <a:br>
              <a:rPr lang="en-US" sz="2000" dirty="0"/>
            </a:br>
            <a:r>
              <a:rPr lang="en-US" sz="2000" baseline="30000" dirty="0"/>
              <a:t>3</a:t>
            </a:r>
            <a:r>
              <a:rPr lang="en-US" sz="2000" dirty="0"/>
              <a:t>Department of Plastic and Reconstructive Surgery, Chang Gung Memorial Hospital, at Keelung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6" name="Subtitle 4"/>
          <p:cNvSpPr>
            <a:spLocks noGrp="1"/>
          </p:cNvSpPr>
          <p:nvPr/>
        </p:nvSpPr>
        <p:spPr>
          <a:xfrm>
            <a:off x="1371600" y="3390900"/>
            <a:ext cx="6400800" cy="131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Nothing to disclose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Zygomatic</a:t>
            </a:r>
            <a:r>
              <a:rPr lang="en-US" dirty="0" smtClean="0"/>
              <a:t> complex: </a:t>
            </a:r>
            <a:r>
              <a:rPr lang="en-US" dirty="0"/>
              <a:t>unique </a:t>
            </a:r>
            <a:r>
              <a:rPr lang="en-US" dirty="0" err="1"/>
              <a:t>tetrapod</a:t>
            </a:r>
            <a:r>
              <a:rPr lang="en-US" dirty="0"/>
              <a:t>-structure which defines the </a:t>
            </a:r>
            <a:r>
              <a:rPr lang="en-US" dirty="0" err="1"/>
              <a:t>malar</a:t>
            </a:r>
            <a:r>
              <a:rPr lang="en-US" dirty="0"/>
              <a:t> prominence, the orbital shape as well as the orbital volume</a:t>
            </a:r>
            <a:r>
              <a:rPr lang="en-US" dirty="0" smtClean="0"/>
              <a:t> </a:t>
            </a:r>
          </a:p>
          <a:p>
            <a:r>
              <a:rPr lang="en-US" dirty="0" smtClean="0"/>
              <a:t>Aesthetic </a:t>
            </a:r>
            <a:r>
              <a:rPr lang="en-US" dirty="0"/>
              <a:t>and functional deficits can be the result of simple </a:t>
            </a:r>
            <a:r>
              <a:rPr lang="en-US" dirty="0" err="1"/>
              <a:t>zygomatic</a:t>
            </a:r>
            <a:r>
              <a:rPr lang="en-US" dirty="0"/>
              <a:t> complex </a:t>
            </a:r>
            <a:r>
              <a:rPr lang="en-US" dirty="0" smtClean="0"/>
              <a:t>fractures</a:t>
            </a:r>
          </a:p>
          <a:p>
            <a:r>
              <a:rPr lang="en-US" dirty="0" smtClean="0"/>
              <a:t>Post</a:t>
            </a:r>
            <a:r>
              <a:rPr lang="en-US" dirty="0"/>
              <a:t>-operation </a:t>
            </a:r>
            <a:r>
              <a:rPr lang="en-US" dirty="0" err="1"/>
              <a:t>malar</a:t>
            </a:r>
            <a:r>
              <a:rPr lang="en-US" dirty="0"/>
              <a:t> asymmetries in </a:t>
            </a:r>
            <a:r>
              <a:rPr lang="en-US" dirty="0" err="1"/>
              <a:t>zygomatic</a:t>
            </a:r>
            <a:r>
              <a:rPr lang="en-US" dirty="0"/>
              <a:t> fractures have a reported incidence of 10%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present </a:t>
            </a:r>
            <a:r>
              <a:rPr lang="en-US" dirty="0"/>
              <a:t>an ideal modality that is both objective and reliable, using</a:t>
            </a:r>
            <a:r>
              <a:rPr lang="en-US" dirty="0" smtClean="0"/>
              <a:t> anthropometric data </a:t>
            </a:r>
            <a:r>
              <a:rPr lang="en-US" dirty="0"/>
              <a:t>from 3D CT images processed by </a:t>
            </a:r>
            <a:r>
              <a:rPr lang="en-US" dirty="0" err="1"/>
              <a:t>OsiriX</a:t>
            </a:r>
            <a:r>
              <a:rPr lang="en-US" dirty="0"/>
              <a:t>® software, to precisely measure the skeleton and soft tissue aspects of the </a:t>
            </a:r>
            <a:r>
              <a:rPr lang="en-US" dirty="0" err="1"/>
              <a:t>zygomatic</a:t>
            </a:r>
            <a:r>
              <a:rPr lang="en-US" dirty="0"/>
              <a:t> complex</a:t>
            </a:r>
            <a:r>
              <a:rPr lang="en-US" dirty="0" smtClean="0"/>
              <a:t> in the normal </a:t>
            </a:r>
            <a:r>
              <a:rPr lang="en-US" dirty="0" err="1" smtClean="0"/>
              <a:t>zygoma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patients who visited our institute with facial trauma from Aug 2009 to May </a:t>
            </a:r>
            <a:r>
              <a:rPr lang="en-US" dirty="0" smtClean="0"/>
              <a:t>2013</a:t>
            </a:r>
          </a:p>
          <a:p>
            <a:r>
              <a:rPr lang="en-US" dirty="0" smtClean="0"/>
              <a:t>Patients with negative </a:t>
            </a:r>
            <a:r>
              <a:rPr lang="en-US" dirty="0" err="1" smtClean="0"/>
              <a:t>zygomatic</a:t>
            </a:r>
            <a:r>
              <a:rPr lang="en-US" dirty="0" smtClean="0"/>
              <a:t> injuries included</a:t>
            </a:r>
          </a:p>
          <a:p>
            <a:r>
              <a:rPr lang="en-US" dirty="0"/>
              <a:t>All of the 3D scan data were reconstructed and analyzed using a standardized protocol with </a:t>
            </a:r>
            <a:r>
              <a:rPr lang="en-US" dirty="0" err="1"/>
              <a:t>OsiriX</a:t>
            </a:r>
            <a:r>
              <a:rPr lang="en-US" dirty="0"/>
              <a:t>® </a:t>
            </a:r>
            <a:r>
              <a:rPr lang="de-DE" dirty="0" err="1"/>
              <a:t>software</a:t>
            </a:r>
            <a:r>
              <a:rPr lang="en-US" dirty="0" smtClean="0"/>
              <a:t> </a:t>
            </a:r>
          </a:p>
          <a:p>
            <a:r>
              <a:rPr lang="en-US" dirty="0" smtClean="0"/>
              <a:t>N=28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1092994"/>
            <a:ext cx="4038600" cy="2545556"/>
          </a:xfrm>
        </p:spPr>
        <p:txBody>
          <a:bodyPr/>
          <a:lstStyle/>
          <a:p>
            <a:r>
              <a:rPr lang="en-US" dirty="0" smtClean="0"/>
              <a:t>Reference </a:t>
            </a:r>
            <a:r>
              <a:rPr lang="en-US" dirty="0"/>
              <a:t>points</a:t>
            </a:r>
            <a:r>
              <a:rPr lang="en-US" dirty="0" smtClean="0"/>
              <a:t> as </a:t>
            </a:r>
            <a:r>
              <a:rPr lang="en-US" dirty="0"/>
              <a:t>described by Donald and Czerwinski et al.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454" y="2952750"/>
            <a:ext cx="6454346" cy="1809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092994"/>
            <a:ext cx="4876800" cy="164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8600" y="4761923"/>
            <a:ext cx="5017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/>
              <a:t>D</a:t>
            </a:r>
            <a:r>
              <a:rPr lang="en-US" dirty="0" smtClean="0"/>
              <a:t>onald PJ et al. Otolaryngology. 1990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Three measurements were conducted on the same patient to determine the reliability of repetitive analysis (intra-subject).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</a:t>
            </a:r>
            <a:r>
              <a:rPr lang="en-US" dirty="0"/>
              <a:t>same measurement obtained from each side of the same patient was then compared to determine the symmetry of the face (inter-subject).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officeArt objec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320" y="1066800"/>
            <a:ext cx="3713480" cy="3486150"/>
          </a:xfrm>
          <a:prstGeom prst="rect">
            <a:avLst/>
          </a:prstGeom>
          <a:noFill/>
          <a:ln w="12700">
            <a:miter lim="4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3320" y="1063230"/>
            <a:ext cx="3713480" cy="3486149"/>
          </a:xfrm>
          <a:prstGeom prst="rect">
            <a:avLst/>
          </a:prstGeom>
          <a:noFill/>
          <a:ln w="12700">
            <a:miter lim="4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295400" y="4705350"/>
            <a:ext cx="7898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 Measurement of linear projection distances in three planes of facial bone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320" y="1066801"/>
            <a:ext cx="3408680" cy="3457178"/>
          </a:xfrm>
          <a:prstGeom prst="rect">
            <a:avLst/>
          </a:prstGeom>
          <a:noFill/>
          <a:ln w="12700">
            <a:miter lim="4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063229"/>
            <a:ext cx="4018280" cy="3460749"/>
          </a:xfrm>
          <a:prstGeom prst="rect">
            <a:avLst/>
          </a:prstGeom>
          <a:noFill/>
          <a:ln w="12700">
            <a:miter lim="4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47800" y="4705350"/>
            <a:ext cx="726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2. Measurement of linear projection distances in three planes of face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Bony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Z</a:t>
            </a:r>
            <a:r>
              <a:rPr lang="en-US" dirty="0" err="1" smtClean="0"/>
              <a:t>ygomatic</a:t>
            </a:r>
            <a:r>
              <a:rPr lang="en-US" dirty="0" smtClean="0"/>
              <a:t> </a:t>
            </a:r>
            <a:r>
              <a:rPr lang="en-US" dirty="0"/>
              <a:t>complex showed no significant differences in all aspects, which include its lateral position, height and projection as well as between both sides of the face intra-subject.</a:t>
            </a:r>
            <a:r>
              <a:rPr lang="en-US" dirty="0" smtClean="0"/>
              <a:t> </a:t>
            </a:r>
          </a:p>
          <a:p>
            <a:r>
              <a:rPr lang="en-US" dirty="0" smtClean="0"/>
              <a:t>Except </a:t>
            </a:r>
            <a:r>
              <a:rPr lang="en-US" dirty="0"/>
              <a:t>for the anterior projection of the </a:t>
            </a:r>
            <a:r>
              <a:rPr lang="en-US" dirty="0" err="1"/>
              <a:t>zygomatic</a:t>
            </a:r>
            <a:r>
              <a:rPr lang="en-US" dirty="0"/>
              <a:t> complex in the </a:t>
            </a:r>
            <a:r>
              <a:rPr lang="en-US" dirty="0" err="1"/>
              <a:t>z</a:t>
            </a:r>
            <a:r>
              <a:rPr lang="en-US" dirty="0"/>
              <a:t> </a:t>
            </a:r>
            <a:r>
              <a:rPr lang="en-US" dirty="0" smtClean="0"/>
              <a:t>plane, most </a:t>
            </a:r>
            <a:r>
              <a:rPr lang="en-US" dirty="0"/>
              <a:t>of the values show no significant difference between each </a:t>
            </a:r>
            <a:r>
              <a:rPr lang="en-US" dirty="0" smtClean="0"/>
              <a:t>measurement (&lt;1mm, </a:t>
            </a:r>
            <a:r>
              <a:rPr lang="en-US" dirty="0" err="1" smtClean="0"/>
              <a:t>p</a:t>
            </a:r>
            <a:r>
              <a:rPr lang="en-US" dirty="0" smtClean="0"/>
              <a:t>&lt;0.05)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Soft tissue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intra-subject measurements, all of the value differences were within 1mm and no statistical differences were found.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When </a:t>
            </a:r>
            <a:r>
              <a:rPr lang="en-US" dirty="0"/>
              <a:t>comparing between each side of the face in the same patient, the distance between the </a:t>
            </a:r>
            <a:r>
              <a:rPr lang="en-US" dirty="0" err="1"/>
              <a:t>maxillozygion</a:t>
            </a:r>
            <a:r>
              <a:rPr lang="en-US" dirty="0"/>
              <a:t> (</a:t>
            </a:r>
            <a:r>
              <a:rPr lang="en-US" dirty="0" err="1"/>
              <a:t>mz</a:t>
            </a:r>
            <a:r>
              <a:rPr lang="en-US" dirty="0"/>
              <a:t>) and the </a:t>
            </a:r>
            <a:r>
              <a:rPr lang="en-US" dirty="0" err="1"/>
              <a:t>nasion</a:t>
            </a:r>
            <a:r>
              <a:rPr lang="en-US" dirty="0"/>
              <a:t> (</a:t>
            </a:r>
            <a:r>
              <a:rPr lang="en-US" dirty="0" err="1"/>
              <a:t>n</a:t>
            </a:r>
            <a:r>
              <a:rPr lang="en-US" dirty="0"/>
              <a:t>) (</a:t>
            </a:r>
            <a:r>
              <a:rPr lang="en-US" dirty="0" err="1"/>
              <a:t>x</a:t>
            </a:r>
            <a:r>
              <a:rPr lang="en-US" dirty="0"/>
              <a:t> plane) and the distance between the </a:t>
            </a:r>
            <a:r>
              <a:rPr lang="en-US" dirty="0" err="1"/>
              <a:t>maxillozygion</a:t>
            </a:r>
            <a:r>
              <a:rPr lang="en-US" dirty="0"/>
              <a:t> (</a:t>
            </a:r>
            <a:r>
              <a:rPr lang="en-US" dirty="0" err="1"/>
              <a:t>mz</a:t>
            </a:r>
            <a:r>
              <a:rPr lang="en-US" dirty="0"/>
              <a:t>) to the vertex (</a:t>
            </a:r>
            <a:r>
              <a:rPr lang="en-US" dirty="0" err="1"/>
              <a:t>v</a:t>
            </a:r>
            <a:r>
              <a:rPr lang="en-US" dirty="0"/>
              <a:t>) (</a:t>
            </a:r>
            <a:r>
              <a:rPr lang="en-US" dirty="0" err="1"/>
              <a:t>y</a:t>
            </a:r>
            <a:r>
              <a:rPr lang="en-US" dirty="0"/>
              <a:t> plane) showed significant differences. These difference, however, were within 1 mm.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 symmetry was noted for measurements on bony landmarks between sides. </a:t>
            </a:r>
          </a:p>
          <a:p>
            <a:r>
              <a:rPr lang="en-US" dirty="0" smtClean="0"/>
              <a:t>Soft </a:t>
            </a:r>
            <a:r>
              <a:rPr lang="en-US" dirty="0"/>
              <a:t>tissue measurements revealed higher variability, possibly due to the fact that soft tissues may conceal landmarks.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zygomatic</a:t>
            </a:r>
            <a:r>
              <a:rPr lang="en-US" dirty="0"/>
              <a:t> complex can be easily assessed in 3D image using our anthropometric </a:t>
            </a:r>
            <a:r>
              <a:rPr lang="en-US" dirty="0" smtClean="0"/>
              <a:t>technique and open-source </a:t>
            </a:r>
            <a:r>
              <a:rPr lang="en-US" dirty="0" err="1" smtClean="0"/>
              <a:t>OsiriX</a:t>
            </a:r>
            <a:r>
              <a:rPr lang="en-US" dirty="0" smtClean="0"/>
              <a:t> software.</a:t>
            </a:r>
          </a:p>
          <a:p>
            <a:r>
              <a:rPr lang="en-US" dirty="0" smtClean="0"/>
              <a:t>It </a:t>
            </a:r>
            <a:r>
              <a:rPr lang="en-US" dirty="0"/>
              <a:t>provides an objective, precise, and consistent measurement in any patient whose CT image is available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Free, open-source </a:t>
            </a:r>
            <a:r>
              <a:rPr lang="en-US" dirty="0" err="1" smtClean="0"/>
              <a:t>OsiriX</a:t>
            </a:r>
            <a:r>
              <a:rPr lang="en-US" dirty="0" smtClean="0"/>
              <a:t> imaging software can be used for </a:t>
            </a:r>
            <a:r>
              <a:rPr lang="en-US" dirty="0" err="1" smtClean="0"/>
              <a:t>zygoma</a:t>
            </a:r>
            <a:r>
              <a:rPr lang="en-US" dirty="0" smtClean="0"/>
              <a:t> evaluation </a:t>
            </a:r>
            <a:r>
              <a:rPr lang="en-US" dirty="0" smtClean="0"/>
              <a:t>and CT evaluation</a:t>
            </a:r>
          </a:p>
          <a:p>
            <a:r>
              <a:rPr lang="en-US" dirty="0" smtClean="0"/>
              <a:t>Bony symmetry in Chinese Taiwanese patients between </a:t>
            </a:r>
            <a:r>
              <a:rPr lang="en-US" dirty="0" smtClean="0"/>
              <a:t>sides was found for the </a:t>
            </a:r>
            <a:r>
              <a:rPr lang="en-US" dirty="0" err="1" smtClean="0"/>
              <a:t>Zygoma</a:t>
            </a:r>
            <a:r>
              <a:rPr lang="en-US" dirty="0" smtClean="0"/>
              <a:t> and can be used for surgical outcome evaluation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612</Words>
  <Application>Microsoft Macintosh PowerPoint</Application>
  <PresentationFormat>On-screen Show (16:9)</PresentationFormat>
  <Paragraphs>40</Paragraphs>
  <Slides>14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3D-Assissted Quantitative Determination of Zygomatic Complex Using an Open-Source Software</vt:lpstr>
      <vt:lpstr>Slide 2</vt:lpstr>
      <vt:lpstr>Objective</vt:lpstr>
      <vt:lpstr>Purpose</vt:lpstr>
      <vt:lpstr>Materials and Methods</vt:lpstr>
      <vt:lpstr>Materials and Methods</vt:lpstr>
      <vt:lpstr>Materials and Methods</vt:lpstr>
      <vt:lpstr>Materials and Methods</vt:lpstr>
      <vt:lpstr>Materials and Methods</vt:lpstr>
      <vt:lpstr>Results: Bony component</vt:lpstr>
      <vt:lpstr>Results: Soft tissue</vt:lpstr>
      <vt:lpstr>Conclusion</vt:lpstr>
      <vt:lpstr>Conclusion</vt:lpstr>
      <vt:lpstr>Significance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3D-Assissted Quantitative Determination of Zygomatic Complex Using an Open-Source Software</dc:title>
  <dc:creator>Victor #2</dc:creator>
  <cp:lastModifiedBy>Victor #2</cp:lastModifiedBy>
  <cp:revision>3</cp:revision>
  <dcterms:created xsi:type="dcterms:W3CDTF">2015-10-16T12:13:37Z</dcterms:created>
  <dcterms:modified xsi:type="dcterms:W3CDTF">2015-10-16T14:58:00Z</dcterms:modified>
</cp:coreProperties>
</file>