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ls" ContentType="application/vnd.ms-exce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embeddings/oleObject1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sldIdLst>
    <p:sldId id="256" r:id="rId2"/>
    <p:sldId id="271" r:id="rId3"/>
    <p:sldId id="272" r:id="rId4"/>
    <p:sldId id="273" r:id="rId5"/>
    <p:sldId id="274" r:id="rId6"/>
    <p:sldId id="258" r:id="rId7"/>
    <p:sldId id="266" r:id="rId8"/>
    <p:sldId id="260" r:id="rId9"/>
    <p:sldId id="264" r:id="rId10"/>
    <p:sldId id="262" r:id="rId11"/>
    <p:sldId id="267" r:id="rId12"/>
    <p:sldId id="268" r:id="rId13"/>
    <p:sldId id="269" r:id="rId14"/>
    <p:sldId id="270" r:id="rId15"/>
    <p:sldId id="261" r:id="rId16"/>
  </p:sldIdLst>
  <p:sldSz cx="9144000" cy="6858000" type="screen4x3"/>
  <p:notesSz cx="6858000" cy="9144000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charset="0"/>
        <a:ea typeface="新細明體" charset="0"/>
        <a:cs typeface="新細明體" charset="0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charset="0"/>
        <a:ea typeface="新細明體" charset="0"/>
        <a:cs typeface="新細明體" charset="0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charset="0"/>
        <a:ea typeface="新細明體" charset="0"/>
        <a:cs typeface="新細明體" charset="0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charset="0"/>
        <a:ea typeface="新細明體" charset="0"/>
        <a:cs typeface="新細明體" charset="0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charset="0"/>
        <a:ea typeface="新細明體" charset="0"/>
        <a:cs typeface="新細明體" charset="0"/>
      </a:defRPr>
    </a:lvl5pPr>
    <a:lvl6pPr marL="2286000" algn="l" defTabSz="457200" rtl="0" eaLnBrk="1" latinLnBrk="0" hangingPunct="1">
      <a:defRPr kumimoji="1" kern="1200">
        <a:solidFill>
          <a:schemeClr val="tx1"/>
        </a:solidFill>
        <a:latin typeface="Calibri" charset="0"/>
        <a:ea typeface="新細明體" charset="0"/>
        <a:cs typeface="新細明體" charset="0"/>
      </a:defRPr>
    </a:lvl6pPr>
    <a:lvl7pPr marL="2743200" algn="l" defTabSz="457200" rtl="0" eaLnBrk="1" latinLnBrk="0" hangingPunct="1">
      <a:defRPr kumimoji="1" kern="1200">
        <a:solidFill>
          <a:schemeClr val="tx1"/>
        </a:solidFill>
        <a:latin typeface="Calibri" charset="0"/>
        <a:ea typeface="新細明體" charset="0"/>
        <a:cs typeface="新細明體" charset="0"/>
      </a:defRPr>
    </a:lvl7pPr>
    <a:lvl8pPr marL="3200400" algn="l" defTabSz="457200" rtl="0" eaLnBrk="1" latinLnBrk="0" hangingPunct="1">
      <a:defRPr kumimoji="1" kern="1200">
        <a:solidFill>
          <a:schemeClr val="tx1"/>
        </a:solidFill>
        <a:latin typeface="Calibri" charset="0"/>
        <a:ea typeface="新細明體" charset="0"/>
        <a:cs typeface="新細明體" charset="0"/>
      </a:defRPr>
    </a:lvl8pPr>
    <a:lvl9pPr marL="3657600" algn="l" defTabSz="457200" rtl="0" eaLnBrk="1" latinLnBrk="0" hangingPunct="1">
      <a:defRPr kumimoji="1" kern="1200">
        <a:solidFill>
          <a:schemeClr val="tx1"/>
        </a:solidFill>
        <a:latin typeface="Calibri" charset="0"/>
        <a:ea typeface="新細明體" charset="0"/>
        <a:cs typeface="新細明體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E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8" d="100"/>
          <a:sy n="98" d="100"/>
        </p:scale>
        <p:origin x="-920" y="6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0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2B8F3A-2977-1944-9429-ACC6B5EF2307}" type="datetimeFigureOut">
              <a:rPr lang="zh-TW" altLang="en-US"/>
              <a:pPr>
                <a:defRPr/>
              </a:pPr>
              <a:t>15/10/1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F6A928-48B2-194E-94A7-803B3386929E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21731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59897D-808A-B645-8057-B9F0901AEF69}" type="datetimeFigureOut">
              <a:rPr lang="zh-TW" altLang="en-US"/>
              <a:pPr>
                <a:defRPr/>
              </a:pPr>
              <a:t>15/10/1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BCD4B-7547-9648-B71D-826B489F802D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75233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AF9E29-2E9A-B940-9D8A-2D5F9ECD1D58}" type="datetimeFigureOut">
              <a:rPr lang="zh-TW" altLang="en-US"/>
              <a:pPr>
                <a:defRPr/>
              </a:pPr>
              <a:t>15/10/1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9A4D1-8323-5B43-BB8B-9B1803FC25B1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00708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5C0AA0-C084-4143-8C6E-78F4133622BF}" type="datetimeFigureOut">
              <a:rPr lang="zh-TW" altLang="en-US"/>
              <a:pPr>
                <a:defRPr/>
              </a:pPr>
              <a:t>15/10/1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0F22FB-D403-9C4B-AE87-61CBBBC7AAA4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45885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DA2114-790E-8F4B-9A97-8F71B0246F19}" type="datetimeFigureOut">
              <a:rPr lang="zh-TW" altLang="en-US"/>
              <a:pPr>
                <a:defRPr/>
              </a:pPr>
              <a:t>15/10/1</a:t>
            </a:fld>
            <a:endParaRPr lang="zh-TW" altLang="en-US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21EA5C-D527-0444-9BE8-8F54DEFC06A2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04146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6E5A88-22B3-A040-868C-B3BB61895CAB}" type="datetimeFigureOut">
              <a:rPr lang="zh-TW" altLang="en-US"/>
              <a:pPr>
                <a:defRPr/>
              </a:pPr>
              <a:t>15/10/1</a:t>
            </a:fld>
            <a:endParaRPr lang="zh-TW" altLang="en-US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606AB4-55FB-E546-ACAB-D9BAC73B0EBB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0347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717947-2F17-D14C-8C80-F8219DED7A04}" type="datetimeFigureOut">
              <a:rPr lang="zh-TW" altLang="en-US"/>
              <a:pPr>
                <a:defRPr/>
              </a:pPr>
              <a:t>15/10/1</a:t>
            </a:fld>
            <a:endParaRPr lang="zh-TW" altLang="en-US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8E93BA-8711-9D4B-8610-15BA340FCFE0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03999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3E11F7-BEE9-6848-A813-8FD27086EB91}" type="datetimeFigureOut">
              <a:rPr lang="zh-TW" altLang="en-US"/>
              <a:pPr>
                <a:defRPr/>
              </a:pPr>
              <a:t>15/10/1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DD7DA6-2DE9-B646-A26F-52B842132E45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77911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8C2424-E499-774B-AC4C-46BBE0CD36F2}" type="datetimeFigureOut">
              <a:rPr lang="zh-TW" altLang="en-US"/>
              <a:pPr>
                <a:defRPr/>
              </a:pPr>
              <a:t>15/10/1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6D216-23B8-C24E-8857-B723E00265A0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62564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D1F93B-5F00-7C47-901A-F7F063A7886A}" type="datetimeFigureOut">
              <a:rPr lang="zh-TW" altLang="en-US"/>
              <a:pPr>
                <a:defRPr/>
              </a:pPr>
              <a:t>15/10/1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942986-31B4-524F-898B-CAC3E9DDD035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15093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51311B-753B-9E49-9529-CFA469113659}" type="datetimeFigureOut">
              <a:rPr lang="zh-TW" altLang="en-US"/>
              <a:pPr>
                <a:defRPr/>
              </a:pPr>
              <a:t>15/10/1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CB380A-A1D7-B34B-A5F2-0DAD6AAE6C41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40049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kumimoji="0"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ED27C95A-A8FB-6C43-BAF3-40D9525B08B2}" type="datetimeFigureOut">
              <a:rPr lang="zh-TW" altLang="en-US"/>
              <a:pPr>
                <a:defRPr/>
              </a:pPr>
              <a:t>15/10/1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kumimoji="0"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AF242E2-8A67-2545-B148-61EE652EA8CA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新細明體" charset="0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新細明體" charset="0"/>
          <a:cs typeface="新細明體" charset="0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新細明體" charset="0"/>
          <a:cs typeface="新細明體" charset="0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新細明體" charset="0"/>
          <a:cs typeface="新細明體" charset="0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新細明體" charset="0"/>
          <a:cs typeface="新細明體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新細明體" charset="0"/>
          <a:cs typeface="新細明體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新細明體" charset="0"/>
          <a:cs typeface="新細明體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新細明體" charset="0"/>
          <a:cs typeface="新細明體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新細明體" charset="0"/>
          <a:cs typeface="新細明體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新細明體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oleObject" Target="../embeddings/Microsoft_Excel_97_-_2004____1.xls"/><Relationship Id="rId5" Type="http://schemas.openxmlformats.org/officeDocument/2006/relationships/image" Target="../media/image4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標題 1"/>
          <p:cNvSpPr>
            <a:spLocks noGrp="1"/>
          </p:cNvSpPr>
          <p:nvPr>
            <p:ph type="ctrTitle"/>
          </p:nvPr>
        </p:nvSpPr>
        <p:spPr>
          <a:xfrm>
            <a:off x="0" y="332656"/>
            <a:ext cx="9144000" cy="3529012"/>
          </a:xfrm>
        </p:spPr>
        <p:txBody>
          <a:bodyPr/>
          <a:lstStyle/>
          <a:p>
            <a:r>
              <a:rPr kumimoji="0" lang="en-US" altLang="zh-TW" sz="4800" b="1" dirty="0">
                <a:solidFill>
                  <a:srgbClr val="EFEF00"/>
                </a:solidFill>
                <a:latin typeface="Arial"/>
                <a:ea typeface="新細明體" charset="0"/>
                <a:cs typeface="Arial"/>
              </a:rPr>
              <a:t>Maxillofacial fractures with associated laryngeal injuries; red flag signs and symptoms that should not be overlooked</a:t>
            </a:r>
            <a:endParaRPr kumimoji="0" lang="zh-TW" altLang="en-US" sz="4800" b="1" dirty="0">
              <a:solidFill>
                <a:srgbClr val="EFEF00"/>
              </a:solidFill>
              <a:latin typeface="Arial"/>
              <a:ea typeface="新細明體" charset="0"/>
              <a:cs typeface="Arial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07950" y="4508500"/>
            <a:ext cx="8891588" cy="2065338"/>
          </a:xfrm>
        </p:spPr>
        <p:txBody>
          <a:bodyPr>
            <a:normAutofit lnSpcReduction="10000"/>
          </a:bodyPr>
          <a:lstStyle/>
          <a:p>
            <a:pPr algn="l">
              <a:lnSpc>
                <a:spcPct val="90000"/>
              </a:lnSpc>
              <a:defRPr/>
            </a:pPr>
            <a:r>
              <a:rPr kumimoji="0" lang="en-US" altLang="zh-TW" sz="3600" dirty="0">
                <a:solidFill>
                  <a:srgbClr val="FFFFFF"/>
                </a:solidFill>
                <a:latin typeface="Arial" charset="0"/>
                <a:ea typeface="新細明體" charset="0"/>
              </a:rPr>
              <a:t>John Chung-Han Wu</a:t>
            </a:r>
            <a:r>
              <a:rPr kumimoji="0" lang="en-US" altLang="zh-TW" sz="3600" dirty="0" smtClean="0">
                <a:solidFill>
                  <a:srgbClr val="FFFFFF"/>
                </a:solidFill>
                <a:latin typeface="Arial" charset="0"/>
                <a:ea typeface="新細明體" charset="0"/>
              </a:rPr>
              <a:t>, M.D.,</a:t>
            </a:r>
            <a:r>
              <a:rPr kumimoji="0" lang="en-US" altLang="zh-TW" sz="3600" dirty="0">
                <a:solidFill>
                  <a:srgbClr val="FFFFFF"/>
                </a:solidFill>
                <a:latin typeface="Arial" charset="0"/>
                <a:ea typeface="新細明體" charset="0"/>
              </a:rPr>
              <a:t> </a:t>
            </a:r>
            <a:r>
              <a:rPr kumimoji="0" lang="en-US" altLang="zh-TW" sz="3600" dirty="0" err="1">
                <a:solidFill>
                  <a:srgbClr val="FFFFFF"/>
                </a:solidFill>
                <a:latin typeface="Arial" charset="0"/>
                <a:ea typeface="新細明體" charset="0"/>
              </a:rPr>
              <a:t>Hsin</a:t>
            </a:r>
            <a:r>
              <a:rPr kumimoji="0" lang="en-US" altLang="zh-TW" sz="3600" dirty="0">
                <a:solidFill>
                  <a:srgbClr val="FFFFFF"/>
                </a:solidFill>
                <a:latin typeface="Arial" charset="0"/>
                <a:ea typeface="新細明體" charset="0"/>
              </a:rPr>
              <a:t>-Yu Chen</a:t>
            </a:r>
            <a:r>
              <a:rPr kumimoji="0" lang="en-US" altLang="zh-TW" sz="3600" dirty="0" smtClean="0">
                <a:solidFill>
                  <a:srgbClr val="FFFFFF"/>
                </a:solidFill>
                <a:latin typeface="Arial" charset="0"/>
                <a:ea typeface="新細明體" charset="0"/>
              </a:rPr>
              <a:t>, M.D.,</a:t>
            </a:r>
            <a:r>
              <a:rPr kumimoji="0" lang="en-US" altLang="zh-TW" sz="3600" dirty="0">
                <a:solidFill>
                  <a:srgbClr val="FFFFFF"/>
                </a:solidFill>
                <a:latin typeface="Arial" charset="0"/>
                <a:ea typeface="新細明體" charset="0"/>
              </a:rPr>
              <a:t> </a:t>
            </a:r>
            <a:r>
              <a:rPr kumimoji="0" lang="en-US" altLang="zh-TW" sz="3600" dirty="0" err="1">
                <a:solidFill>
                  <a:srgbClr val="FFFFFF"/>
                </a:solidFill>
                <a:latin typeface="Arial" charset="0"/>
                <a:ea typeface="新細明體" charset="0"/>
              </a:rPr>
              <a:t>Chien</a:t>
            </a:r>
            <a:r>
              <a:rPr kumimoji="0" lang="en-US" altLang="zh-TW" sz="3600" dirty="0">
                <a:solidFill>
                  <a:srgbClr val="FFFFFF"/>
                </a:solidFill>
                <a:latin typeface="Arial" charset="0"/>
                <a:ea typeface="新細明體" charset="0"/>
              </a:rPr>
              <a:t>-Hung Liao</a:t>
            </a:r>
            <a:r>
              <a:rPr kumimoji="0" lang="en-US" altLang="zh-TW" sz="3600" dirty="0" smtClean="0">
                <a:solidFill>
                  <a:srgbClr val="FFFFFF"/>
                </a:solidFill>
                <a:latin typeface="Arial" charset="0"/>
                <a:ea typeface="新細明體" charset="0"/>
              </a:rPr>
              <a:t>, M.D., </a:t>
            </a:r>
            <a:r>
              <a:rPr kumimoji="0" lang="en-US" altLang="zh-TW" sz="3600" dirty="0">
                <a:solidFill>
                  <a:srgbClr val="FFFFFF"/>
                </a:solidFill>
                <a:latin typeface="Arial" charset="0"/>
                <a:ea typeface="新細明體" charset="0"/>
              </a:rPr>
              <a:t>Shang-Yu Wang, </a:t>
            </a:r>
            <a:r>
              <a:rPr kumimoji="0" lang="en-US" altLang="zh-TW" sz="3600" dirty="0" smtClean="0">
                <a:solidFill>
                  <a:srgbClr val="FFFFFF"/>
                </a:solidFill>
                <a:latin typeface="Arial" charset="0"/>
                <a:ea typeface="新細明體" charset="0"/>
              </a:rPr>
              <a:t>M.D.,</a:t>
            </a:r>
            <a:r>
              <a:rPr kumimoji="0" lang="en-US" altLang="zh-TW" sz="3600" dirty="0">
                <a:solidFill>
                  <a:srgbClr val="FFFFFF"/>
                </a:solidFill>
                <a:latin typeface="Arial" charset="0"/>
                <a:ea typeface="新細明體" charset="0"/>
              </a:rPr>
              <a:t> </a:t>
            </a:r>
            <a:r>
              <a:rPr kumimoji="0" lang="en-US" altLang="zh-TW" sz="3600" dirty="0" err="1">
                <a:solidFill>
                  <a:srgbClr val="FFFFFF"/>
                </a:solidFill>
                <a:latin typeface="Arial" charset="0"/>
                <a:ea typeface="新細明體" charset="0"/>
              </a:rPr>
              <a:t>Chien-Tzung</a:t>
            </a:r>
            <a:r>
              <a:rPr kumimoji="0" lang="en-US" altLang="zh-TW" sz="3600" dirty="0">
                <a:solidFill>
                  <a:srgbClr val="FFFFFF"/>
                </a:solidFill>
                <a:latin typeface="Arial" charset="0"/>
                <a:ea typeface="新細明體" charset="0"/>
              </a:rPr>
              <a:t> Chen</a:t>
            </a:r>
            <a:r>
              <a:rPr kumimoji="0" lang="en-US" altLang="zh-TW" sz="3600" dirty="0" smtClean="0">
                <a:solidFill>
                  <a:srgbClr val="FFFFFF"/>
                </a:solidFill>
                <a:latin typeface="Arial" charset="0"/>
                <a:ea typeface="新細明體" charset="0"/>
              </a:rPr>
              <a:t>, PhD </a:t>
            </a:r>
            <a:r>
              <a:rPr kumimoji="0" lang="en-US" altLang="zh-TW" sz="3600" dirty="0" err="1">
                <a:solidFill>
                  <a:srgbClr val="FFFFFF"/>
                </a:solidFill>
                <a:latin typeface="Arial" charset="0"/>
                <a:ea typeface="新細明體" charset="0"/>
              </a:rPr>
              <a:t>Chih-Hao</a:t>
            </a:r>
            <a:r>
              <a:rPr kumimoji="0" lang="en-US" altLang="zh-TW" sz="3600" dirty="0">
                <a:solidFill>
                  <a:srgbClr val="FFFFFF"/>
                </a:solidFill>
                <a:latin typeface="Arial" charset="0"/>
                <a:ea typeface="新細明體" charset="0"/>
              </a:rPr>
              <a:t> </a:t>
            </a:r>
            <a:r>
              <a:rPr kumimoji="0" lang="en-US" altLang="zh-TW" sz="3600" dirty="0" smtClean="0">
                <a:solidFill>
                  <a:srgbClr val="FFFFFF"/>
                </a:solidFill>
                <a:latin typeface="Arial" charset="0"/>
                <a:ea typeface="新細明體" charset="0"/>
              </a:rPr>
              <a:t>Chen, M.D.</a:t>
            </a:r>
            <a:endParaRPr kumimoji="0" lang="en-US" altLang="zh-TW" sz="3600" dirty="0">
              <a:solidFill>
                <a:srgbClr val="FFFFFF"/>
              </a:solidFill>
              <a:latin typeface="Arial" charset="0"/>
              <a:ea typeface="新細明體" charset="0"/>
            </a:endParaRPr>
          </a:p>
          <a:p>
            <a:pPr algn="l">
              <a:lnSpc>
                <a:spcPct val="90000"/>
              </a:lnSpc>
              <a:defRPr/>
            </a:pPr>
            <a:endParaRPr kumimoji="0" lang="en-US" altLang="zh-TW" sz="1600" dirty="0">
              <a:solidFill>
                <a:srgbClr val="FFFFFF"/>
              </a:solidFill>
              <a:latin typeface="Arial" charset="0"/>
              <a:ea typeface="新細明體" charset="0"/>
            </a:endParaRPr>
          </a:p>
          <a:p>
            <a:pPr algn="l">
              <a:lnSpc>
                <a:spcPct val="90000"/>
              </a:lnSpc>
              <a:defRPr/>
            </a:pPr>
            <a:endParaRPr kumimoji="0" lang="zh-TW" altLang="en-US" dirty="0">
              <a:solidFill>
                <a:srgbClr val="FFFFFF"/>
              </a:solidFill>
              <a:latin typeface="Calibri" charset="0"/>
              <a:ea typeface="新細明體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標題 3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US" altLang="zh-TW" u="sng" dirty="0">
                <a:latin typeface="Arial" charset="0"/>
                <a:ea typeface="新細明體" charset="0"/>
                <a:cs typeface="Arial" charset="0"/>
              </a:rPr>
              <a:t>Affiliations and Disclosures</a:t>
            </a:r>
            <a:endParaRPr lang="zh-TW" altLang="en-US" u="sng" dirty="0">
              <a:latin typeface="Arial" charset="0"/>
              <a:ea typeface="新細明體" charset="0"/>
              <a:cs typeface="Arial" charset="0"/>
            </a:endParaRPr>
          </a:p>
        </p:txBody>
      </p:sp>
      <p:sp>
        <p:nvSpPr>
          <p:cNvPr id="14338" name="內容版面配置區 4"/>
          <p:cNvSpPr>
            <a:spLocks noGrp="1"/>
          </p:cNvSpPr>
          <p:nvPr>
            <p:ph idx="1"/>
          </p:nvPr>
        </p:nvSpPr>
        <p:spPr>
          <a:xfrm>
            <a:off x="250825" y="1773238"/>
            <a:ext cx="8713788" cy="4525962"/>
          </a:xfrm>
        </p:spPr>
        <p:txBody>
          <a:bodyPr/>
          <a:lstStyle/>
          <a:p>
            <a:r>
              <a:rPr lang="en-US" altLang="zh-TW" sz="3600" dirty="0">
                <a:latin typeface="Arial" charset="0"/>
                <a:ea typeface="新細明體" charset="0"/>
                <a:cs typeface="Arial" charset="0"/>
              </a:rPr>
              <a:t>Department of Plastic and Reconstructive Surgery, Department of Trauma and General Surgery, Chang Gung Memorial Hospital, </a:t>
            </a:r>
            <a:r>
              <a:rPr lang="en-US" altLang="zh-TW" sz="3600" dirty="0" err="1">
                <a:latin typeface="Arial" charset="0"/>
                <a:ea typeface="新細明體" charset="0"/>
                <a:cs typeface="Arial" charset="0"/>
              </a:rPr>
              <a:t>Linkou</a:t>
            </a:r>
            <a:r>
              <a:rPr lang="en-US" altLang="zh-TW" sz="3600" dirty="0">
                <a:latin typeface="Arial" charset="0"/>
                <a:ea typeface="新細明體" charset="0"/>
                <a:cs typeface="Arial" charset="0"/>
              </a:rPr>
              <a:t>, Taiwan</a:t>
            </a:r>
          </a:p>
          <a:p>
            <a:endParaRPr lang="en-US" altLang="zh-TW" sz="3600" dirty="0">
              <a:latin typeface="Arial" charset="0"/>
              <a:ea typeface="新細明體" charset="0"/>
              <a:cs typeface="Arial" charset="0"/>
            </a:endParaRPr>
          </a:p>
          <a:p>
            <a:r>
              <a:rPr lang="en-US" altLang="zh-TW" sz="3600" dirty="0">
                <a:latin typeface="Arial" charset="0"/>
                <a:ea typeface="新細明體" charset="0"/>
                <a:cs typeface="Arial" charset="0"/>
              </a:rPr>
              <a:t>Nothing to disclose</a:t>
            </a:r>
            <a:endParaRPr lang="zh-TW" altLang="en-US" sz="3600" dirty="0">
              <a:latin typeface="Arial" charset="0"/>
              <a:ea typeface="新細明體" charset="0"/>
              <a:cs typeface="Arial" charset="0"/>
            </a:endParaRPr>
          </a:p>
        </p:txBody>
      </p:sp>
      <p:pic>
        <p:nvPicPr>
          <p:cNvPr id="14339" name="圖片 5" descr="chang gung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4797425"/>
            <a:ext cx="2684463" cy="16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標題 1"/>
          <p:cNvSpPr>
            <a:spLocks noGrp="1"/>
          </p:cNvSpPr>
          <p:nvPr>
            <p:ph type="title"/>
          </p:nvPr>
        </p:nvSpPr>
        <p:spPr>
          <a:xfrm>
            <a:off x="395288" y="0"/>
            <a:ext cx="8229600" cy="1143000"/>
          </a:xfrm>
        </p:spPr>
        <p:txBody>
          <a:bodyPr/>
          <a:lstStyle/>
          <a:p>
            <a:r>
              <a:rPr lang="en-US" altLang="zh-TW" u="sng" dirty="0">
                <a:latin typeface="Arial" charset="0"/>
                <a:ea typeface="新細明體" charset="0"/>
                <a:cs typeface="Arial" charset="0"/>
              </a:rPr>
              <a:t>Introduction</a:t>
            </a:r>
            <a:endParaRPr lang="zh-TW" altLang="en-US" u="sng" dirty="0">
              <a:latin typeface="Arial" charset="0"/>
              <a:ea typeface="新細明體" charset="0"/>
              <a:cs typeface="Arial" charset="0"/>
            </a:endParaRPr>
          </a:p>
        </p:txBody>
      </p:sp>
      <p:sp>
        <p:nvSpPr>
          <p:cNvPr id="15362" name="內容版面配置區 2"/>
          <p:cNvSpPr>
            <a:spLocks noGrp="1"/>
          </p:cNvSpPr>
          <p:nvPr>
            <p:ph idx="1"/>
          </p:nvPr>
        </p:nvSpPr>
        <p:spPr>
          <a:xfrm>
            <a:off x="107505" y="1196975"/>
            <a:ext cx="8928546" cy="4929188"/>
          </a:xfrm>
        </p:spPr>
        <p:txBody>
          <a:bodyPr/>
          <a:lstStyle/>
          <a:p>
            <a:r>
              <a:rPr kumimoji="0" lang="en-US" altLang="zh-TW" sz="3600" dirty="0">
                <a:latin typeface="Arial" charset="0"/>
                <a:ea typeface="新細明體" charset="0"/>
                <a:cs typeface="Arial" charset="0"/>
              </a:rPr>
              <a:t>Maxillofacial fractures with concomitant laryngeal injuries are relatively uncommon, but put both the </a:t>
            </a:r>
            <a:r>
              <a:rPr kumimoji="0" lang="en-US" altLang="zh-TW" sz="3600" dirty="0">
                <a:solidFill>
                  <a:srgbClr val="FFFF00"/>
                </a:solidFill>
                <a:latin typeface="Arial" charset="0"/>
                <a:ea typeface="新細明體" charset="0"/>
                <a:cs typeface="Arial" charset="0"/>
              </a:rPr>
              <a:t>quality and maintenance of life in jeopardy</a:t>
            </a:r>
            <a:r>
              <a:rPr kumimoji="0" lang="en-US" altLang="zh-TW" sz="3600" dirty="0">
                <a:latin typeface="Arial" charset="0"/>
                <a:ea typeface="新細明體" charset="0"/>
                <a:cs typeface="Arial" charset="0"/>
              </a:rPr>
              <a:t>.</a:t>
            </a:r>
          </a:p>
          <a:p>
            <a:endParaRPr kumimoji="0" lang="en-US" altLang="zh-TW" sz="2400" dirty="0">
              <a:latin typeface="Arial" charset="0"/>
              <a:ea typeface="新細明體" charset="0"/>
              <a:cs typeface="Arial" charset="0"/>
            </a:endParaRPr>
          </a:p>
          <a:p>
            <a:r>
              <a:rPr kumimoji="0" lang="en-US" altLang="zh-TW" sz="3600" dirty="0">
                <a:latin typeface="Arial" charset="0"/>
                <a:ea typeface="新細明體" charset="0"/>
                <a:cs typeface="Arial" charset="0"/>
              </a:rPr>
              <a:t>Early diagnosis and proper initial management is often </a:t>
            </a:r>
            <a:r>
              <a:rPr kumimoji="0" lang="en-US" altLang="zh-TW" sz="3600" dirty="0">
                <a:solidFill>
                  <a:srgbClr val="FFFF00"/>
                </a:solidFill>
                <a:latin typeface="Arial" charset="0"/>
                <a:ea typeface="新細明體" charset="0"/>
                <a:cs typeface="Arial" charset="0"/>
              </a:rPr>
              <a:t>difficult or delayed </a:t>
            </a:r>
            <a:r>
              <a:rPr kumimoji="0" lang="en-US" altLang="zh-TW" sz="3600" dirty="0">
                <a:latin typeface="Arial" charset="0"/>
                <a:ea typeface="新細明體" charset="0"/>
                <a:cs typeface="Arial" charset="0"/>
              </a:rPr>
              <a:t>due to its hidden nature and ranging presentations.</a:t>
            </a:r>
            <a:endParaRPr kumimoji="0" lang="en-US" altLang="zh-TW" sz="3600" baseline="30000" dirty="0">
              <a:latin typeface="Arial" charset="0"/>
              <a:ea typeface="新細明體" charset="0"/>
              <a:cs typeface="Arial" charset="0"/>
            </a:endParaRPr>
          </a:p>
          <a:p>
            <a:endParaRPr kumimoji="0" lang="en-US" altLang="zh-TW" sz="3600" dirty="0">
              <a:latin typeface="Calibri" charset="0"/>
              <a:ea typeface="新細明體" charset="0"/>
            </a:endParaRPr>
          </a:p>
          <a:p>
            <a:endParaRPr kumimoji="0" lang="en-US" altLang="zh-TW" sz="3600" dirty="0">
              <a:latin typeface="Arial" charset="0"/>
              <a:ea typeface="新細明體" charset="0"/>
              <a:cs typeface="Arial" charset="0"/>
            </a:endParaRPr>
          </a:p>
          <a:p>
            <a:endParaRPr lang="zh-TW" altLang="en-US" dirty="0">
              <a:latin typeface="Calibri" charset="0"/>
              <a:ea typeface="新細明體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標題 1"/>
          <p:cNvSpPr>
            <a:spLocks noGrp="1"/>
          </p:cNvSpPr>
          <p:nvPr>
            <p:ph type="title"/>
          </p:nvPr>
        </p:nvSpPr>
        <p:spPr>
          <a:xfrm>
            <a:off x="395288" y="0"/>
            <a:ext cx="8229600" cy="1143000"/>
          </a:xfrm>
        </p:spPr>
        <p:txBody>
          <a:bodyPr/>
          <a:lstStyle/>
          <a:p>
            <a:r>
              <a:rPr lang="en-US" altLang="zh-TW" u="sng" dirty="0">
                <a:latin typeface="Arial" charset="0"/>
                <a:ea typeface="新細明體" charset="0"/>
                <a:cs typeface="Arial" charset="0"/>
              </a:rPr>
              <a:t>Study Objectives</a:t>
            </a:r>
            <a:endParaRPr lang="zh-TW" altLang="en-US" u="sng" dirty="0">
              <a:latin typeface="Arial" charset="0"/>
              <a:ea typeface="新細明體" charset="0"/>
              <a:cs typeface="Arial" charset="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79512" y="1341438"/>
            <a:ext cx="8784976" cy="5183187"/>
          </a:xfrm>
        </p:spPr>
        <p:txBody>
          <a:bodyPr/>
          <a:lstStyle/>
          <a:p>
            <a:pPr>
              <a:defRPr/>
            </a:pPr>
            <a:r>
              <a:rPr kumimoji="0" lang="en-US" altLang="zh-TW" sz="3600" dirty="0" smtClean="0">
                <a:latin typeface="Arial"/>
                <a:cs typeface="Arial"/>
              </a:rPr>
              <a:t>We tried to identify possible risk factors, which can be used as </a:t>
            </a:r>
            <a:r>
              <a:rPr kumimoji="0" lang="en-US" altLang="zh-TW" sz="3600" dirty="0" smtClean="0">
                <a:solidFill>
                  <a:srgbClr val="FFFF00"/>
                </a:solidFill>
                <a:latin typeface="Arial"/>
                <a:cs typeface="Arial"/>
              </a:rPr>
              <a:t>diagnostic hints and predictors </a:t>
            </a:r>
            <a:r>
              <a:rPr kumimoji="0" lang="en-US" altLang="zh-TW" sz="3600" dirty="0" smtClean="0">
                <a:latin typeface="Arial"/>
                <a:cs typeface="Arial"/>
              </a:rPr>
              <a:t>for future clinical practice. </a:t>
            </a:r>
          </a:p>
          <a:p>
            <a:pPr marL="0" indent="0">
              <a:buFont typeface="Arial" charset="0"/>
              <a:buNone/>
              <a:defRPr/>
            </a:pPr>
            <a:endParaRPr kumimoji="0" lang="en-US" altLang="zh-TW" sz="2400" dirty="0" smtClean="0">
              <a:latin typeface="Arial"/>
              <a:cs typeface="Arial"/>
            </a:endParaRPr>
          </a:p>
          <a:p>
            <a:pPr>
              <a:defRPr/>
            </a:pPr>
            <a:r>
              <a:rPr kumimoji="0" lang="en-US" altLang="zh-TW" sz="3600" dirty="0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kumimoji="0" lang="en-US" altLang="zh-TW" sz="3600" dirty="0" smtClean="0">
                <a:solidFill>
                  <a:srgbClr val="FFFF00"/>
                </a:solidFill>
                <a:latin typeface="Arial"/>
                <a:cs typeface="Arial"/>
              </a:rPr>
              <a:t>utcome analysis </a:t>
            </a:r>
            <a:r>
              <a:rPr kumimoji="0" lang="en-US" altLang="zh-TW" sz="3600" dirty="0" smtClean="0">
                <a:latin typeface="Arial"/>
                <a:cs typeface="Arial"/>
              </a:rPr>
              <a:t>between patients with and without concomitant laryngeal injuries was also conducted.</a:t>
            </a:r>
            <a:endParaRPr kumimoji="0" lang="en-US" altLang="zh-TW" sz="3600" dirty="0">
              <a:latin typeface="Arial"/>
              <a:cs typeface="Arial"/>
            </a:endParaRPr>
          </a:p>
          <a:p>
            <a:pPr>
              <a:defRPr/>
            </a:pPr>
            <a:endParaRPr lang="zh-TW" alt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標題 1"/>
          <p:cNvSpPr>
            <a:spLocks noGrp="1"/>
          </p:cNvSpPr>
          <p:nvPr>
            <p:ph type="title"/>
          </p:nvPr>
        </p:nvSpPr>
        <p:spPr>
          <a:xfrm>
            <a:off x="395288" y="0"/>
            <a:ext cx="8229600" cy="1143000"/>
          </a:xfrm>
        </p:spPr>
        <p:txBody>
          <a:bodyPr/>
          <a:lstStyle/>
          <a:p>
            <a:r>
              <a:rPr lang="en-US" altLang="zh-TW" u="sng" dirty="0">
                <a:latin typeface="Arial" charset="0"/>
                <a:ea typeface="新細明體" charset="0"/>
                <a:cs typeface="Arial" charset="0"/>
              </a:rPr>
              <a:t>Materials and Methods</a:t>
            </a:r>
            <a:endParaRPr lang="zh-TW" altLang="en-US" u="sng" dirty="0">
              <a:latin typeface="Arial" charset="0"/>
              <a:ea typeface="新細明體" charset="0"/>
              <a:cs typeface="Arial" charset="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850" y="1341438"/>
            <a:ext cx="8640763" cy="1943100"/>
          </a:xfrm>
        </p:spPr>
        <p:txBody>
          <a:bodyPr/>
          <a:lstStyle/>
          <a:p>
            <a:pPr>
              <a:defRPr/>
            </a:pPr>
            <a:r>
              <a:rPr kumimoji="0" lang="en-US" altLang="zh-TW" sz="3600" dirty="0" smtClean="0">
                <a:latin typeface="Arial"/>
                <a:ea typeface="新細明體" charset="0"/>
                <a:cs typeface="Arial"/>
              </a:rPr>
              <a:t>A retrospective review of medical records from </a:t>
            </a:r>
            <a:r>
              <a:rPr kumimoji="0" lang="en-US" altLang="zh-TW" sz="3600" dirty="0" smtClean="0">
                <a:solidFill>
                  <a:srgbClr val="FFFF00"/>
                </a:solidFill>
                <a:latin typeface="Arial"/>
                <a:ea typeface="新細明體" charset="0"/>
                <a:cs typeface="Arial"/>
              </a:rPr>
              <a:t>2008/8 to 2013/8 </a:t>
            </a:r>
            <a:r>
              <a:rPr kumimoji="0" lang="en-US" altLang="zh-TW" sz="3600" dirty="0" smtClean="0">
                <a:latin typeface="Arial"/>
                <a:ea typeface="新細明體" charset="0"/>
                <a:cs typeface="Arial"/>
              </a:rPr>
              <a:t>was conducted at a level I trauma center.</a:t>
            </a:r>
          </a:p>
          <a:p>
            <a:pPr marL="0" indent="0">
              <a:buFont typeface="Arial" charset="0"/>
              <a:buNone/>
              <a:defRPr/>
            </a:pPr>
            <a:endParaRPr kumimoji="0" lang="en-US" altLang="zh-TW" sz="3600" dirty="0" smtClean="0">
              <a:latin typeface="Arial"/>
              <a:ea typeface="新細明體" charset="0"/>
              <a:cs typeface="Arial"/>
            </a:endParaRPr>
          </a:p>
          <a:p>
            <a:pPr>
              <a:defRPr/>
            </a:pPr>
            <a:endParaRPr lang="zh-TW" altLang="en-US" sz="3600" dirty="0"/>
          </a:p>
        </p:txBody>
      </p:sp>
      <p:sp>
        <p:nvSpPr>
          <p:cNvPr id="4" name="內容版面配置區 2"/>
          <p:cNvSpPr txBox="1">
            <a:spLocks/>
          </p:cNvSpPr>
          <p:nvPr/>
        </p:nvSpPr>
        <p:spPr>
          <a:xfrm>
            <a:off x="250825" y="3429000"/>
            <a:ext cx="4537075" cy="2879725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65125" indent="-365125">
              <a:defRPr>
                <a:solidFill>
                  <a:schemeClr val="tx1"/>
                </a:solidFill>
                <a:latin typeface="Calibri" charset="0"/>
                <a:ea typeface="新細明體" charset="0"/>
                <a:cs typeface="新細明體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新細明體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新細明體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新細明體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新細明體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新細明體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新細明體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新細明體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新細明體" charset="0"/>
              </a:defRPr>
            </a:lvl9pPr>
          </a:lstStyle>
          <a:p>
            <a:pPr>
              <a:spcBef>
                <a:spcPts val="600"/>
              </a:spcBef>
              <a:spcAft>
                <a:spcPts val="1200"/>
              </a:spcAft>
              <a:buFont typeface="Arial" charset="0"/>
              <a:buChar char="•"/>
              <a:defRPr/>
            </a:pPr>
            <a:r>
              <a:rPr kumimoji="0" lang="en-US" altLang="zh-TW" sz="3600" dirty="0" smtClean="0">
                <a:solidFill>
                  <a:srgbClr val="FFFF00"/>
                </a:solidFill>
                <a:latin typeface="Arial"/>
                <a:cs typeface="Arial"/>
              </a:rPr>
              <a:t>Propensity score matching (PSM) </a:t>
            </a:r>
            <a:r>
              <a:rPr kumimoji="0" lang="en-US" altLang="zh-TW" sz="3600" dirty="0" smtClean="0">
                <a:latin typeface="Arial"/>
                <a:cs typeface="Arial"/>
              </a:rPr>
              <a:t>was applied for further statistical analysis.</a:t>
            </a:r>
          </a:p>
          <a:p>
            <a:pPr>
              <a:spcBef>
                <a:spcPct val="20000"/>
              </a:spcBef>
              <a:buFont typeface="Arial" charset="0"/>
              <a:buNone/>
              <a:defRPr/>
            </a:pPr>
            <a:endParaRPr kumimoji="0" lang="en-US" altLang="zh-TW" sz="3600" dirty="0" smtClean="0"/>
          </a:p>
          <a:p>
            <a:pPr>
              <a:spcBef>
                <a:spcPct val="20000"/>
              </a:spcBef>
              <a:buFont typeface="Arial" charset="0"/>
              <a:buChar char="•"/>
              <a:defRPr/>
            </a:pPr>
            <a:endParaRPr kumimoji="0" lang="zh-TW" altLang="en-US" sz="3600" dirty="0" smtClean="0"/>
          </a:p>
        </p:txBody>
      </p:sp>
      <p:pic>
        <p:nvPicPr>
          <p:cNvPr id="17412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3357563"/>
            <a:ext cx="3959225" cy="326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標題 34"/>
          <p:cNvSpPr>
            <a:spLocks noGrp="1"/>
          </p:cNvSpPr>
          <p:nvPr>
            <p:ph type="title"/>
          </p:nvPr>
        </p:nvSpPr>
        <p:spPr>
          <a:xfrm>
            <a:off x="-323850" y="20638"/>
            <a:ext cx="9720263" cy="1031875"/>
          </a:xfrm>
        </p:spPr>
        <p:txBody>
          <a:bodyPr/>
          <a:lstStyle/>
          <a:p>
            <a:r>
              <a:rPr kumimoji="0" lang="en-US" altLang="zh-TW" sz="3200" u="sng" dirty="0">
                <a:latin typeface="Arial" charset="0"/>
                <a:ea typeface="新細明體" charset="0"/>
                <a:cs typeface="Arial" charset="0"/>
              </a:rPr>
              <a:t>Process of Patient and Control Group Selection</a:t>
            </a:r>
            <a:endParaRPr kumimoji="0" lang="zh-TW" altLang="en-US" sz="3200" u="sng" dirty="0">
              <a:latin typeface="Arial" charset="0"/>
              <a:ea typeface="新細明體" charset="0"/>
              <a:cs typeface="Arial" charset="0"/>
            </a:endParaRPr>
          </a:p>
        </p:txBody>
      </p:sp>
      <p:pic>
        <p:nvPicPr>
          <p:cNvPr id="18434" name="內容版面配置區 2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052513"/>
            <a:ext cx="9144000" cy="5805487"/>
          </a:xfrm>
        </p:spPr>
      </p:pic>
      <p:sp>
        <p:nvSpPr>
          <p:cNvPr id="18435" name="文字方塊 28"/>
          <p:cNvSpPr txBox="1">
            <a:spLocks noChangeArrowheads="1"/>
          </p:cNvSpPr>
          <p:nvPr/>
        </p:nvSpPr>
        <p:spPr bwMode="auto">
          <a:xfrm>
            <a:off x="1588" y="3357563"/>
            <a:ext cx="147796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  <a:cs typeface="新細明體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9pPr>
          </a:lstStyle>
          <a:p>
            <a:pPr algn="ctr"/>
            <a:r>
              <a:rPr kumimoji="0" lang="en-US" altLang="zh-TW" sz="1400" b="1">
                <a:solidFill>
                  <a:schemeClr val="bg1"/>
                </a:solidFill>
              </a:rPr>
              <a:t>Propensity Score Matching</a:t>
            </a:r>
            <a:endParaRPr kumimoji="0" lang="zh-TW" altLang="en-US" sz="1400" b="1">
              <a:solidFill>
                <a:schemeClr val="bg1"/>
              </a:solidFill>
            </a:endParaRPr>
          </a:p>
        </p:txBody>
      </p:sp>
      <p:sp>
        <p:nvSpPr>
          <p:cNvPr id="18436" name="文字方塊 30"/>
          <p:cNvSpPr txBox="1">
            <a:spLocks noChangeArrowheads="1"/>
          </p:cNvSpPr>
          <p:nvPr/>
        </p:nvSpPr>
        <p:spPr bwMode="auto">
          <a:xfrm>
            <a:off x="1588" y="4797425"/>
            <a:ext cx="7413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  <a:cs typeface="新細明體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9pPr>
          </a:lstStyle>
          <a:p>
            <a:pPr algn="ctr"/>
            <a:r>
              <a:rPr kumimoji="0" lang="en-US" altLang="zh-TW" sz="1200" b="1">
                <a:solidFill>
                  <a:schemeClr val="bg1"/>
                </a:solidFill>
              </a:rPr>
              <a:t>Age-adjusted</a:t>
            </a:r>
            <a:endParaRPr kumimoji="0" lang="zh-TW" altLang="en-US" sz="1200" b="1">
              <a:solidFill>
                <a:schemeClr val="bg1"/>
              </a:solidFill>
            </a:endParaRPr>
          </a:p>
        </p:txBody>
      </p:sp>
      <p:sp>
        <p:nvSpPr>
          <p:cNvPr id="18437" name="文字方塊 32"/>
          <p:cNvSpPr txBox="1">
            <a:spLocks noChangeArrowheads="1"/>
          </p:cNvSpPr>
          <p:nvPr/>
        </p:nvSpPr>
        <p:spPr bwMode="auto">
          <a:xfrm>
            <a:off x="2268538" y="4797425"/>
            <a:ext cx="739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  <a:cs typeface="新細明體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9pPr>
          </a:lstStyle>
          <a:p>
            <a:pPr algn="ctr"/>
            <a:r>
              <a:rPr kumimoji="0" lang="en-US" altLang="zh-TW" sz="1200" b="1">
                <a:solidFill>
                  <a:schemeClr val="bg1"/>
                </a:solidFill>
              </a:rPr>
              <a:t>Severity-adjusted</a:t>
            </a:r>
            <a:endParaRPr kumimoji="0" lang="zh-TW" altLang="en-US" sz="12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內容版面配置區 2"/>
          <p:cNvSpPr>
            <a:spLocks noGrp="1"/>
          </p:cNvSpPr>
          <p:nvPr>
            <p:ph idx="1"/>
          </p:nvPr>
        </p:nvSpPr>
        <p:spPr>
          <a:xfrm>
            <a:off x="0" y="1268413"/>
            <a:ext cx="9144000" cy="4525962"/>
          </a:xfrm>
        </p:spPr>
        <p:txBody>
          <a:bodyPr/>
          <a:lstStyle/>
          <a:p>
            <a:pPr defTabSz="4387850">
              <a:spcBef>
                <a:spcPct val="0"/>
              </a:spcBef>
            </a:pPr>
            <a:r>
              <a:rPr kumimoji="0" lang="en-US" altLang="zh-TW" sz="3600" dirty="0">
                <a:solidFill>
                  <a:srgbClr val="FFFFFF"/>
                </a:solidFill>
                <a:latin typeface="Arial" charset="0"/>
                <a:ea typeface="新細明體" charset="0"/>
                <a:cs typeface="Arial" charset="0"/>
              </a:rPr>
              <a:t>Group LI: </a:t>
            </a:r>
            <a:r>
              <a:rPr kumimoji="0" lang="en-US" altLang="zh-TW" sz="3600" dirty="0">
                <a:latin typeface="Arial" charset="0"/>
                <a:ea typeface="新細明體" charset="0"/>
                <a:cs typeface="Arial" charset="0"/>
              </a:rPr>
              <a:t>focus patient group with maxillofacial fractures and </a:t>
            </a:r>
            <a:r>
              <a:rPr kumimoji="0" lang="en-US" altLang="zh-TW" sz="3600" dirty="0">
                <a:solidFill>
                  <a:srgbClr val="FFFF00"/>
                </a:solidFill>
                <a:latin typeface="Arial" charset="0"/>
                <a:ea typeface="新細明體" charset="0"/>
                <a:cs typeface="Arial" charset="0"/>
              </a:rPr>
              <a:t>concomitant laryngeal injuries</a:t>
            </a:r>
          </a:p>
          <a:p>
            <a:pPr defTabSz="4387850">
              <a:spcBef>
                <a:spcPct val="0"/>
              </a:spcBef>
            </a:pPr>
            <a:endParaRPr kumimoji="0" lang="en-US" altLang="zh-TW" sz="2400" dirty="0">
              <a:latin typeface="Arial" charset="0"/>
              <a:ea typeface="新細明體" charset="0"/>
              <a:cs typeface="Arial" charset="0"/>
            </a:endParaRPr>
          </a:p>
          <a:p>
            <a:pPr defTabSz="4387850">
              <a:spcBef>
                <a:spcPct val="0"/>
              </a:spcBef>
            </a:pPr>
            <a:r>
              <a:rPr kumimoji="0" lang="en-US" altLang="zh-TW" sz="3600" dirty="0">
                <a:solidFill>
                  <a:srgbClr val="FFFFFF"/>
                </a:solidFill>
                <a:latin typeface="Arial" charset="0"/>
                <a:ea typeface="新細明體" charset="0"/>
                <a:cs typeface="Arial" charset="0"/>
              </a:rPr>
              <a:t>Group C1</a:t>
            </a:r>
            <a:r>
              <a:rPr kumimoji="0" lang="en-US" altLang="zh-TW" sz="3600" dirty="0">
                <a:latin typeface="Arial" charset="0"/>
                <a:ea typeface="新細明體" charset="0"/>
                <a:cs typeface="Arial" charset="0"/>
              </a:rPr>
              <a:t>: control group one after </a:t>
            </a:r>
            <a:r>
              <a:rPr kumimoji="0" lang="en-US" altLang="zh-TW" sz="3600" dirty="0">
                <a:solidFill>
                  <a:srgbClr val="FFFF00"/>
                </a:solidFill>
                <a:latin typeface="Arial" charset="0"/>
                <a:ea typeface="新細明體" charset="0"/>
                <a:cs typeface="Arial" charset="0"/>
              </a:rPr>
              <a:t>age-adjusted</a:t>
            </a:r>
            <a:r>
              <a:rPr kumimoji="0" lang="en-US" altLang="zh-TW" sz="3600" dirty="0">
                <a:latin typeface="Arial" charset="0"/>
                <a:ea typeface="新細明體" charset="0"/>
                <a:cs typeface="Arial" charset="0"/>
              </a:rPr>
              <a:t> PSM, no laryngeal injuries</a:t>
            </a:r>
          </a:p>
          <a:p>
            <a:pPr defTabSz="4387850">
              <a:spcBef>
                <a:spcPct val="0"/>
              </a:spcBef>
            </a:pPr>
            <a:endParaRPr kumimoji="0" lang="en-US" altLang="zh-TW" sz="2400" dirty="0">
              <a:latin typeface="Arial" charset="0"/>
              <a:ea typeface="新細明體" charset="0"/>
              <a:cs typeface="Arial" charset="0"/>
            </a:endParaRPr>
          </a:p>
          <a:p>
            <a:pPr defTabSz="4387850">
              <a:spcBef>
                <a:spcPct val="0"/>
              </a:spcBef>
            </a:pPr>
            <a:r>
              <a:rPr kumimoji="0" lang="en-US" altLang="zh-TW" sz="3600" dirty="0">
                <a:latin typeface="Arial" charset="0"/>
                <a:ea typeface="新細明體" charset="0"/>
                <a:cs typeface="Arial" charset="0"/>
              </a:rPr>
              <a:t>Group C2: control group two after </a:t>
            </a:r>
            <a:r>
              <a:rPr kumimoji="0" lang="en-US" altLang="zh-TW" sz="3600" dirty="0">
                <a:solidFill>
                  <a:srgbClr val="FFFF00"/>
                </a:solidFill>
                <a:latin typeface="Arial" charset="0"/>
                <a:ea typeface="新細明體" charset="0"/>
                <a:cs typeface="Arial" charset="0"/>
              </a:rPr>
              <a:t>severity-adjusted </a:t>
            </a:r>
            <a:r>
              <a:rPr kumimoji="0" lang="en-US" altLang="zh-TW" sz="3600" dirty="0">
                <a:latin typeface="Arial" charset="0"/>
                <a:ea typeface="新細明體" charset="0"/>
                <a:cs typeface="Arial" charset="0"/>
              </a:rPr>
              <a:t>PSM, no laryngeal injuries</a:t>
            </a:r>
          </a:p>
          <a:p>
            <a:pPr defTabSz="4387850"/>
            <a:endParaRPr kumimoji="0" lang="zh-TW" altLang="en-US" dirty="0">
              <a:latin typeface="Calibri" charset="0"/>
              <a:ea typeface="新細明體" charset="0"/>
            </a:endParaRPr>
          </a:p>
        </p:txBody>
      </p:sp>
      <p:sp>
        <p:nvSpPr>
          <p:cNvPr id="19458" name="標題 34"/>
          <p:cNvSpPr txBox="1">
            <a:spLocks/>
          </p:cNvSpPr>
          <p:nvPr/>
        </p:nvSpPr>
        <p:spPr bwMode="auto">
          <a:xfrm>
            <a:off x="0" y="0"/>
            <a:ext cx="9177338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  <a:cs typeface="新細明體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9pPr>
          </a:lstStyle>
          <a:p>
            <a:pPr algn="ctr"/>
            <a:r>
              <a:rPr lang="en-US" altLang="zh-TW" sz="3200" u="sng" dirty="0">
                <a:latin typeface="Arial" charset="0"/>
                <a:cs typeface="Arial" charset="0"/>
              </a:rPr>
              <a:t>Process of Patient and Control Group Selection</a:t>
            </a:r>
            <a:endParaRPr kumimoji="0" lang="zh-TW" altLang="en-US" sz="32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標題 1"/>
          <p:cNvSpPr>
            <a:spLocks noGrp="1"/>
          </p:cNvSpPr>
          <p:nvPr>
            <p:ph type="title"/>
          </p:nvPr>
        </p:nvSpPr>
        <p:spPr>
          <a:xfrm>
            <a:off x="179388" y="-12700"/>
            <a:ext cx="8785225" cy="1143000"/>
          </a:xfrm>
        </p:spPr>
        <p:txBody>
          <a:bodyPr/>
          <a:lstStyle/>
          <a:p>
            <a:r>
              <a:rPr kumimoji="0" lang="en-US" altLang="zh-TW" sz="3600" u="sng" dirty="0">
                <a:solidFill>
                  <a:srgbClr val="FFFFFF"/>
                </a:solidFill>
                <a:latin typeface="Arial" charset="0"/>
                <a:ea typeface="新細明體" charset="0"/>
                <a:cs typeface="Arial" charset="0"/>
              </a:rPr>
              <a:t>Clinical Presentations of </a:t>
            </a:r>
            <a:r>
              <a:rPr kumimoji="0" lang="en-US" altLang="zh-TW" sz="3600" u="sng" dirty="0">
                <a:latin typeface="Arial" charset="0"/>
                <a:ea typeface="新細明體" charset="0"/>
                <a:cs typeface="Arial" charset="0"/>
              </a:rPr>
              <a:t>Group LI </a:t>
            </a:r>
            <a:r>
              <a:rPr kumimoji="0" lang="en-US" altLang="zh-TW" sz="3600" dirty="0">
                <a:solidFill>
                  <a:srgbClr val="FFFFFF"/>
                </a:solidFill>
                <a:latin typeface="Arial" charset="0"/>
                <a:ea typeface="新細明體" charset="0"/>
                <a:cs typeface="Arial" charset="0"/>
              </a:rPr>
              <a:t>(n=8)</a:t>
            </a:r>
            <a:endParaRPr kumimoji="0" lang="zh-TW" altLang="en-US" sz="3600" dirty="0">
              <a:solidFill>
                <a:srgbClr val="FFFFFF"/>
              </a:solidFill>
              <a:latin typeface="Arial" charset="0"/>
              <a:ea typeface="新細明體" charset="0"/>
              <a:cs typeface="Arial" charset="0"/>
            </a:endParaRPr>
          </a:p>
        </p:txBody>
      </p:sp>
      <p:graphicFrame>
        <p:nvGraphicFramePr>
          <p:cNvPr id="20482" name="內容版面配置區 3"/>
          <p:cNvGraphicFramePr>
            <a:graphicFrameLocks noGrp="1"/>
          </p:cNvGraphicFramePr>
          <p:nvPr>
            <p:ph idx="1"/>
          </p:nvPr>
        </p:nvGraphicFramePr>
        <p:xfrm>
          <a:off x="128588" y="930275"/>
          <a:ext cx="8886825" cy="5862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1" r:id="rId4" imgW="8887233" imgH="5857772" progId="Excel.Chart.8">
                  <p:embed/>
                </p:oleObj>
              </mc:Choice>
              <mc:Fallback>
                <p:oleObj r:id="rId4" imgW="8887233" imgH="5857772" progId="Excel.Chart.8">
                  <p:embed/>
                  <p:pic>
                    <p:nvPicPr>
                      <p:cNvPr id="0" name="內容版面配置區 3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588" y="930275"/>
                        <a:ext cx="8886825" cy="5862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3" name="文字方塊 1"/>
          <p:cNvSpPr txBox="1">
            <a:spLocks noChangeArrowheads="1"/>
          </p:cNvSpPr>
          <p:nvPr/>
        </p:nvSpPr>
        <p:spPr bwMode="auto">
          <a:xfrm>
            <a:off x="1042988" y="1341438"/>
            <a:ext cx="86518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  <a:cs typeface="新細明體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9pPr>
          </a:lstStyle>
          <a:p>
            <a:r>
              <a:rPr lang="en-US" altLang="zh-TW" sz="1600" b="1">
                <a:solidFill>
                  <a:schemeClr val="bg1"/>
                </a:solidFill>
                <a:latin typeface="Arial" charset="0"/>
                <a:cs typeface="Arial" charset="0"/>
              </a:rPr>
              <a:t>87.5%</a:t>
            </a:r>
            <a:endParaRPr lang="zh-TW" altLang="en-US" sz="1600" b="1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sp>
        <p:nvSpPr>
          <p:cNvPr id="20484" name="文字方塊 4"/>
          <p:cNvSpPr txBox="1">
            <a:spLocks noChangeArrowheads="1"/>
          </p:cNvSpPr>
          <p:nvPr/>
        </p:nvSpPr>
        <p:spPr bwMode="auto">
          <a:xfrm>
            <a:off x="2843213" y="1341438"/>
            <a:ext cx="86518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  <a:cs typeface="新細明體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9pPr>
          </a:lstStyle>
          <a:p>
            <a:r>
              <a:rPr lang="en-US" altLang="zh-TW" sz="1600" b="1">
                <a:solidFill>
                  <a:schemeClr val="bg1"/>
                </a:solidFill>
                <a:latin typeface="Arial" charset="0"/>
                <a:cs typeface="Arial" charset="0"/>
              </a:rPr>
              <a:t>87.5%</a:t>
            </a:r>
            <a:endParaRPr lang="zh-TW" altLang="en-US" sz="1600" b="1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sp>
        <p:nvSpPr>
          <p:cNvPr id="20485" name="文字方塊 6"/>
          <p:cNvSpPr txBox="1">
            <a:spLocks noChangeArrowheads="1"/>
          </p:cNvSpPr>
          <p:nvPr/>
        </p:nvSpPr>
        <p:spPr bwMode="auto">
          <a:xfrm>
            <a:off x="7308850" y="4797425"/>
            <a:ext cx="8636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  <a:cs typeface="新細明體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9pPr>
          </a:lstStyle>
          <a:p>
            <a:r>
              <a:rPr lang="en-US" altLang="zh-TW" sz="1600" b="1">
                <a:solidFill>
                  <a:schemeClr val="bg1"/>
                </a:solidFill>
                <a:latin typeface="Arial" charset="0"/>
                <a:cs typeface="Arial" charset="0"/>
              </a:rPr>
              <a:t>12.5%</a:t>
            </a:r>
            <a:endParaRPr lang="zh-TW" altLang="en-US" sz="1600" b="1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sp>
        <p:nvSpPr>
          <p:cNvPr id="20486" name="文字方塊 7"/>
          <p:cNvSpPr txBox="1">
            <a:spLocks noChangeArrowheads="1"/>
          </p:cNvSpPr>
          <p:nvPr/>
        </p:nvSpPr>
        <p:spPr bwMode="auto">
          <a:xfrm>
            <a:off x="8101013" y="4797425"/>
            <a:ext cx="8636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  <a:cs typeface="新細明體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9pPr>
          </a:lstStyle>
          <a:p>
            <a:r>
              <a:rPr lang="en-US" altLang="zh-TW" sz="1600" b="1">
                <a:solidFill>
                  <a:schemeClr val="bg1"/>
                </a:solidFill>
                <a:latin typeface="Arial" charset="0"/>
                <a:cs typeface="Arial" charset="0"/>
              </a:rPr>
              <a:t>12.5%</a:t>
            </a:r>
            <a:endParaRPr lang="zh-TW" altLang="en-US" sz="1600" b="1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標題 1"/>
          <p:cNvSpPr>
            <a:spLocks noGrp="1"/>
          </p:cNvSpPr>
          <p:nvPr>
            <p:ph type="title"/>
          </p:nvPr>
        </p:nvSpPr>
        <p:spPr>
          <a:xfrm>
            <a:off x="107950" y="115888"/>
            <a:ext cx="8856663" cy="1143000"/>
          </a:xfrm>
        </p:spPr>
        <p:txBody>
          <a:bodyPr/>
          <a:lstStyle/>
          <a:p>
            <a:r>
              <a:rPr kumimoji="0" lang="en-US" altLang="zh-TW" sz="3600" u="sng">
                <a:latin typeface="Arial" charset="0"/>
                <a:ea typeface="新細明體" charset="0"/>
                <a:cs typeface="Arial" charset="0"/>
              </a:rPr>
              <a:t>Group LI was compared to Group C1 to identify </a:t>
            </a:r>
            <a:r>
              <a:rPr kumimoji="0" lang="en-US" altLang="zh-TW" sz="3600" u="sng">
                <a:solidFill>
                  <a:srgbClr val="FFFFFF"/>
                </a:solidFill>
                <a:latin typeface="Arial" charset="0"/>
                <a:ea typeface="新細明體" charset="0"/>
                <a:cs typeface="Arial" charset="0"/>
              </a:rPr>
              <a:t>risk factors </a:t>
            </a:r>
            <a:r>
              <a:rPr kumimoji="0" lang="en-US" altLang="zh-TW" sz="3600" u="sng">
                <a:latin typeface="Arial" charset="0"/>
                <a:ea typeface="新細明體" charset="0"/>
                <a:cs typeface="Arial" charset="0"/>
              </a:rPr>
              <a:t>of laryngeal injuries</a:t>
            </a:r>
            <a:endParaRPr kumimoji="0" lang="zh-TW" altLang="en-US" sz="3600" u="sng">
              <a:latin typeface="Arial" charset="0"/>
              <a:ea typeface="新細明體" charset="0"/>
              <a:cs typeface="Arial" charset="0"/>
            </a:endParaRPr>
          </a:p>
        </p:txBody>
      </p:sp>
      <p:pic>
        <p:nvPicPr>
          <p:cNvPr id="819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557338"/>
            <a:ext cx="8613775" cy="511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1507" name="文字方塊 4"/>
          <p:cNvSpPr txBox="1">
            <a:spLocks noChangeArrowheads="1"/>
          </p:cNvSpPr>
          <p:nvPr/>
        </p:nvSpPr>
        <p:spPr bwMode="auto">
          <a:xfrm rot="10800000">
            <a:off x="-26988" y="1989138"/>
            <a:ext cx="493713" cy="345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  <a:cs typeface="新細明體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9pPr>
          </a:lstStyle>
          <a:p>
            <a:pPr algn="ctr"/>
            <a:r>
              <a:rPr kumimoji="0" lang="en-US" altLang="zh-TW" sz="2000" b="1">
                <a:latin typeface="Arial" charset="0"/>
                <a:cs typeface="Arial" charset="0"/>
              </a:rPr>
              <a:t>Percentage of Patients</a:t>
            </a:r>
            <a:endParaRPr kumimoji="0" lang="zh-TW" altLang="en-US" sz="2000" b="1">
              <a:latin typeface="Arial" charset="0"/>
              <a:cs typeface="Arial" charset="0"/>
            </a:endParaRPr>
          </a:p>
        </p:txBody>
      </p:sp>
      <p:sp>
        <p:nvSpPr>
          <p:cNvPr id="21508" name="文字方塊 10"/>
          <p:cNvSpPr txBox="1">
            <a:spLocks noChangeArrowheads="1"/>
          </p:cNvSpPr>
          <p:nvPr/>
        </p:nvSpPr>
        <p:spPr bwMode="auto">
          <a:xfrm>
            <a:off x="3203575" y="6165850"/>
            <a:ext cx="38544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  <a:cs typeface="新細明體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9pPr>
          </a:lstStyle>
          <a:p>
            <a:r>
              <a:rPr kumimoji="0" lang="en-US" altLang="zh-TW" b="1">
                <a:solidFill>
                  <a:schemeClr val="bg1"/>
                </a:solidFill>
                <a:latin typeface="Arial" charset="0"/>
                <a:cs typeface="Arial" charset="0"/>
              </a:rPr>
              <a:t>Signs and Symptoms</a:t>
            </a:r>
            <a:endParaRPr kumimoji="0" lang="zh-TW" altLang="en-US" b="1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619250" y="5521325"/>
            <a:ext cx="457200" cy="3603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  <p:sp>
        <p:nvSpPr>
          <p:cNvPr id="16" name="矩形 15"/>
          <p:cNvSpPr/>
          <p:nvPr/>
        </p:nvSpPr>
        <p:spPr>
          <a:xfrm>
            <a:off x="3387725" y="5530850"/>
            <a:ext cx="649288" cy="3603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  <p:sp>
        <p:nvSpPr>
          <p:cNvPr id="17" name="矩形 16"/>
          <p:cNvSpPr/>
          <p:nvPr/>
        </p:nvSpPr>
        <p:spPr>
          <a:xfrm>
            <a:off x="4132263" y="5522913"/>
            <a:ext cx="434975" cy="2206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  <p:sp>
        <p:nvSpPr>
          <p:cNvPr id="18" name="矩形 17"/>
          <p:cNvSpPr/>
          <p:nvPr/>
        </p:nvSpPr>
        <p:spPr>
          <a:xfrm>
            <a:off x="4754563" y="5537200"/>
            <a:ext cx="436562" cy="2159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  <p:sp>
        <p:nvSpPr>
          <p:cNvPr id="19" name="矩形 18"/>
          <p:cNvSpPr/>
          <p:nvPr/>
        </p:nvSpPr>
        <p:spPr>
          <a:xfrm>
            <a:off x="5322888" y="5537200"/>
            <a:ext cx="544512" cy="2159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  <p:sp>
        <p:nvSpPr>
          <p:cNvPr id="20" name="矩形 19"/>
          <p:cNvSpPr/>
          <p:nvPr/>
        </p:nvSpPr>
        <p:spPr>
          <a:xfrm>
            <a:off x="5934075" y="5522913"/>
            <a:ext cx="582613" cy="2159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  <p:sp>
        <p:nvSpPr>
          <p:cNvPr id="21515" name="文字方塊 11"/>
          <p:cNvSpPr txBox="1">
            <a:spLocks noChangeArrowheads="1"/>
          </p:cNvSpPr>
          <p:nvPr/>
        </p:nvSpPr>
        <p:spPr bwMode="auto">
          <a:xfrm>
            <a:off x="1476375" y="2852738"/>
            <a:ext cx="10795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  <a:cs typeface="新細明體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9pPr>
          </a:lstStyle>
          <a:p>
            <a:r>
              <a:rPr lang="en-US" altLang="zh-TW" sz="1600" b="1" i="1">
                <a:solidFill>
                  <a:schemeClr val="bg1"/>
                </a:solidFill>
                <a:latin typeface="Arial" charset="0"/>
                <a:cs typeface="Arial" charset="0"/>
              </a:rPr>
              <a:t>p</a:t>
            </a:r>
            <a:r>
              <a:rPr lang="en-US" altLang="zh-TW" sz="1600" b="1">
                <a:solidFill>
                  <a:schemeClr val="bg1"/>
                </a:solidFill>
                <a:latin typeface="Arial" charset="0"/>
                <a:cs typeface="Arial" charset="0"/>
              </a:rPr>
              <a:t>=0.005</a:t>
            </a:r>
            <a:endParaRPr lang="zh-TW" altLang="en-US" sz="1600" b="1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sp>
        <p:nvSpPr>
          <p:cNvPr id="21516" name="文字方塊 13"/>
          <p:cNvSpPr txBox="1">
            <a:spLocks noChangeArrowheads="1"/>
          </p:cNvSpPr>
          <p:nvPr/>
        </p:nvSpPr>
        <p:spPr bwMode="auto">
          <a:xfrm>
            <a:off x="4643438" y="2852738"/>
            <a:ext cx="108108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  <a:cs typeface="新細明體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9pPr>
          </a:lstStyle>
          <a:p>
            <a:r>
              <a:rPr lang="en-US" altLang="zh-TW" sz="1600" b="1" i="1">
                <a:solidFill>
                  <a:schemeClr val="bg1"/>
                </a:solidFill>
                <a:latin typeface="Arial" charset="0"/>
                <a:cs typeface="Arial" charset="0"/>
              </a:rPr>
              <a:t>p</a:t>
            </a:r>
            <a:r>
              <a:rPr lang="en-US" altLang="zh-TW" sz="1600" b="1">
                <a:solidFill>
                  <a:schemeClr val="bg1"/>
                </a:solidFill>
                <a:latin typeface="Arial" charset="0"/>
                <a:cs typeface="Arial" charset="0"/>
              </a:rPr>
              <a:t>=0.005</a:t>
            </a:r>
            <a:endParaRPr lang="zh-TW" altLang="en-US" sz="1600" b="1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sp>
        <p:nvSpPr>
          <p:cNvPr id="21517" name="文字方塊 14"/>
          <p:cNvSpPr txBox="1">
            <a:spLocks noChangeArrowheads="1"/>
          </p:cNvSpPr>
          <p:nvPr/>
        </p:nvSpPr>
        <p:spPr bwMode="auto">
          <a:xfrm>
            <a:off x="3276600" y="1916113"/>
            <a:ext cx="10795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  <a:cs typeface="新細明體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9pPr>
          </a:lstStyle>
          <a:p>
            <a:r>
              <a:rPr lang="en-US" altLang="zh-TW" sz="1600" b="1" i="1">
                <a:solidFill>
                  <a:schemeClr val="bg1"/>
                </a:solidFill>
                <a:latin typeface="Arial" charset="0"/>
                <a:cs typeface="Arial" charset="0"/>
              </a:rPr>
              <a:t>p</a:t>
            </a:r>
            <a:r>
              <a:rPr lang="en-US" altLang="zh-TW" sz="1600" b="1">
                <a:solidFill>
                  <a:schemeClr val="bg1"/>
                </a:solidFill>
                <a:latin typeface="Arial" charset="0"/>
                <a:cs typeface="Arial" charset="0"/>
              </a:rPr>
              <a:t>&lt;0.001</a:t>
            </a:r>
            <a:endParaRPr lang="zh-TW" altLang="en-US" sz="1600" b="1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sp>
        <p:nvSpPr>
          <p:cNvPr id="21518" name="文字方塊 20"/>
          <p:cNvSpPr txBox="1">
            <a:spLocks noChangeArrowheads="1"/>
          </p:cNvSpPr>
          <p:nvPr/>
        </p:nvSpPr>
        <p:spPr bwMode="auto">
          <a:xfrm>
            <a:off x="4140200" y="1916113"/>
            <a:ext cx="10795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  <a:cs typeface="新細明體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9pPr>
          </a:lstStyle>
          <a:p>
            <a:r>
              <a:rPr lang="en-US" altLang="zh-TW" sz="1600" b="1" i="1">
                <a:solidFill>
                  <a:schemeClr val="bg1"/>
                </a:solidFill>
                <a:latin typeface="Arial" charset="0"/>
                <a:cs typeface="Arial" charset="0"/>
              </a:rPr>
              <a:t>p</a:t>
            </a:r>
            <a:r>
              <a:rPr lang="en-US" altLang="zh-TW" sz="1600" b="1">
                <a:solidFill>
                  <a:schemeClr val="bg1"/>
                </a:solidFill>
                <a:latin typeface="Arial" charset="0"/>
                <a:cs typeface="Arial" charset="0"/>
              </a:rPr>
              <a:t>&lt;0.001</a:t>
            </a:r>
            <a:endParaRPr lang="zh-TW" altLang="en-US" sz="1600" b="1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sp>
        <p:nvSpPr>
          <p:cNvPr id="21519" name="文字方塊 21"/>
          <p:cNvSpPr txBox="1">
            <a:spLocks noChangeArrowheads="1"/>
          </p:cNvSpPr>
          <p:nvPr/>
        </p:nvSpPr>
        <p:spPr bwMode="auto">
          <a:xfrm>
            <a:off x="5219700" y="3284538"/>
            <a:ext cx="108108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  <a:cs typeface="新細明體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9pPr>
          </a:lstStyle>
          <a:p>
            <a:r>
              <a:rPr lang="en-US" altLang="zh-TW" sz="1600" b="1" i="1">
                <a:solidFill>
                  <a:schemeClr val="bg1"/>
                </a:solidFill>
                <a:latin typeface="Arial" charset="0"/>
                <a:cs typeface="Arial" charset="0"/>
              </a:rPr>
              <a:t>p</a:t>
            </a:r>
            <a:r>
              <a:rPr lang="en-US" altLang="zh-TW" sz="1600" b="1">
                <a:solidFill>
                  <a:schemeClr val="bg1"/>
                </a:solidFill>
                <a:latin typeface="Arial" charset="0"/>
                <a:cs typeface="Arial" charset="0"/>
              </a:rPr>
              <a:t>=0.009</a:t>
            </a:r>
            <a:endParaRPr lang="zh-TW" altLang="en-US" sz="1600" b="1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sp>
        <p:nvSpPr>
          <p:cNvPr id="21520" name="文字方塊 22"/>
          <p:cNvSpPr txBox="1">
            <a:spLocks noChangeArrowheads="1"/>
          </p:cNvSpPr>
          <p:nvPr/>
        </p:nvSpPr>
        <p:spPr bwMode="auto">
          <a:xfrm>
            <a:off x="6011863" y="3284538"/>
            <a:ext cx="1081087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  <a:cs typeface="新細明體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9pPr>
          </a:lstStyle>
          <a:p>
            <a:r>
              <a:rPr lang="en-US" altLang="zh-TW" sz="1600" b="1" i="1">
                <a:solidFill>
                  <a:schemeClr val="bg1"/>
                </a:solidFill>
                <a:latin typeface="Arial" charset="0"/>
                <a:cs typeface="Arial" charset="0"/>
              </a:rPr>
              <a:t>p</a:t>
            </a:r>
            <a:r>
              <a:rPr lang="en-US" altLang="zh-TW" sz="1600" b="1">
                <a:solidFill>
                  <a:schemeClr val="bg1"/>
                </a:solidFill>
                <a:latin typeface="Arial" charset="0"/>
                <a:cs typeface="Arial" charset="0"/>
              </a:rPr>
              <a:t>=0.009</a:t>
            </a:r>
            <a:endParaRPr lang="zh-TW" altLang="en-US" sz="1600" b="1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zh-TW" u="sng">
                <a:solidFill>
                  <a:srgbClr val="FFFFFF"/>
                </a:solidFill>
                <a:latin typeface="Arial" charset="0"/>
                <a:ea typeface="新細明體" charset="0"/>
                <a:cs typeface="Arial" charset="0"/>
              </a:rPr>
              <a:t>Significance of Data</a:t>
            </a:r>
            <a:endParaRPr kumimoji="0" lang="zh-TW" altLang="en-US" u="sng">
              <a:solidFill>
                <a:srgbClr val="FFFFFF"/>
              </a:solidFill>
              <a:latin typeface="Arial" charset="0"/>
              <a:ea typeface="新細明體" charset="0"/>
              <a:cs typeface="Arial" charset="0"/>
            </a:endParaRPr>
          </a:p>
        </p:txBody>
      </p:sp>
      <p:sp>
        <p:nvSpPr>
          <p:cNvPr id="22530" name="內容版面配置區 2"/>
          <p:cNvSpPr>
            <a:spLocks noGrp="1"/>
          </p:cNvSpPr>
          <p:nvPr>
            <p:ph idx="1"/>
          </p:nvPr>
        </p:nvSpPr>
        <p:spPr>
          <a:xfrm>
            <a:off x="179512" y="1600200"/>
            <a:ext cx="8856984" cy="4525963"/>
          </a:xfrm>
        </p:spPr>
        <p:txBody>
          <a:bodyPr/>
          <a:lstStyle/>
          <a:p>
            <a:r>
              <a:rPr kumimoji="0" lang="en-US" altLang="zh-TW" sz="3600" dirty="0">
                <a:solidFill>
                  <a:srgbClr val="FFFF00"/>
                </a:solidFill>
                <a:latin typeface="Arial" charset="0"/>
                <a:ea typeface="新細明體" charset="0"/>
                <a:cs typeface="Arial" charset="0"/>
              </a:rPr>
              <a:t>Thoracic trauma</a:t>
            </a:r>
            <a:r>
              <a:rPr kumimoji="0" lang="en-US" altLang="zh-TW" sz="3600" dirty="0">
                <a:latin typeface="Arial" charset="0"/>
                <a:ea typeface="新細明體" charset="0"/>
                <a:cs typeface="Arial" charset="0"/>
              </a:rPr>
              <a:t>, </a:t>
            </a:r>
            <a:r>
              <a:rPr kumimoji="0" lang="en-US" altLang="zh-TW" sz="3600" dirty="0">
                <a:solidFill>
                  <a:srgbClr val="FFFF00"/>
                </a:solidFill>
                <a:latin typeface="Arial" charset="0"/>
                <a:ea typeface="新細明體" charset="0"/>
                <a:cs typeface="Arial" charset="0"/>
              </a:rPr>
              <a:t>Subcutaneous emphysema</a:t>
            </a:r>
            <a:r>
              <a:rPr kumimoji="0" lang="en-US" altLang="zh-TW" sz="3600" dirty="0">
                <a:latin typeface="Arial" charset="0"/>
                <a:ea typeface="新細明體" charset="0"/>
                <a:cs typeface="Arial" charset="0"/>
              </a:rPr>
              <a:t>, </a:t>
            </a:r>
            <a:r>
              <a:rPr kumimoji="0" lang="en-US" altLang="zh-TW" sz="3600" dirty="0">
                <a:solidFill>
                  <a:srgbClr val="FFFF00"/>
                </a:solidFill>
                <a:latin typeface="Arial" charset="0"/>
                <a:ea typeface="新細明體" charset="0"/>
                <a:cs typeface="Arial" charset="0"/>
              </a:rPr>
              <a:t>Neck pain</a:t>
            </a:r>
            <a:r>
              <a:rPr kumimoji="0" lang="en-US" altLang="zh-TW" sz="3600" dirty="0">
                <a:latin typeface="Arial" charset="0"/>
                <a:ea typeface="新細明體" charset="0"/>
                <a:cs typeface="Arial" charset="0"/>
              </a:rPr>
              <a:t>, </a:t>
            </a:r>
            <a:r>
              <a:rPr kumimoji="0" lang="en-US" altLang="zh-TW" sz="3600" dirty="0">
                <a:solidFill>
                  <a:srgbClr val="FFFF00"/>
                </a:solidFill>
                <a:latin typeface="Arial" charset="0"/>
                <a:ea typeface="新細明體" charset="0"/>
                <a:cs typeface="Arial" charset="0"/>
              </a:rPr>
              <a:t>Dyspnea</a:t>
            </a:r>
            <a:r>
              <a:rPr kumimoji="0" lang="en-US" altLang="zh-TW" sz="3600" dirty="0">
                <a:latin typeface="Arial" charset="0"/>
                <a:ea typeface="新細明體" charset="0"/>
                <a:cs typeface="Arial" charset="0"/>
              </a:rPr>
              <a:t>, </a:t>
            </a:r>
            <a:r>
              <a:rPr kumimoji="0" lang="en-US" altLang="zh-TW" sz="3600" dirty="0">
                <a:solidFill>
                  <a:srgbClr val="FFFF00"/>
                </a:solidFill>
                <a:latin typeface="Arial" charset="0"/>
                <a:ea typeface="新細明體" charset="0"/>
                <a:cs typeface="Arial" charset="0"/>
              </a:rPr>
              <a:t>Hoarseness</a:t>
            </a:r>
            <a:r>
              <a:rPr kumimoji="0" lang="en-US" altLang="zh-TW" sz="3600" dirty="0">
                <a:latin typeface="Arial" charset="0"/>
                <a:ea typeface="新細明體" charset="0"/>
                <a:cs typeface="Arial" charset="0"/>
              </a:rPr>
              <a:t>, </a:t>
            </a:r>
            <a:r>
              <a:rPr kumimoji="0" lang="en-US" altLang="zh-TW" sz="3600" dirty="0">
                <a:solidFill>
                  <a:srgbClr val="FFFF00"/>
                </a:solidFill>
                <a:latin typeface="Arial" charset="0"/>
                <a:ea typeface="新細明體" charset="0"/>
                <a:cs typeface="Arial" charset="0"/>
              </a:rPr>
              <a:t>Neck Swelling </a:t>
            </a:r>
            <a:r>
              <a:rPr kumimoji="0" lang="en-US" altLang="zh-TW" sz="3600" dirty="0">
                <a:latin typeface="Arial" charset="0"/>
                <a:ea typeface="新細明體" charset="0"/>
                <a:cs typeface="Arial" charset="0"/>
              </a:rPr>
              <a:t>were all significantly greater in group LI.</a:t>
            </a:r>
          </a:p>
          <a:p>
            <a:endParaRPr kumimoji="0" lang="en-US" altLang="zh-TW" sz="2000" dirty="0">
              <a:latin typeface="Arial" charset="0"/>
              <a:ea typeface="新細明體" charset="0"/>
              <a:cs typeface="Arial" charset="0"/>
            </a:endParaRPr>
          </a:p>
          <a:p>
            <a:r>
              <a:rPr kumimoji="0" lang="en-US" altLang="zh-TW" sz="3600" dirty="0">
                <a:latin typeface="Arial" charset="0"/>
                <a:ea typeface="新細明體" charset="0"/>
                <a:cs typeface="Arial" charset="0"/>
              </a:rPr>
              <a:t>The above mentioned symptoms suggest possible laryngeal injury and further diagnostic action is needed.</a:t>
            </a:r>
          </a:p>
          <a:p>
            <a:endParaRPr kumimoji="0" lang="en-US" altLang="zh-TW" dirty="0">
              <a:latin typeface="Calibri" charset="0"/>
              <a:ea typeface="新細明體" charset="0"/>
            </a:endParaRPr>
          </a:p>
          <a:p>
            <a:endParaRPr kumimoji="0" lang="en-US" altLang="zh-TW" dirty="0">
              <a:latin typeface="Calibri" charset="0"/>
              <a:ea typeface="新細明體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zh-TW" sz="3600" u="sng">
                <a:solidFill>
                  <a:srgbClr val="FFFFFF"/>
                </a:solidFill>
                <a:latin typeface="Arial" charset="0"/>
                <a:ea typeface="新細明體" charset="0"/>
                <a:cs typeface="Arial" charset="0"/>
              </a:rPr>
              <a:t>Group LI and Group C2 was compared for outcome analysis</a:t>
            </a:r>
            <a:endParaRPr kumimoji="0" lang="zh-TW" altLang="en-US" sz="3600" u="sng">
              <a:solidFill>
                <a:srgbClr val="FFFFFF"/>
              </a:solidFill>
              <a:latin typeface="Arial" charset="0"/>
              <a:ea typeface="新細明體" charset="0"/>
              <a:cs typeface="Arial" charset="0"/>
            </a:endParaRPr>
          </a:p>
        </p:txBody>
      </p:sp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950" y="1557338"/>
            <a:ext cx="8928100" cy="5184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555" name="文字方塊 4"/>
          <p:cNvSpPr txBox="1">
            <a:spLocks noChangeArrowheads="1"/>
          </p:cNvSpPr>
          <p:nvPr/>
        </p:nvSpPr>
        <p:spPr bwMode="auto">
          <a:xfrm rot="10800000">
            <a:off x="107950" y="3213100"/>
            <a:ext cx="554038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  <a:cs typeface="新細明體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9pPr>
          </a:lstStyle>
          <a:p>
            <a:r>
              <a:rPr kumimoji="0" lang="en-US" altLang="zh-TW" b="1">
                <a:solidFill>
                  <a:schemeClr val="bg1"/>
                </a:solidFill>
                <a:latin typeface="Arial" charset="0"/>
                <a:cs typeface="Arial" charset="0"/>
              </a:rPr>
              <a:t>Days</a:t>
            </a:r>
            <a:endParaRPr kumimoji="0" lang="zh-TW" altLang="en-US" b="1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sp>
        <p:nvSpPr>
          <p:cNvPr id="23556" name="文字方塊 4"/>
          <p:cNvSpPr txBox="1">
            <a:spLocks noChangeArrowheads="1"/>
          </p:cNvSpPr>
          <p:nvPr/>
        </p:nvSpPr>
        <p:spPr bwMode="auto">
          <a:xfrm>
            <a:off x="2339975" y="1700213"/>
            <a:ext cx="18002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  <a:cs typeface="新細明體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9pPr>
          </a:lstStyle>
          <a:p>
            <a:r>
              <a:rPr lang="en-US" altLang="zh-TW" b="1" i="1">
                <a:solidFill>
                  <a:schemeClr val="bg1"/>
                </a:solidFill>
                <a:latin typeface="Arial" charset="0"/>
                <a:cs typeface="Arial" charset="0"/>
              </a:rPr>
              <a:t>p </a:t>
            </a:r>
            <a:r>
              <a:rPr lang="en-US" altLang="zh-TW" b="1">
                <a:solidFill>
                  <a:schemeClr val="bg1"/>
                </a:solidFill>
                <a:latin typeface="Arial" charset="0"/>
                <a:cs typeface="Arial" charset="0"/>
              </a:rPr>
              <a:t>= 0.029</a:t>
            </a:r>
            <a:endParaRPr lang="zh-TW" altLang="en-US" b="1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sp>
        <p:nvSpPr>
          <p:cNvPr id="23557" name="文字方塊 5"/>
          <p:cNvSpPr txBox="1">
            <a:spLocks noChangeArrowheads="1"/>
          </p:cNvSpPr>
          <p:nvPr/>
        </p:nvSpPr>
        <p:spPr bwMode="auto">
          <a:xfrm>
            <a:off x="6011863" y="3716338"/>
            <a:ext cx="18002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  <a:cs typeface="新細明體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9pPr>
          </a:lstStyle>
          <a:p>
            <a:r>
              <a:rPr lang="en-US" altLang="zh-TW" b="1" i="1">
                <a:solidFill>
                  <a:schemeClr val="bg1"/>
                </a:solidFill>
                <a:latin typeface="Arial" charset="0"/>
                <a:cs typeface="Arial" charset="0"/>
              </a:rPr>
              <a:t>p </a:t>
            </a:r>
            <a:r>
              <a:rPr lang="en-US" altLang="zh-TW" b="1">
                <a:solidFill>
                  <a:schemeClr val="bg1"/>
                </a:solidFill>
                <a:latin typeface="Arial" charset="0"/>
                <a:cs typeface="Arial" charset="0"/>
              </a:rPr>
              <a:t>= 0.012</a:t>
            </a:r>
            <a:endParaRPr lang="zh-TW" altLang="en-US" b="1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zh-TW" sz="3600" u="sng">
                <a:solidFill>
                  <a:srgbClr val="FFFFFF"/>
                </a:solidFill>
                <a:latin typeface="Arial" charset="0"/>
                <a:ea typeface="新細明體" charset="0"/>
                <a:cs typeface="Arial" charset="0"/>
              </a:rPr>
              <a:t>Group LI and Group C2 was compared for outcome analysis</a:t>
            </a:r>
            <a:endParaRPr kumimoji="0" lang="zh-TW" altLang="en-US" sz="3600">
              <a:latin typeface="Calibri" charset="0"/>
              <a:ea typeface="新細明體" charset="0"/>
            </a:endParaRPr>
          </a:p>
        </p:txBody>
      </p:sp>
      <p:pic>
        <p:nvPicPr>
          <p:cNvPr id="1024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00" y="1628775"/>
            <a:ext cx="8578850" cy="5113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4579" name="文字方塊 6"/>
          <p:cNvSpPr txBox="1">
            <a:spLocks noChangeArrowheads="1"/>
          </p:cNvSpPr>
          <p:nvPr/>
        </p:nvSpPr>
        <p:spPr bwMode="auto">
          <a:xfrm rot="10800000">
            <a:off x="0" y="2349500"/>
            <a:ext cx="492125" cy="331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  <a:cs typeface="新細明體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9pPr>
          </a:lstStyle>
          <a:p>
            <a:pPr algn="ctr"/>
            <a:r>
              <a:rPr kumimoji="0" lang="en-US" altLang="zh-TW" sz="2000" b="1">
                <a:latin typeface="Arial" charset="0"/>
                <a:cs typeface="Arial" charset="0"/>
              </a:rPr>
              <a:t>Percentage of Patients</a:t>
            </a:r>
            <a:endParaRPr kumimoji="0" lang="zh-TW" altLang="en-US" sz="2000" b="1">
              <a:latin typeface="Arial" charset="0"/>
              <a:cs typeface="Arial" charset="0"/>
            </a:endParaRPr>
          </a:p>
        </p:txBody>
      </p:sp>
      <p:sp>
        <p:nvSpPr>
          <p:cNvPr id="24580" name="文字方塊 4"/>
          <p:cNvSpPr txBox="1">
            <a:spLocks noChangeArrowheads="1"/>
          </p:cNvSpPr>
          <p:nvPr/>
        </p:nvSpPr>
        <p:spPr bwMode="auto">
          <a:xfrm>
            <a:off x="6156325" y="3068638"/>
            <a:ext cx="18002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  <a:cs typeface="新細明體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9pPr>
          </a:lstStyle>
          <a:p>
            <a:r>
              <a:rPr lang="en-US" altLang="zh-TW" b="1" i="1">
                <a:solidFill>
                  <a:schemeClr val="bg1"/>
                </a:solidFill>
                <a:latin typeface="Arial" charset="0"/>
                <a:cs typeface="Arial" charset="0"/>
              </a:rPr>
              <a:t>p </a:t>
            </a:r>
            <a:r>
              <a:rPr lang="en-US" altLang="zh-TW" b="1">
                <a:solidFill>
                  <a:schemeClr val="bg1"/>
                </a:solidFill>
                <a:latin typeface="Arial" charset="0"/>
                <a:cs typeface="Arial" charset="0"/>
              </a:rPr>
              <a:t>&lt; 0.001</a:t>
            </a:r>
            <a:endParaRPr lang="zh-TW" altLang="en-US" b="1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zh-TW" u="sng" dirty="0">
                <a:solidFill>
                  <a:srgbClr val="FFFFFF"/>
                </a:solidFill>
                <a:latin typeface="Arial" charset="0"/>
                <a:ea typeface="新細明體" charset="0"/>
                <a:cs typeface="Arial" charset="0"/>
              </a:rPr>
              <a:t>Significance of Data</a:t>
            </a:r>
            <a:endParaRPr kumimoji="0" lang="zh-TW" altLang="en-US" u="sng" dirty="0">
              <a:solidFill>
                <a:srgbClr val="FFFFFF"/>
              </a:solidFill>
              <a:latin typeface="Arial" charset="0"/>
              <a:ea typeface="新細明體" charset="0"/>
              <a:cs typeface="Arial" charset="0"/>
            </a:endParaRPr>
          </a:p>
        </p:txBody>
      </p:sp>
      <p:sp>
        <p:nvSpPr>
          <p:cNvPr id="25602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0" lang="en-US" altLang="zh-TW" sz="3600" dirty="0">
                <a:solidFill>
                  <a:srgbClr val="FFFF00"/>
                </a:solidFill>
                <a:latin typeface="Arial" charset="0"/>
                <a:ea typeface="新細明體" charset="0"/>
                <a:cs typeface="Arial" charset="0"/>
              </a:rPr>
              <a:t>Hospital stay</a:t>
            </a:r>
            <a:r>
              <a:rPr kumimoji="0" lang="en-US" altLang="zh-TW" sz="3600" dirty="0">
                <a:latin typeface="Arial" charset="0"/>
                <a:ea typeface="新細明體" charset="0"/>
                <a:cs typeface="Arial" charset="0"/>
              </a:rPr>
              <a:t>, </a:t>
            </a:r>
            <a:r>
              <a:rPr kumimoji="0" lang="en-US" altLang="zh-TW" sz="3600" dirty="0">
                <a:solidFill>
                  <a:srgbClr val="FFFF00"/>
                </a:solidFill>
                <a:latin typeface="Arial" charset="0"/>
                <a:ea typeface="新細明體" charset="0"/>
                <a:cs typeface="Arial" charset="0"/>
              </a:rPr>
              <a:t>ICU stay </a:t>
            </a:r>
            <a:r>
              <a:rPr kumimoji="0" lang="en-US" altLang="zh-TW" sz="3600" dirty="0">
                <a:latin typeface="Arial" charset="0"/>
                <a:ea typeface="新細明體" charset="0"/>
                <a:cs typeface="Arial" charset="0"/>
              </a:rPr>
              <a:t>and the use of </a:t>
            </a:r>
            <a:r>
              <a:rPr kumimoji="0" lang="en-US" altLang="zh-TW" sz="3600" dirty="0">
                <a:solidFill>
                  <a:srgbClr val="FFFF00"/>
                </a:solidFill>
                <a:latin typeface="Arial" charset="0"/>
                <a:ea typeface="新細明體" charset="0"/>
                <a:cs typeface="Arial" charset="0"/>
              </a:rPr>
              <a:t>tracheostomies</a:t>
            </a:r>
            <a:r>
              <a:rPr kumimoji="0" lang="en-US" altLang="zh-TW" sz="3600" dirty="0">
                <a:latin typeface="Arial" charset="0"/>
                <a:ea typeface="新細明體" charset="0"/>
                <a:cs typeface="Arial" charset="0"/>
              </a:rPr>
              <a:t> were all significantly greater in group LI.</a:t>
            </a:r>
          </a:p>
          <a:p>
            <a:endParaRPr kumimoji="0" lang="en-US" altLang="zh-TW" sz="3600" dirty="0">
              <a:latin typeface="Arial" charset="0"/>
              <a:ea typeface="新細明體" charset="0"/>
              <a:cs typeface="Arial" charset="0"/>
            </a:endParaRPr>
          </a:p>
          <a:p>
            <a:r>
              <a:rPr kumimoji="0" lang="en-US" altLang="zh-TW" sz="3600" dirty="0">
                <a:latin typeface="Arial" charset="0"/>
                <a:ea typeface="新細明體" charset="0"/>
                <a:cs typeface="Arial" charset="0"/>
              </a:rPr>
              <a:t>The number of operations and use of ventilators were not more significant in patients with laryngeal injuries.</a:t>
            </a:r>
          </a:p>
          <a:p>
            <a:endParaRPr kumimoji="0" lang="en-US" altLang="zh-TW" sz="3600" dirty="0">
              <a:latin typeface="Arial" charset="0"/>
              <a:ea typeface="新細明體" charset="0"/>
              <a:cs typeface="Arial" charset="0"/>
            </a:endParaRPr>
          </a:p>
          <a:p>
            <a:endParaRPr kumimoji="0" lang="en-US" altLang="zh-TW" sz="3600" dirty="0">
              <a:latin typeface="Arial" charset="0"/>
              <a:ea typeface="新細明體" charset="0"/>
              <a:cs typeface="Arial" charset="0"/>
            </a:endParaRPr>
          </a:p>
          <a:p>
            <a:endParaRPr kumimoji="0" lang="en-US" altLang="zh-TW" sz="3600" dirty="0">
              <a:latin typeface="Arial" charset="0"/>
              <a:ea typeface="新細明體" charset="0"/>
              <a:cs typeface="Arial" charset="0"/>
            </a:endParaRPr>
          </a:p>
          <a:p>
            <a:endParaRPr kumimoji="0" lang="en-US" altLang="zh-TW" sz="3600" dirty="0">
              <a:latin typeface="Arial" charset="0"/>
              <a:ea typeface="新細明體" charset="0"/>
              <a:cs typeface="Arial" charset="0"/>
            </a:endParaRPr>
          </a:p>
          <a:p>
            <a:endParaRPr kumimoji="0" lang="en-US" altLang="zh-TW" sz="3600" dirty="0">
              <a:latin typeface="Arial" charset="0"/>
              <a:ea typeface="新細明體" charset="0"/>
              <a:cs typeface="Arial" charset="0"/>
            </a:endParaRPr>
          </a:p>
          <a:p>
            <a:endParaRPr kumimoji="0" lang="zh-TW" altLang="en-US" sz="3600" dirty="0">
              <a:latin typeface="Arial" charset="0"/>
              <a:ea typeface="新細明體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zh-TW" u="sng" dirty="0">
                <a:solidFill>
                  <a:srgbClr val="FFFFFF"/>
                </a:solidFill>
                <a:latin typeface="Arial" charset="0"/>
                <a:ea typeface="新細明體" charset="0"/>
                <a:cs typeface="Arial" charset="0"/>
              </a:rPr>
              <a:t>Significance of Study</a:t>
            </a:r>
            <a:endParaRPr kumimoji="0" lang="zh-TW" altLang="en-US" u="sng" dirty="0">
              <a:solidFill>
                <a:srgbClr val="FFFFFF"/>
              </a:solidFill>
              <a:latin typeface="Arial" charset="0"/>
              <a:ea typeface="新細明體" charset="0"/>
              <a:cs typeface="Arial" charset="0"/>
            </a:endParaRPr>
          </a:p>
        </p:txBody>
      </p:sp>
      <p:sp>
        <p:nvSpPr>
          <p:cNvPr id="26626" name="內容版面配置區 2"/>
          <p:cNvSpPr>
            <a:spLocks noGrp="1"/>
          </p:cNvSpPr>
          <p:nvPr>
            <p:ph idx="1"/>
          </p:nvPr>
        </p:nvSpPr>
        <p:spPr>
          <a:xfrm>
            <a:off x="250825" y="1600200"/>
            <a:ext cx="8642350" cy="5068888"/>
          </a:xfrm>
        </p:spPr>
        <p:txBody>
          <a:bodyPr/>
          <a:lstStyle/>
          <a:p>
            <a:r>
              <a:rPr kumimoji="0" lang="en-US" altLang="zh-TW" sz="3600" dirty="0">
                <a:latin typeface="Arial" charset="0"/>
                <a:ea typeface="新細明體" charset="0"/>
                <a:cs typeface="Arial" charset="0"/>
              </a:rPr>
              <a:t>Symptoms and signs that can be used as </a:t>
            </a:r>
            <a:r>
              <a:rPr kumimoji="0" lang="en-US" altLang="zh-TW" sz="3600" dirty="0">
                <a:solidFill>
                  <a:srgbClr val="FFFF00"/>
                </a:solidFill>
                <a:latin typeface="Arial" charset="0"/>
                <a:ea typeface="新細明體" charset="0"/>
                <a:cs typeface="Arial" charset="0"/>
              </a:rPr>
              <a:t>diagnostic clues </a:t>
            </a:r>
            <a:r>
              <a:rPr kumimoji="0" lang="en-US" altLang="zh-TW" sz="3600" dirty="0">
                <a:latin typeface="Arial" charset="0"/>
                <a:ea typeface="新細明體" charset="0"/>
                <a:cs typeface="Arial" charset="0"/>
              </a:rPr>
              <a:t>of laryngeal injures </a:t>
            </a:r>
            <a:r>
              <a:rPr kumimoji="0" lang="en-US" altLang="zh-TW" sz="3600" dirty="0">
                <a:solidFill>
                  <a:srgbClr val="FFFF00"/>
                </a:solidFill>
                <a:latin typeface="Arial" charset="0"/>
                <a:ea typeface="新細明體" charset="0"/>
                <a:cs typeface="Arial" charset="0"/>
              </a:rPr>
              <a:t>for</a:t>
            </a:r>
            <a:r>
              <a:rPr kumimoji="0" lang="en-US" altLang="zh-TW" sz="3600" dirty="0">
                <a:latin typeface="Arial" charset="0"/>
                <a:ea typeface="新細明體" charset="0"/>
                <a:cs typeface="Arial" charset="0"/>
              </a:rPr>
              <a:t> </a:t>
            </a:r>
            <a:r>
              <a:rPr kumimoji="0" lang="en-US" altLang="zh-TW" sz="3600" dirty="0">
                <a:solidFill>
                  <a:srgbClr val="FFFF00"/>
                </a:solidFill>
                <a:latin typeface="Arial" charset="0"/>
                <a:ea typeface="新細明體" charset="0"/>
                <a:cs typeface="Arial" charset="0"/>
              </a:rPr>
              <a:t>future clinical practice</a:t>
            </a:r>
            <a:r>
              <a:rPr kumimoji="0" lang="en-US" altLang="zh-TW" sz="3600" dirty="0">
                <a:latin typeface="Arial" charset="0"/>
                <a:ea typeface="新細明體" charset="0"/>
                <a:cs typeface="Arial" charset="0"/>
              </a:rPr>
              <a:t> were identified. </a:t>
            </a:r>
          </a:p>
          <a:p>
            <a:endParaRPr kumimoji="0" lang="en-US" altLang="zh-TW" sz="3600" dirty="0">
              <a:latin typeface="Arial" charset="0"/>
              <a:ea typeface="新細明體" charset="0"/>
              <a:cs typeface="Arial" charset="0"/>
            </a:endParaRPr>
          </a:p>
          <a:p>
            <a:r>
              <a:rPr kumimoji="0" lang="en-US" altLang="zh-TW" sz="3600" dirty="0">
                <a:latin typeface="Arial" charset="0"/>
                <a:ea typeface="新細明體" charset="0"/>
                <a:cs typeface="Arial" charset="0"/>
              </a:rPr>
              <a:t>Early diagnosis and proper immediate treatment </a:t>
            </a:r>
            <a:r>
              <a:rPr kumimoji="0" lang="en-US" altLang="zh-TW" sz="3600" dirty="0">
                <a:solidFill>
                  <a:srgbClr val="FFFF00"/>
                </a:solidFill>
                <a:latin typeface="Arial" charset="0"/>
                <a:ea typeface="新細明體" charset="0"/>
                <a:cs typeface="Arial" charset="0"/>
              </a:rPr>
              <a:t>reduces medical costs and resources</a:t>
            </a:r>
            <a:r>
              <a:rPr kumimoji="0" lang="en-US" altLang="zh-TW" sz="3600" dirty="0">
                <a:latin typeface="Arial" charset="0"/>
                <a:ea typeface="新細明體" charset="0"/>
                <a:cs typeface="Arial" charset="0"/>
              </a:rPr>
              <a:t>. </a:t>
            </a:r>
          </a:p>
          <a:p>
            <a:endParaRPr kumimoji="0" lang="en-US" altLang="zh-TW" sz="3600" dirty="0">
              <a:latin typeface="Arial" charset="0"/>
              <a:ea typeface="新細明體" charset="0"/>
              <a:cs typeface="Arial" charset="0"/>
            </a:endParaRPr>
          </a:p>
          <a:p>
            <a:endParaRPr kumimoji="0" lang="en-US" altLang="zh-TW" sz="3600" dirty="0">
              <a:solidFill>
                <a:srgbClr val="FFFF00"/>
              </a:solidFill>
              <a:latin typeface="Arial" charset="0"/>
              <a:ea typeface="新細明體" charset="0"/>
              <a:cs typeface="Arial" charset="0"/>
            </a:endParaRPr>
          </a:p>
          <a:p>
            <a:endParaRPr kumimoji="0" lang="zh-TW" altLang="en-US" sz="3600" dirty="0">
              <a:solidFill>
                <a:srgbClr val="FFFF00"/>
              </a:solidFill>
              <a:latin typeface="Arial" charset="0"/>
              <a:ea typeface="新細明體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標題 1"/>
          <p:cNvSpPr>
            <a:spLocks noGrp="1"/>
          </p:cNvSpPr>
          <p:nvPr>
            <p:ph type="title"/>
          </p:nvPr>
        </p:nvSpPr>
        <p:spPr>
          <a:xfrm>
            <a:off x="395288" y="115888"/>
            <a:ext cx="8229600" cy="1143000"/>
          </a:xfrm>
        </p:spPr>
        <p:txBody>
          <a:bodyPr/>
          <a:lstStyle/>
          <a:p>
            <a:r>
              <a:rPr kumimoji="0" lang="en-US" altLang="zh-TW" u="sng" dirty="0">
                <a:solidFill>
                  <a:srgbClr val="FFFFFF"/>
                </a:solidFill>
                <a:latin typeface="Arial" charset="0"/>
                <a:ea typeface="新細明體" charset="0"/>
                <a:cs typeface="Arial" charset="0"/>
              </a:rPr>
              <a:t>Conclusion</a:t>
            </a:r>
            <a:endParaRPr kumimoji="0" lang="zh-TW" altLang="en-US" u="sng" dirty="0">
              <a:solidFill>
                <a:srgbClr val="FFFFFF"/>
              </a:solidFill>
              <a:latin typeface="Arial" charset="0"/>
              <a:ea typeface="新細明體" charset="0"/>
              <a:cs typeface="Arial" charset="0"/>
            </a:endParaRPr>
          </a:p>
        </p:txBody>
      </p:sp>
      <p:sp>
        <p:nvSpPr>
          <p:cNvPr id="27650" name="內容版面配置區 5"/>
          <p:cNvSpPr>
            <a:spLocks noGrp="1"/>
          </p:cNvSpPr>
          <p:nvPr>
            <p:ph idx="1"/>
          </p:nvPr>
        </p:nvSpPr>
        <p:spPr>
          <a:xfrm>
            <a:off x="179388" y="1196975"/>
            <a:ext cx="8713787" cy="4670425"/>
          </a:xfrm>
        </p:spPr>
        <p:txBody>
          <a:bodyPr/>
          <a:lstStyle/>
          <a:p>
            <a:r>
              <a:rPr kumimoji="0" lang="en-US" altLang="zh-TW" sz="3600" dirty="0">
                <a:latin typeface="Arial" charset="0"/>
                <a:ea typeface="新細明體" charset="0"/>
                <a:cs typeface="Arial" charset="0"/>
              </a:rPr>
              <a:t>Prompt diagnostic actions include palpation of the cervical region, neck CT and a bronchoscope</a:t>
            </a:r>
            <a:endParaRPr lang="en-US" altLang="zh-TW" sz="3600" dirty="0">
              <a:latin typeface="Arial" charset="0"/>
              <a:ea typeface="新細明體" charset="0"/>
              <a:cs typeface="Arial" charset="0"/>
            </a:endParaRPr>
          </a:p>
          <a:p>
            <a:endParaRPr lang="en-US" altLang="zh-TW" sz="1600" dirty="0">
              <a:latin typeface="Arial" charset="0"/>
              <a:ea typeface="新細明體" charset="0"/>
              <a:cs typeface="Arial" charset="0"/>
            </a:endParaRPr>
          </a:p>
          <a:p>
            <a:r>
              <a:rPr kumimoji="0" lang="en-US" altLang="zh-TW" sz="3600" dirty="0">
                <a:latin typeface="Arial" charset="0"/>
                <a:ea typeface="新細明體" charset="0"/>
                <a:cs typeface="Arial" charset="0"/>
              </a:rPr>
              <a:t>Early treatment helps restore a patent airway and lead to improved long-term outcomes</a:t>
            </a:r>
            <a:endParaRPr lang="en-US" altLang="zh-TW" sz="3600" dirty="0">
              <a:latin typeface="Arial" charset="0"/>
              <a:ea typeface="新細明體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altLang="zh-TW" sz="2400" dirty="0">
              <a:latin typeface="Calibri" charset="0"/>
              <a:ea typeface="新細明體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55650" y="5300663"/>
            <a:ext cx="7848600" cy="1295400"/>
          </a:xfrm>
          <a:prstGeom prst="rect">
            <a:avLst/>
          </a:prstGeom>
          <a:noFill/>
          <a:ln w="38100"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  <p:sp>
        <p:nvSpPr>
          <p:cNvPr id="27652" name="文字方塊 7"/>
          <p:cNvSpPr txBox="1">
            <a:spLocks noChangeArrowheads="1"/>
          </p:cNvSpPr>
          <p:nvPr/>
        </p:nvSpPr>
        <p:spPr bwMode="auto">
          <a:xfrm>
            <a:off x="900113" y="5373688"/>
            <a:ext cx="7488237" cy="1354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  <a:cs typeface="新細明體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新細明體" charset="0"/>
              </a:defRPr>
            </a:lvl9pPr>
          </a:lstStyle>
          <a:p>
            <a:pPr algn="ctr"/>
            <a:r>
              <a:rPr lang="en-US" altLang="zh-TW" sz="3200">
                <a:solidFill>
                  <a:srgbClr val="FFFF00"/>
                </a:solidFill>
                <a:latin typeface="Arial" charset="0"/>
                <a:cs typeface="Arial" charset="0"/>
              </a:rPr>
              <a:t>Never Assume That a Facial Fracture is Just a  “Simple” Facial Fracture</a:t>
            </a:r>
            <a:endParaRPr lang="zh-TW" altLang="en-US" sz="3200" dirty="0">
              <a:solidFill>
                <a:srgbClr val="FFFF00"/>
              </a:solidFill>
              <a:latin typeface="Arial" charset="0"/>
              <a:cs typeface="Arial" charset="0"/>
            </a:endParaRPr>
          </a:p>
          <a:p>
            <a:endParaRPr kumimoji="0" lang="zh-TW" altLang="en-US" sz="1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波形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184</TotalTime>
  <Words>489</Words>
  <Application>Microsoft Macintosh PowerPoint</Application>
  <PresentationFormat>如螢幕大小 (4:3)</PresentationFormat>
  <Paragraphs>71</Paragraphs>
  <Slides>15</Slides>
  <Notes>0</Notes>
  <HiddenSlides>0</HiddenSlides>
  <MMClips>0</MMClips>
  <ScaleCrop>false</ScaleCrop>
  <HeadingPairs>
    <vt:vector size="6" baseType="variant">
      <vt:variant>
        <vt:lpstr>佈景主題</vt:lpstr>
      </vt:variant>
      <vt:variant>
        <vt:i4>1</vt:i4>
      </vt:variant>
      <vt:variant>
        <vt:lpstr>內嵌 OLE 伺服器</vt:lpstr>
      </vt:variant>
      <vt:variant>
        <vt:i4>1</vt:i4>
      </vt:variant>
      <vt:variant>
        <vt:lpstr>投影片標題</vt:lpstr>
      </vt:variant>
      <vt:variant>
        <vt:i4>15</vt:i4>
      </vt:variant>
    </vt:vector>
  </HeadingPairs>
  <TitlesOfParts>
    <vt:vector size="17" baseType="lpstr">
      <vt:lpstr>Office 佈景主題</vt:lpstr>
      <vt:lpstr>Excel.Chart.8</vt:lpstr>
      <vt:lpstr>Maxillofacial fractures with associated laryngeal injuries; red flag signs and symptoms that should not be overlooked</vt:lpstr>
      <vt:lpstr>Affiliations and Disclosures</vt:lpstr>
      <vt:lpstr>Introduction</vt:lpstr>
      <vt:lpstr>Study Objectives</vt:lpstr>
      <vt:lpstr>Materials and Methods</vt:lpstr>
      <vt:lpstr>Process of Patient and Control Group Selection</vt:lpstr>
      <vt:lpstr>PowerPoint 簡報</vt:lpstr>
      <vt:lpstr>Clinical Presentations of Group LI (n=8)</vt:lpstr>
      <vt:lpstr>Group LI was compared to Group C1 to identify risk factors of laryngeal injuries</vt:lpstr>
      <vt:lpstr>Significance of Data</vt:lpstr>
      <vt:lpstr>Group LI and Group C2 was compared for outcome analysis</vt:lpstr>
      <vt:lpstr>Group LI and Group C2 was compared for outcome analysis</vt:lpstr>
      <vt:lpstr>Significance of Data</vt:lpstr>
      <vt:lpstr>Significance of Study</vt:lpstr>
      <vt:lpstr>Conclusion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Maxillofacial fractures with associated laryngeal injuries; red flag signs and symptoms that should not be overlooked</dc:title>
  <dc:creator>捷運一分隊王子忠</dc:creator>
  <cp:lastModifiedBy>Apple</cp:lastModifiedBy>
  <cp:revision>21</cp:revision>
  <dcterms:created xsi:type="dcterms:W3CDTF">2015-07-26T05:14:22Z</dcterms:created>
  <dcterms:modified xsi:type="dcterms:W3CDTF">2015-10-01T14:57:35Z</dcterms:modified>
</cp:coreProperties>
</file>