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3" r:id="rId1"/>
    <p:sldMasterId id="2147484015" r:id="rId2"/>
    <p:sldMasterId id="2147484027" r:id="rId3"/>
  </p:sldMasterIdLst>
  <p:notesMasterIdLst>
    <p:notesMasterId r:id="rId14"/>
  </p:notesMasterIdLst>
  <p:sldIdLst>
    <p:sldId id="256" r:id="rId4"/>
    <p:sldId id="258" r:id="rId5"/>
    <p:sldId id="354" r:id="rId6"/>
    <p:sldId id="288" r:id="rId7"/>
    <p:sldId id="343" r:id="rId8"/>
    <p:sldId id="301" r:id="rId9"/>
    <p:sldId id="356" r:id="rId10"/>
    <p:sldId id="361" r:id="rId11"/>
    <p:sldId id="363" r:id="rId12"/>
    <p:sldId id="32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4" d="100"/>
          <a:sy n="94" d="100"/>
        </p:scale>
        <p:origin x="-728" y="-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22CE6-04EF-8F48-92B4-59FBB6988C7D}" type="datetimeFigureOut">
              <a:rPr kumimoji="1" lang="zh-TW" altLang="en-US" smtClean="0"/>
              <a:t>15/10/14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30CAB-0252-E84E-A385-E72CB2D4650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66346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30CAB-0252-E84E-A385-E72CB2D4650B}" type="slidenum">
              <a:rPr kumimoji="1" lang="zh-TW" altLang="en-US" smtClean="0"/>
              <a:t>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62445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30CAB-0252-E84E-A385-E72CB2D4650B}" type="slidenum">
              <a:rPr kumimoji="1" lang="zh-TW" altLang="en-US" smtClean="0"/>
              <a:t>10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46462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1" descr="图片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 txBox="1">
            <a:spLocks noChangeArrowheads="1"/>
          </p:cNvSpPr>
          <p:nvPr/>
        </p:nvSpPr>
        <p:spPr bwMode="gray">
          <a:xfrm>
            <a:off x="395288" y="6092825"/>
            <a:ext cx="2338387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eaLnBrk="0" hangingPunct="0">
              <a:spcBef>
                <a:spcPct val="60000"/>
              </a:spcBef>
              <a:buClr>
                <a:schemeClr val="accent1"/>
              </a:buClr>
              <a:defRPr/>
            </a:pPr>
            <a:endParaRPr lang="en-US" altLang="zh-CN" sz="1400" b="0" noProof="1">
              <a:ea typeface="华文细黑" pitchFamily="2" charset="-122"/>
              <a:cs typeface="+mn-cs"/>
            </a:endParaRPr>
          </a:p>
        </p:txBody>
      </p:sp>
      <p:sp>
        <p:nvSpPr>
          <p:cNvPr id="26720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468313" y="4149725"/>
            <a:ext cx="8207375" cy="960438"/>
          </a:xfrm>
        </p:spPr>
        <p:txBody>
          <a:bodyPr/>
          <a:lstStyle>
            <a:lvl1pPr>
              <a:defRPr sz="3400" smtClean="0"/>
            </a:lvl1pPr>
          </a:lstStyle>
          <a:p>
            <a:r>
              <a:rPr lang="zh-CN" altLang="en-US" smtClean="0"/>
              <a:t>按一下以編輯母片標題樣式</a:t>
            </a:r>
          </a:p>
        </p:txBody>
      </p:sp>
      <p:sp>
        <p:nvSpPr>
          <p:cNvPr id="26721" name="Rectangle 31"/>
          <p:cNvSpPr>
            <a:spLocks noGrp="1" noChangeArrowheads="1"/>
          </p:cNvSpPr>
          <p:nvPr>
            <p:ph type="subTitle" idx="1"/>
          </p:nvPr>
        </p:nvSpPr>
        <p:spPr>
          <a:xfrm>
            <a:off x="468313" y="5110163"/>
            <a:ext cx="8207375" cy="407987"/>
          </a:xfrm>
        </p:spPr>
        <p:txBody>
          <a:bodyPr anchor="ctr"/>
          <a:lstStyle>
            <a:lvl1pPr marL="0" indent="0">
              <a:buFont typeface="Wingdings" pitchFamily="2" charset="2"/>
              <a:buNone/>
              <a:defRPr sz="1800" smtClean="0"/>
            </a:lvl1pPr>
          </a:lstStyle>
          <a:p>
            <a:r>
              <a:rPr lang="zh-CN" altLang="en-US" smtClean="0"/>
              <a:t>按一下以編輯母片子標題樣式</a:t>
            </a:r>
          </a:p>
        </p:txBody>
      </p:sp>
    </p:spTree>
    <p:extLst>
      <p:ext uri="{BB962C8B-B14F-4D97-AF65-F5344CB8AC3E}">
        <p14:creationId xmlns:p14="http://schemas.microsoft.com/office/powerpoint/2010/main" val="31190799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按一下以編輯母片標題樣式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93129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6449707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39750" y="1341438"/>
            <a:ext cx="395605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395605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2759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98089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38528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893843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18632307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將圖片拖曳至版面配置區或按一下圖示以新增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20003632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4483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513" y="260350"/>
            <a:ext cx="2057400" cy="5865813"/>
          </a:xfrm>
        </p:spPr>
        <p:txBody>
          <a:bodyPr vert="eaVert"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260350"/>
            <a:ext cx="6019800" cy="5865813"/>
          </a:xfrm>
        </p:spPr>
        <p:txBody>
          <a:bodyPr vert="eaVert"/>
          <a:lstStyle/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34942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按一下以編輯母片子標題樣式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879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83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324200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03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641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840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082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00683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將圖片拖曳至版面配置區或按一下圖示以新增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542610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4219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904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按一下以編輯母片子標題樣式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5395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4515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6906110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2947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3085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7161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45237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363340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將圖片拖曳至版面配置區或按一下圖示以新增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1991065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7956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按一下以編輯母片文字樣式</a:t>
            </a:r>
          </a:p>
          <a:p>
            <a:pPr lvl="1"/>
            <a:r>
              <a:rPr lang="zh-CN" altLang="en-US" smtClean="0"/>
              <a:t>第二層</a:t>
            </a:r>
          </a:p>
          <a:p>
            <a:pPr lvl="2"/>
            <a:r>
              <a:rPr lang="zh-CN" altLang="en-US" smtClean="0"/>
              <a:t>第三層</a:t>
            </a:r>
          </a:p>
          <a:p>
            <a:pPr lvl="3"/>
            <a:r>
              <a:rPr lang="zh-CN" altLang="en-US" smtClean="0"/>
              <a:t>第四層</a:t>
            </a:r>
          </a:p>
          <a:p>
            <a:pPr lvl="4"/>
            <a:r>
              <a:rPr lang="zh-CN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308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20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hyperlink" Target="http://www.nordridesign.com/" TargetMode="External"/><Relationship Id="rId14" Type="http://schemas.openxmlformats.org/officeDocument/2006/relationships/image" Target="../media/image3.png"/><Relationship Id="rId15" Type="http://schemas.openxmlformats.org/officeDocument/2006/relationships/image" Target="../media/image4.png"/><Relationship Id="rId16" Type="http://schemas.openxmlformats.org/officeDocument/2006/relationships/image" Target="../media/image5.png"/><Relationship Id="rId17" Type="http://schemas.openxmlformats.org/officeDocument/2006/relationships/hyperlink" Target="http://www.nordri.net/" TargetMode="External"/><Relationship Id="rId18" Type="http://schemas.openxmlformats.org/officeDocument/2006/relationships/hyperlink" Target="http://www.nordridesign.cn/" TargetMode="External"/><Relationship Id="rId19" Type="http://schemas.openxmlformats.org/officeDocument/2006/relationships/hyperlink" Target="http://creativecommons.org/licenses/by-nc/2.5/cn/legalcode" TargetMode="Externa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8" descr="图片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207375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</p:txBody>
      </p:sp>
      <p:sp>
        <p:nvSpPr>
          <p:cNvPr id="1028" name="Rectangle 27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88913"/>
            <a:ext cx="82073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gray">
          <a:xfrm>
            <a:off x="7286625" y="333375"/>
            <a:ext cx="1389063" cy="3492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de-DE" sz="1400" i="0">
                <a:ea typeface="华文细黑" pitchFamily="2" charset="-122"/>
                <a:cs typeface="+mn-cs"/>
              </a:rPr>
              <a:t>LOGO</a:t>
            </a:r>
          </a:p>
        </p:txBody>
      </p:sp>
      <p:sp>
        <p:nvSpPr>
          <p:cNvPr id="2124" name="Rectangle 76"/>
          <p:cNvSpPr>
            <a:spLocks noChangeArrowheads="1"/>
          </p:cNvSpPr>
          <p:nvPr/>
        </p:nvSpPr>
        <p:spPr bwMode="auto">
          <a:xfrm>
            <a:off x="7235825" y="6524625"/>
            <a:ext cx="1439863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hangingPunct="0"/>
            <a:r>
              <a:rPr lang="de-DE" altLang="zh-CN" sz="1000"/>
              <a:t>Page </a:t>
            </a:r>
            <a:r>
              <a:rPr lang="de-DE" altLang="zh-CN" sz="1000">
                <a:sym typeface="MS UI Gothic" charset="0"/>
              </a:rPr>
              <a:t></a:t>
            </a:r>
            <a:r>
              <a:rPr lang="de-DE" altLang="zh-CN" sz="1000"/>
              <a:t> </a:t>
            </a:r>
            <a:fld id="{3AFF4AED-CD87-AC4D-B3E2-66EFB97C6B8A}" type="slidenum">
              <a:rPr lang="zh-CN" altLang="en-US" sz="1000"/>
              <a:pPr algn="r" eaLnBrk="0" hangingPunct="0"/>
              <a:t>‹#›</a:t>
            </a:fld>
            <a:endParaRPr lang="en-US" altLang="zh-CN"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黑体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黑体" pitchFamily="2" charset="-122"/>
          <a:cs typeface="黑体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黑体" pitchFamily="2" charset="-122"/>
          <a:cs typeface="黑体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黑体" pitchFamily="2" charset="-122"/>
          <a:cs typeface="黑体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黑体" pitchFamily="2" charset="-122"/>
          <a:cs typeface="黑体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黑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黑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黑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黑体" pitchFamily="2" charset="-122"/>
        </a:defRPr>
      </a:lvl9pPr>
    </p:titleStyle>
    <p:bodyStyle>
      <a:lvl1pPr marL="342900" indent="-3429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charset="0"/>
        <a:buChar char="n"/>
        <a:defRPr sz="2000" b="1">
          <a:solidFill>
            <a:schemeClr val="tx1"/>
          </a:solidFill>
          <a:latin typeface="+mn-lt"/>
          <a:ea typeface="华文细黑" pitchFamily="2" charset="-122"/>
          <a:cs typeface="华文细黑" charset="0"/>
        </a:defRPr>
      </a:lvl1pPr>
      <a:lvl2pPr marL="742950" indent="-28575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charset="0"/>
        <a:buChar char="n"/>
        <a:defRPr b="1">
          <a:solidFill>
            <a:schemeClr val="tx1"/>
          </a:solidFill>
          <a:latin typeface="+mn-lt"/>
          <a:ea typeface="华文细黑" pitchFamily="2" charset="-122"/>
          <a:cs typeface="华文细黑" charset="0"/>
        </a:defRPr>
      </a:lvl2pPr>
      <a:lvl3pPr marL="1143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n"/>
        <a:defRPr sz="1600" b="1">
          <a:solidFill>
            <a:schemeClr val="tx1"/>
          </a:solidFill>
          <a:latin typeface="+mn-lt"/>
          <a:ea typeface="华文细黑" pitchFamily="2" charset="-122"/>
          <a:cs typeface="华文细黑" charset="0"/>
        </a:defRPr>
      </a:lvl3pPr>
      <a:lvl4pPr marL="1600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n"/>
        <a:defRPr sz="1400" b="1">
          <a:solidFill>
            <a:schemeClr val="tx1"/>
          </a:solidFill>
          <a:latin typeface="+mn-lt"/>
          <a:ea typeface="华文细黑" pitchFamily="2" charset="-122"/>
          <a:cs typeface="华文细黑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华文细黑" pitchFamily="2" charset="-122"/>
          <a:cs typeface="华文细黑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图片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黑体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  <a:cs typeface="黑体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  <a:cs typeface="黑体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  <a:cs typeface="黑体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  <a:cs typeface="黑体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</a:defRPr>
      </a:lvl9pPr>
    </p:titleStyle>
    <p:bodyStyle>
      <a:lvl1pPr marL="342900" indent="-3429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charset="0"/>
        <a:buChar char="n"/>
        <a:defRPr sz="2000" b="1">
          <a:solidFill>
            <a:schemeClr val="tx1"/>
          </a:solidFill>
          <a:latin typeface="+mn-lt"/>
          <a:ea typeface="+mn-ea"/>
          <a:cs typeface="华文细黑" charset="0"/>
        </a:defRPr>
      </a:lvl1pPr>
      <a:lvl2pPr marL="742950" indent="-28575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charset="0"/>
        <a:buChar char="n"/>
        <a:defRPr b="1">
          <a:solidFill>
            <a:schemeClr val="tx1"/>
          </a:solidFill>
          <a:latin typeface="+mn-lt"/>
          <a:ea typeface="+mn-ea"/>
          <a:cs typeface="华文细黑" charset="0"/>
        </a:defRPr>
      </a:lvl2pPr>
      <a:lvl3pPr marL="1143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n"/>
        <a:defRPr sz="1600" b="1">
          <a:solidFill>
            <a:schemeClr val="tx1"/>
          </a:solidFill>
          <a:latin typeface="+mn-lt"/>
          <a:ea typeface="+mn-ea"/>
          <a:cs typeface="华文细黑" charset="0"/>
        </a:defRPr>
      </a:lvl3pPr>
      <a:lvl4pPr marL="1600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n"/>
        <a:defRPr sz="1400" b="1">
          <a:solidFill>
            <a:schemeClr val="tx1"/>
          </a:solidFill>
          <a:latin typeface="+mn-lt"/>
          <a:ea typeface="+mn-ea"/>
          <a:cs typeface="华文细黑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华文细黑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7">
            <a:hlinkClick r:id="rId13"/>
          </p:cNvPr>
          <p:cNvSpPr>
            <a:spLocks noChangeArrowheads="1"/>
          </p:cNvSpPr>
          <p:nvPr/>
        </p:nvSpPr>
        <p:spPr bwMode="auto">
          <a:xfrm>
            <a:off x="1333500" y="2276475"/>
            <a:ext cx="2159000" cy="1150938"/>
          </a:xfrm>
          <a:prstGeom prst="rect">
            <a:avLst/>
          </a:prstGeom>
          <a:solidFill>
            <a:schemeClr val="bg1"/>
          </a:solidFill>
          <a:ln w="6350" algn="ctr">
            <a:solidFill>
              <a:srgbClr val="5F5F5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 sz="1400" i="0">
              <a:solidFill>
                <a:srgbClr val="5F5F5F"/>
              </a:solidFill>
              <a:ea typeface="华文细黑" pitchFamily="2" charset="-122"/>
              <a:cs typeface="+mn-cs"/>
            </a:endParaRPr>
          </a:p>
        </p:txBody>
      </p:sp>
      <p:sp>
        <p:nvSpPr>
          <p:cNvPr id="450563" name="Rectangle 7">
            <a:hlinkClick r:id="rId13"/>
          </p:cNvPr>
          <p:cNvSpPr>
            <a:spLocks noChangeArrowheads="1"/>
          </p:cNvSpPr>
          <p:nvPr/>
        </p:nvSpPr>
        <p:spPr bwMode="auto">
          <a:xfrm>
            <a:off x="3492500" y="2276475"/>
            <a:ext cx="2159000" cy="1150938"/>
          </a:xfrm>
          <a:prstGeom prst="rect">
            <a:avLst/>
          </a:prstGeom>
          <a:solidFill>
            <a:schemeClr val="bg1"/>
          </a:solidFill>
          <a:ln w="6350" algn="ctr">
            <a:solidFill>
              <a:srgbClr val="5F5F5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 sz="1400" i="0">
              <a:solidFill>
                <a:srgbClr val="5F5F5F"/>
              </a:solidFill>
              <a:ea typeface="华文细黑" pitchFamily="2" charset="-122"/>
              <a:cs typeface="+mn-cs"/>
            </a:endParaRPr>
          </a:p>
        </p:txBody>
      </p:sp>
      <p:sp>
        <p:nvSpPr>
          <p:cNvPr id="450564" name="Rectangle 7">
            <a:hlinkClick r:id="rId13"/>
          </p:cNvPr>
          <p:cNvSpPr>
            <a:spLocks noChangeArrowheads="1"/>
          </p:cNvSpPr>
          <p:nvPr/>
        </p:nvSpPr>
        <p:spPr bwMode="auto">
          <a:xfrm>
            <a:off x="5653088" y="2276475"/>
            <a:ext cx="2159000" cy="1150938"/>
          </a:xfrm>
          <a:prstGeom prst="rect">
            <a:avLst/>
          </a:prstGeom>
          <a:solidFill>
            <a:schemeClr val="bg1"/>
          </a:solidFill>
          <a:ln w="6350" algn="ctr">
            <a:solidFill>
              <a:srgbClr val="5F5F5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 sz="1400" i="0">
              <a:solidFill>
                <a:srgbClr val="5F5F5F"/>
              </a:solidFill>
              <a:ea typeface="华文细黑" pitchFamily="2" charset="-122"/>
              <a:cs typeface="+mn-cs"/>
            </a:endParaRPr>
          </a:p>
        </p:txBody>
      </p:sp>
      <p:pic>
        <p:nvPicPr>
          <p:cNvPr id="3077" name="Picture 26" descr="powerbar_update_light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1150" y="2435225"/>
            <a:ext cx="16478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27" descr="powerstore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2225" y="2565400"/>
            <a:ext cx="14795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28" descr="tm_logo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92"/>
          <a:stretch>
            <a:fillRect/>
          </a:stretch>
        </p:blipFill>
        <p:spPr bwMode="auto">
          <a:xfrm>
            <a:off x="6065838" y="2582863"/>
            <a:ext cx="1416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76" name="Rectangle 7">
            <a:hlinkClick r:id="rId17"/>
          </p:cNvPr>
          <p:cNvSpPr>
            <a:spLocks noChangeArrowheads="1"/>
          </p:cNvSpPr>
          <p:nvPr/>
        </p:nvSpPr>
        <p:spPr bwMode="auto">
          <a:xfrm>
            <a:off x="3492500" y="2276475"/>
            <a:ext cx="2160588" cy="1150938"/>
          </a:xfrm>
          <a:prstGeom prst="rect">
            <a:avLst/>
          </a:prstGeom>
          <a:solidFill>
            <a:schemeClr val="bg1">
              <a:alpha val="0"/>
            </a:schemeClr>
          </a:solidFill>
          <a:ln w="6350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 sz="1400" i="0">
              <a:solidFill>
                <a:srgbClr val="5F5F5F"/>
              </a:solidFill>
              <a:ea typeface="华文细黑" pitchFamily="2" charset="-122"/>
              <a:cs typeface="+mn-cs"/>
            </a:endParaRPr>
          </a:p>
        </p:txBody>
      </p:sp>
      <p:sp>
        <p:nvSpPr>
          <p:cNvPr id="450577" name="Rectangle 7">
            <a:hlinkClick r:id="rId13"/>
          </p:cNvPr>
          <p:cNvSpPr>
            <a:spLocks noChangeArrowheads="1"/>
          </p:cNvSpPr>
          <p:nvPr/>
        </p:nvSpPr>
        <p:spPr bwMode="auto">
          <a:xfrm>
            <a:off x="5653088" y="2276475"/>
            <a:ext cx="2159000" cy="1150938"/>
          </a:xfrm>
          <a:prstGeom prst="rect">
            <a:avLst/>
          </a:prstGeom>
          <a:solidFill>
            <a:schemeClr val="bg1">
              <a:alpha val="0"/>
            </a:schemeClr>
          </a:solidFill>
          <a:ln w="6350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 sz="1400" i="0">
              <a:solidFill>
                <a:srgbClr val="5F5F5F"/>
              </a:solidFill>
              <a:ea typeface="华文细黑" pitchFamily="2" charset="-122"/>
              <a:cs typeface="+mn-cs"/>
            </a:endParaRPr>
          </a:p>
        </p:txBody>
      </p:sp>
      <p:sp>
        <p:nvSpPr>
          <p:cNvPr id="450578" name="Rectangle 7">
            <a:hlinkClick r:id="rId18"/>
            <a:hlinkHover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331913" y="2276475"/>
            <a:ext cx="2160587" cy="1150938"/>
          </a:xfrm>
          <a:prstGeom prst="rect">
            <a:avLst/>
          </a:prstGeom>
          <a:solidFill>
            <a:schemeClr val="bg1">
              <a:alpha val="0"/>
            </a:schemeClr>
          </a:solidFill>
          <a:ln w="6350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 sz="1400" i="0">
              <a:solidFill>
                <a:srgbClr val="5F5F5F"/>
              </a:solidFill>
              <a:ea typeface="华文细黑" pitchFamily="2" charset="-122"/>
              <a:cs typeface="+mn-cs"/>
            </a:endParaRPr>
          </a:p>
        </p:txBody>
      </p:sp>
      <p:sp>
        <p:nvSpPr>
          <p:cNvPr id="450565" name="Rectangle 13">
            <a:hlinkClick r:id="rId19"/>
          </p:cNvPr>
          <p:cNvSpPr>
            <a:spLocks noChangeArrowheads="1"/>
          </p:cNvSpPr>
          <p:nvPr/>
        </p:nvSpPr>
        <p:spPr bwMode="auto">
          <a:xfrm>
            <a:off x="1331913" y="3860800"/>
            <a:ext cx="5146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1200" b="0" i="0"/>
              <a:t>本作品采用</a:t>
            </a:r>
            <a:r>
              <a:rPr lang="zh-CN" altLang="en-US" sz="1200" i="0">
                <a:solidFill>
                  <a:srgbClr val="003366"/>
                </a:solidFill>
              </a:rPr>
              <a:t>知识共享署名</a:t>
            </a:r>
            <a:r>
              <a:rPr lang="en-US" altLang="zh-CN" sz="1200" i="0">
                <a:solidFill>
                  <a:srgbClr val="003366"/>
                </a:solidFill>
              </a:rPr>
              <a:t>-</a:t>
            </a:r>
            <a:r>
              <a:rPr lang="zh-CN" altLang="en-US" sz="1200" i="0">
                <a:solidFill>
                  <a:srgbClr val="003366"/>
                </a:solidFill>
              </a:rPr>
              <a:t>非商业性使用 </a:t>
            </a:r>
            <a:r>
              <a:rPr lang="en-US" altLang="zh-CN" sz="1200" i="0">
                <a:solidFill>
                  <a:srgbClr val="003366"/>
                </a:solidFill>
              </a:rPr>
              <a:t>2.5 </a:t>
            </a:r>
            <a:r>
              <a:rPr lang="zh-CN" altLang="en-US" sz="1200" i="0">
                <a:solidFill>
                  <a:srgbClr val="003366"/>
                </a:solidFill>
              </a:rPr>
              <a:t>中国大陆许可协议</a:t>
            </a:r>
            <a:r>
              <a:rPr lang="zh-CN" altLang="en-US" sz="1200" b="0" i="0"/>
              <a:t>进行许可。</a:t>
            </a:r>
            <a:r>
              <a:rPr lang="zh-CN" altLang="en-US" sz="1200" b="0"/>
              <a:t> </a:t>
            </a:r>
          </a:p>
        </p:txBody>
      </p:sp>
      <p:sp>
        <p:nvSpPr>
          <p:cNvPr id="450571" name="Rectangle 11">
            <a:hlinkClick r:id="rId18"/>
          </p:cNvPr>
          <p:cNvSpPr>
            <a:spLocks noChangeArrowheads="1"/>
          </p:cNvSpPr>
          <p:nvPr/>
        </p:nvSpPr>
        <p:spPr bwMode="auto">
          <a:xfrm>
            <a:off x="1333500" y="3068638"/>
            <a:ext cx="215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zh-CN" altLang="en-US" sz="1200" i="0">
                <a:solidFill>
                  <a:srgbClr val="5F5F5F"/>
                </a:solidFill>
              </a:rPr>
              <a:t>专业交流</a:t>
            </a:r>
          </a:p>
        </p:txBody>
      </p:sp>
      <p:sp>
        <p:nvSpPr>
          <p:cNvPr id="450572" name="Rectangle 12">
            <a:hlinkClick r:id="rId17"/>
          </p:cNvPr>
          <p:cNvSpPr>
            <a:spLocks noChangeArrowheads="1"/>
          </p:cNvSpPr>
          <p:nvPr/>
        </p:nvSpPr>
        <p:spPr bwMode="auto">
          <a:xfrm>
            <a:off x="3492500" y="3068638"/>
            <a:ext cx="215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200" i="0">
                <a:solidFill>
                  <a:srgbClr val="5F5F5F"/>
                </a:solidFill>
                <a:ea typeface="华文细黑" pitchFamily="2" charset="-122"/>
                <a:cs typeface="+mn-cs"/>
              </a:rPr>
              <a:t>模板超市</a:t>
            </a:r>
          </a:p>
        </p:txBody>
      </p:sp>
      <p:sp>
        <p:nvSpPr>
          <p:cNvPr id="450573" name="Rectangle 13">
            <a:hlinkClick r:id="rId18"/>
          </p:cNvPr>
          <p:cNvSpPr>
            <a:spLocks noChangeArrowheads="1"/>
          </p:cNvSpPr>
          <p:nvPr/>
        </p:nvSpPr>
        <p:spPr bwMode="auto">
          <a:xfrm>
            <a:off x="5653088" y="3068638"/>
            <a:ext cx="2159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zh-CN" altLang="en-US" sz="1200" i="0">
                <a:solidFill>
                  <a:srgbClr val="5F5F5F"/>
                </a:solidFill>
              </a:rPr>
              <a:t>设计服务</a:t>
            </a:r>
          </a:p>
        </p:txBody>
      </p:sp>
      <p:sp>
        <p:nvSpPr>
          <p:cNvPr id="450575" name="Rectangle 15"/>
          <p:cNvSpPr>
            <a:spLocks noChangeArrowheads="1"/>
          </p:cNvSpPr>
          <p:nvPr/>
        </p:nvSpPr>
        <p:spPr bwMode="auto">
          <a:xfrm>
            <a:off x="1331913" y="4192588"/>
            <a:ext cx="64801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0" i="0">
                <a:solidFill>
                  <a:srgbClr val="111111"/>
                </a:solidFill>
              </a:rPr>
              <a:t>本作品的提供是以适用知识共享组织的公共许可（ 简称“</a:t>
            </a:r>
            <a:r>
              <a:rPr lang="en-US" altLang="zh-CN" sz="1000" b="0" i="0">
                <a:solidFill>
                  <a:srgbClr val="111111"/>
                </a:solidFill>
              </a:rPr>
              <a:t>CCPL” </a:t>
            </a:r>
            <a:r>
              <a:rPr lang="zh-CN" altLang="en-US" sz="1000" b="0" i="0">
                <a:solidFill>
                  <a:srgbClr val="111111"/>
                </a:solidFill>
              </a:rPr>
              <a:t>或 “许可”） 条款为前提的。本作品受著作权法以及其他相关法律的保护。对本作品的使用不得超越本许可授权的范围。</a:t>
            </a:r>
          </a:p>
          <a:p>
            <a:pPr>
              <a:lnSpc>
                <a:spcPct val="120000"/>
              </a:lnSpc>
            </a:pPr>
            <a:r>
              <a:rPr lang="zh-CN" altLang="en-US" sz="1000" b="0" i="0">
                <a:solidFill>
                  <a:srgbClr val="111111"/>
                </a:solidFill>
              </a:rPr>
              <a:t>如您行使本许可授予的使用本作品的权利，就表明您接受并同意遵守本许可的条款。在您接受这些条款和规定的前提下，许可人授予您本许可所包括的权利。 </a:t>
            </a:r>
          </a:p>
        </p:txBody>
      </p:sp>
      <p:sp>
        <p:nvSpPr>
          <p:cNvPr id="450579" name="Text Box 19">
            <a:hlinkClick r:id="rId19"/>
          </p:cNvPr>
          <p:cNvSpPr txBox="1">
            <a:spLocks noChangeArrowheads="1"/>
          </p:cNvSpPr>
          <p:nvPr/>
        </p:nvSpPr>
        <p:spPr bwMode="auto">
          <a:xfrm>
            <a:off x="1331913" y="5056188"/>
            <a:ext cx="1079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  <a:ea typeface="华文细黑" charset="0"/>
                <a:cs typeface="华文细黑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charset="0"/>
                <a:ea typeface="华文细黑" charset="0"/>
                <a:cs typeface="华文细黑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华文细黑" charset="0"/>
                <a:cs typeface="华文细黑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华文细黑" charset="0"/>
                <a:cs typeface="华文细黑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华文细黑" charset="0"/>
                <a:cs typeface="华文细黑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华文细黑" charset="0"/>
                <a:cs typeface="华文细黑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华文细黑" charset="0"/>
                <a:cs typeface="华文细黑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华文细黑" charset="0"/>
                <a:cs typeface="华文细黑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华文细黑" charset="0"/>
                <a:cs typeface="华文细黑" charset="0"/>
              </a:defRPr>
            </a:lvl9pPr>
          </a:lstStyle>
          <a:p>
            <a:pPr eaLnBrk="1" hangingPunct="1"/>
            <a:r>
              <a:rPr lang="zh-CN" altLang="en-US" sz="1000" i="0">
                <a:solidFill>
                  <a:srgbClr val="003366"/>
                </a:solidFill>
              </a:rPr>
              <a:t>查看全部</a:t>
            </a:r>
            <a:r>
              <a:rPr lang="en-US" altLang="zh-CN" sz="1000" i="0">
                <a:solidFill>
                  <a:srgbClr val="003366"/>
                </a:solidFill>
                <a:latin typeface="华文细黑" charset="0"/>
              </a:rPr>
              <a:t>…</a:t>
            </a:r>
            <a:endParaRPr lang="en-US" altLang="zh-CN" sz="1000" i="0">
              <a:solidFill>
                <a:srgbClr val="003366"/>
              </a:solidFill>
            </a:endParaRPr>
          </a:p>
        </p:txBody>
      </p:sp>
      <p:pic>
        <p:nvPicPr>
          <p:cNvPr id="3089" name="Picture 12" descr="cc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375" y="1125538"/>
            <a:ext cx="20177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83" name="Line 23"/>
          <p:cNvSpPr>
            <a:spLocks noChangeShapeType="1"/>
          </p:cNvSpPr>
          <p:nvPr/>
        </p:nvSpPr>
        <p:spPr bwMode="auto">
          <a:xfrm>
            <a:off x="3349625" y="1125538"/>
            <a:ext cx="0" cy="57626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>
              <a:ea typeface="华文细黑" pitchFamily="2" charset="-122"/>
              <a:cs typeface="+mn-cs"/>
            </a:endParaRPr>
          </a:p>
        </p:txBody>
      </p:sp>
      <p:pic>
        <p:nvPicPr>
          <p:cNvPr id="3091" name="Picture 25" descr="tm_logo"/>
          <p:cNvPicPr>
            <a:picLocks noChangeAspect="1" noChangeArrowheads="1"/>
          </p:cNvPicPr>
          <p:nvPr/>
        </p:nvPicPr>
        <p:blipFill>
          <a:blip r:embed="rId16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92"/>
          <a:stretch>
            <a:fillRect/>
          </a:stretch>
        </p:blipFill>
        <p:spPr bwMode="auto">
          <a:xfrm>
            <a:off x="1258888" y="1095375"/>
            <a:ext cx="19431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89" name="Rectangle 29"/>
          <p:cNvSpPr>
            <a:spLocks noChangeArrowheads="1"/>
          </p:cNvSpPr>
          <p:nvPr/>
        </p:nvSpPr>
        <p:spPr bwMode="auto">
          <a:xfrm>
            <a:off x="1331913" y="2060575"/>
            <a:ext cx="6480175" cy="215900"/>
          </a:xfrm>
          <a:prstGeom prst="rect">
            <a:avLst/>
          </a:prstGeom>
          <a:solidFill>
            <a:srgbClr val="4D4D4D"/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1000" i="0">
                <a:solidFill>
                  <a:schemeClr val="bg1"/>
                </a:solidFill>
              </a:rPr>
              <a:t>NordriDesign</a:t>
            </a:r>
            <a:r>
              <a:rPr lang="zh-CN" altLang="en-US" sz="1000" i="0">
                <a:solidFill>
                  <a:schemeClr val="bg1"/>
                </a:solidFill>
              </a:rPr>
              <a:t>™中国专业</a:t>
            </a:r>
            <a:r>
              <a:rPr lang="en-US" altLang="zh-CN" sz="1000" i="0">
                <a:solidFill>
                  <a:schemeClr val="bg1"/>
                </a:solidFill>
              </a:rPr>
              <a:t>PowerPoint</a:t>
            </a:r>
            <a:r>
              <a:rPr lang="zh-CN" altLang="en-US" sz="1000" i="0">
                <a:solidFill>
                  <a:schemeClr val="bg1"/>
                </a:solidFill>
              </a:rPr>
              <a:t>媒体设计与开发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黑体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  <a:cs typeface="黑体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  <a:cs typeface="黑体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  <a:cs typeface="黑体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  <a:cs typeface="黑体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黑体" pitchFamily="2" charset="-122"/>
        </a:defRPr>
      </a:lvl9pPr>
    </p:titleStyle>
    <p:bodyStyle>
      <a:lvl1pPr marL="342900" indent="-3429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charset="0"/>
        <a:buChar char="n"/>
        <a:defRPr sz="2000" b="1">
          <a:solidFill>
            <a:schemeClr val="tx1"/>
          </a:solidFill>
          <a:latin typeface="+mn-lt"/>
          <a:ea typeface="+mn-ea"/>
          <a:cs typeface="华文细黑" charset="0"/>
        </a:defRPr>
      </a:lvl1pPr>
      <a:lvl2pPr marL="742950" indent="-28575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charset="0"/>
        <a:buChar char="n"/>
        <a:defRPr b="1">
          <a:solidFill>
            <a:schemeClr val="tx1"/>
          </a:solidFill>
          <a:latin typeface="+mn-lt"/>
          <a:ea typeface="+mn-ea"/>
          <a:cs typeface="华文细黑" charset="0"/>
        </a:defRPr>
      </a:lvl2pPr>
      <a:lvl3pPr marL="1143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n"/>
        <a:defRPr sz="1600" b="1">
          <a:solidFill>
            <a:schemeClr val="tx1"/>
          </a:solidFill>
          <a:latin typeface="+mn-lt"/>
          <a:ea typeface="+mn-ea"/>
          <a:cs typeface="华文细黑" charset="0"/>
        </a:defRPr>
      </a:lvl3pPr>
      <a:lvl4pPr marL="1600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n"/>
        <a:defRPr sz="1400" b="1">
          <a:solidFill>
            <a:schemeClr val="tx1"/>
          </a:solidFill>
          <a:latin typeface="+mn-lt"/>
          <a:ea typeface="+mn-ea"/>
          <a:cs typeface="华文细黑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华文细黑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7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8313" y="1739544"/>
            <a:ext cx="6866325" cy="960438"/>
          </a:xfrm>
        </p:spPr>
        <p:txBody>
          <a:bodyPr/>
          <a:lstStyle/>
          <a:p>
            <a:r>
              <a:rPr lang="en-US" altLang="zh-TW" sz="3200" dirty="0"/>
              <a:t>Salvage Nipple-Sparing Mastectomy and Immediate Breast Reconstruction after Previous Breast Conservation Therapy: Same Safety, Better Cosmesis</a:t>
            </a:r>
            <a:r>
              <a:rPr lang="zh-TW" altLang="zh-TW" sz="3200" dirty="0"/>
              <a:t> </a:t>
            </a:r>
            <a:endParaRPr kumimoji="1" lang="zh-TW" altLang="en-US" sz="3200" dirty="0"/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>
          <a:xfrm>
            <a:off x="0" y="4039798"/>
            <a:ext cx="7571111" cy="1950101"/>
          </a:xfrm>
        </p:spPr>
        <p:txBody>
          <a:bodyPr>
            <a:normAutofit/>
          </a:bodyPr>
          <a:lstStyle/>
          <a:p>
            <a:r>
              <a:rPr lang="en-US" altLang="zh-TW" dirty="0"/>
              <a:t>Che-Hsiung Lee, </a:t>
            </a:r>
            <a:r>
              <a:rPr lang="de-DE" altLang="zh-TW" dirty="0"/>
              <a:t>Jung-</a:t>
            </a:r>
            <a:r>
              <a:rPr lang="de-DE" altLang="zh-TW" dirty="0" err="1"/>
              <a:t>Ju</a:t>
            </a:r>
            <a:r>
              <a:rPr lang="de-DE" altLang="zh-TW" dirty="0"/>
              <a:t> Hung, Chih-Wie Wu, Ming-</a:t>
            </a:r>
            <a:r>
              <a:rPr lang="de-DE" altLang="zh-TW" dirty="0" err="1"/>
              <a:t>Huei</a:t>
            </a:r>
            <a:r>
              <a:rPr lang="de-DE" altLang="zh-TW" dirty="0"/>
              <a:t> Cheng</a:t>
            </a:r>
            <a:endParaRPr lang="zh-TW" altLang="zh-TW" dirty="0"/>
          </a:p>
          <a:p>
            <a:r>
              <a:rPr lang="en-US" altLang="zh-TW" dirty="0"/>
              <a:t>Department of Plastic and Reconstructive Surgery, Chang Gung Memorial </a:t>
            </a:r>
            <a:r>
              <a:rPr lang="en-US" altLang="zh-TW" dirty="0" smtClean="0"/>
              <a:t>Hospital</a:t>
            </a:r>
            <a:endParaRPr lang="zh-TW" altLang="zh-TW" dirty="0"/>
          </a:p>
          <a:p>
            <a:r>
              <a:rPr lang="en-US" altLang="zh-TW" dirty="0"/>
              <a:t>Chang Gung University College of Medicine, </a:t>
            </a:r>
            <a:r>
              <a:rPr lang="en-US" altLang="zh-TW" dirty="0" err="1"/>
              <a:t>Taoyuan</a:t>
            </a:r>
            <a:r>
              <a:rPr lang="en-US" altLang="zh-TW" dirty="0"/>
              <a:t>, Taiwan</a:t>
            </a:r>
            <a:endParaRPr lang="zh-TW" altLang="zh-TW" dirty="0"/>
          </a:p>
        </p:txBody>
      </p:sp>
      <p:pic>
        <p:nvPicPr>
          <p:cNvPr id="4" name="圖片 3" descr="logo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39970"/>
            <a:ext cx="3965370" cy="68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05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螢幕快照 2015-03-21 上午10.44.16.png"/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9090"/>
            <a:ext cx="9144000" cy="2128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66366" y="321687"/>
            <a:ext cx="8207375" cy="574675"/>
          </a:xfrm>
        </p:spPr>
        <p:txBody>
          <a:bodyPr/>
          <a:lstStyle/>
          <a:p>
            <a:r>
              <a:rPr lang="en-US" altLang="zh-TW" sz="32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Purpose</a:t>
            </a:r>
            <a:r>
              <a:rPr lang="en-US" altLang="zh-TW" sz="3200" dirty="0"/>
              <a:t> 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97903" y="1125538"/>
            <a:ext cx="8207375" cy="5183187"/>
          </a:xfrm>
        </p:spPr>
        <p:txBody>
          <a:bodyPr/>
          <a:lstStyle/>
          <a:p>
            <a:pPr>
              <a:buFont typeface="Wingdings" charset="2"/>
              <a:buChar char=""/>
            </a:pPr>
            <a:r>
              <a:rPr lang="en-US" altLang="zh-TW" sz="2400" dirty="0"/>
              <a:t>Breast conservation therapy (BCT</a:t>
            </a:r>
            <a:r>
              <a:rPr lang="en-US" altLang="zh-TW" sz="2400" dirty="0" smtClean="0"/>
              <a:t>)</a:t>
            </a:r>
          </a:p>
          <a:p>
            <a:pPr marL="457200" lvl="1" indent="0">
              <a:buNone/>
            </a:pPr>
            <a:r>
              <a:rPr lang="en-US" altLang="zh-TW" sz="2200" dirty="0" smtClean="0"/>
              <a:t>Including</a:t>
            </a:r>
          </a:p>
          <a:p>
            <a:pPr lvl="2"/>
            <a:r>
              <a:rPr lang="en-US" altLang="zh-TW" sz="2200" dirty="0"/>
              <a:t>P</a:t>
            </a:r>
            <a:r>
              <a:rPr lang="en-US" altLang="zh-TW" sz="2200" dirty="0" smtClean="0"/>
              <a:t>artial mastectomy</a:t>
            </a:r>
          </a:p>
          <a:p>
            <a:pPr lvl="2"/>
            <a:r>
              <a:rPr lang="en-US" altLang="zh-TW" sz="2200" dirty="0" smtClean="0"/>
              <a:t>Irradiation </a:t>
            </a:r>
          </a:p>
          <a:p>
            <a:pPr lvl="1"/>
            <a:r>
              <a:rPr lang="en-US" altLang="zh-TW" sz="2200" dirty="0"/>
              <a:t>W</a:t>
            </a:r>
            <a:r>
              <a:rPr lang="en-US" altLang="zh-TW" sz="2200" dirty="0" smtClean="0"/>
              <a:t>idely </a:t>
            </a:r>
            <a:r>
              <a:rPr lang="en-US" altLang="zh-TW" sz="2200" dirty="0"/>
              <a:t>accepted for breast cancer </a:t>
            </a:r>
            <a:r>
              <a:rPr lang="en-US" altLang="zh-TW" sz="2200" dirty="0" smtClean="0"/>
              <a:t>treatment</a:t>
            </a:r>
          </a:p>
          <a:p>
            <a:pPr lvl="1"/>
            <a:r>
              <a:rPr lang="en-US" altLang="zh-TW" sz="2200" dirty="0" smtClean="0"/>
              <a:t>Survival </a:t>
            </a:r>
            <a:r>
              <a:rPr lang="en-US" altLang="zh-TW" sz="2200" dirty="0"/>
              <a:t>is considered compatible to mastectomy in highly selected </a:t>
            </a:r>
            <a:r>
              <a:rPr lang="en-US" altLang="zh-TW" sz="2200" dirty="0" smtClean="0"/>
              <a:t>patients</a:t>
            </a:r>
          </a:p>
          <a:p>
            <a:pPr lvl="1"/>
            <a:r>
              <a:rPr lang="en-US" altLang="zh-TW" sz="2200" dirty="0" smtClean="0"/>
              <a:t>Nevertheless</a:t>
            </a:r>
            <a:r>
              <a:rPr lang="en-US" altLang="zh-TW" sz="2200" dirty="0"/>
              <a:t>, there remains a 10 % risk of developing local recurrence in 10 </a:t>
            </a:r>
            <a:r>
              <a:rPr lang="en-US" altLang="zh-TW" sz="2200" dirty="0" smtClean="0"/>
              <a:t>years </a:t>
            </a:r>
          </a:p>
        </p:txBody>
      </p:sp>
      <p:pic>
        <p:nvPicPr>
          <p:cNvPr id="8" name="圖片 7" descr="長庚醫院logo.jpg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359" y="69407"/>
            <a:ext cx="1575791" cy="94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4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螢幕快照 2015-03-21 上午10.44.16.png"/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9090"/>
            <a:ext cx="9144000" cy="2128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66366" y="321687"/>
            <a:ext cx="8207375" cy="574675"/>
          </a:xfrm>
        </p:spPr>
        <p:txBody>
          <a:bodyPr/>
          <a:lstStyle/>
          <a:p>
            <a:r>
              <a:rPr lang="en-US" altLang="zh-TW" sz="32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Purpose</a:t>
            </a:r>
            <a:r>
              <a:rPr lang="en-US" altLang="zh-TW" sz="3200" dirty="0"/>
              <a:t> 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97903" y="936398"/>
            <a:ext cx="8207375" cy="5183187"/>
          </a:xfrm>
        </p:spPr>
        <p:txBody>
          <a:bodyPr/>
          <a:lstStyle/>
          <a:p>
            <a:pPr>
              <a:buFont typeface="Wingdings" charset="2"/>
              <a:buChar char=""/>
            </a:pPr>
            <a:r>
              <a:rPr lang="en-US" altLang="zh-TW" sz="2400" dirty="0" smtClean="0"/>
              <a:t>Nipple</a:t>
            </a:r>
            <a:r>
              <a:rPr lang="en-US" altLang="zh-TW" sz="2400" dirty="0"/>
              <a:t>-sparing </a:t>
            </a:r>
            <a:r>
              <a:rPr lang="en-US" altLang="zh-TW" sz="2400" dirty="0" smtClean="0"/>
              <a:t>mastectomy</a:t>
            </a:r>
          </a:p>
          <a:p>
            <a:pPr lvl="1"/>
            <a:r>
              <a:rPr lang="en-US" altLang="zh-TW" sz="2200" dirty="0"/>
              <a:t>N</a:t>
            </a:r>
            <a:r>
              <a:rPr lang="en-US" altLang="zh-TW" sz="2200" dirty="0" smtClean="0"/>
              <a:t>ewly </a:t>
            </a:r>
            <a:r>
              <a:rPr lang="en-US" altLang="zh-TW" sz="2200" dirty="0"/>
              <a:t>developed </a:t>
            </a:r>
            <a:r>
              <a:rPr lang="en-US" altLang="zh-TW" sz="2200" dirty="0" smtClean="0"/>
              <a:t>technique, </a:t>
            </a:r>
            <a:r>
              <a:rPr lang="en-US" altLang="zh-TW" sz="2200" dirty="0"/>
              <a:t>popular </a:t>
            </a:r>
            <a:r>
              <a:rPr lang="en-US" altLang="zh-TW" sz="2200" dirty="0" smtClean="0"/>
              <a:t>procedure</a:t>
            </a:r>
          </a:p>
          <a:p>
            <a:pPr lvl="1"/>
            <a:r>
              <a:rPr lang="en-US" altLang="zh-TW" sz="2200" dirty="0"/>
              <a:t>P</a:t>
            </a:r>
            <a:r>
              <a:rPr lang="en-US" altLang="zh-TW" sz="2200" dirty="0" smtClean="0"/>
              <a:t>reserve </a:t>
            </a:r>
            <a:r>
              <a:rPr lang="en-US" altLang="zh-TW" sz="2200" dirty="0"/>
              <a:t>the nipple-areolar complex with better aesthetic </a:t>
            </a:r>
            <a:r>
              <a:rPr lang="en-US" altLang="zh-TW" sz="2200" dirty="0" smtClean="0"/>
              <a:t>results</a:t>
            </a:r>
          </a:p>
          <a:p>
            <a:pPr lvl="1"/>
            <a:r>
              <a:rPr lang="en-US" altLang="zh-TW" sz="2200" dirty="0" smtClean="0"/>
              <a:t>20 </a:t>
            </a:r>
            <a:r>
              <a:rPr lang="en-US" altLang="zh-TW" sz="2200" dirty="0"/>
              <a:t>– 30 % of risk of nipple areolar complications in terms of poor perfusion after </a:t>
            </a:r>
            <a:r>
              <a:rPr lang="en-US" altLang="zh-TW" sz="2200" dirty="0" smtClean="0"/>
              <a:t>surgery</a:t>
            </a:r>
          </a:p>
          <a:p>
            <a:pPr>
              <a:buFont typeface="Wingdings" charset="2"/>
              <a:buChar char=""/>
            </a:pPr>
            <a:r>
              <a:rPr lang="en-US" altLang="zh-TW" sz="2400" dirty="0" smtClean="0"/>
              <a:t>About prior </a:t>
            </a:r>
            <a:r>
              <a:rPr lang="en-US" altLang="zh-TW" sz="2400" dirty="0"/>
              <a:t>radiation </a:t>
            </a:r>
            <a:endParaRPr lang="en-US" altLang="zh-TW" sz="2400" dirty="0" smtClean="0"/>
          </a:p>
          <a:p>
            <a:pPr lvl="1"/>
            <a:r>
              <a:rPr lang="en-US" altLang="zh-TW" sz="2200" dirty="0"/>
              <a:t>C</a:t>
            </a:r>
            <a:r>
              <a:rPr lang="en-US" altLang="zh-TW" sz="2200" dirty="0" smtClean="0"/>
              <a:t>ompromise </a:t>
            </a:r>
            <a:r>
              <a:rPr lang="en-US" altLang="zh-TW" sz="2200" dirty="0"/>
              <a:t>the wound healing and nipple-areolar perfusion after surgery in patients who received BCT and developed local </a:t>
            </a:r>
            <a:r>
              <a:rPr lang="en-US" altLang="zh-TW" sz="2200" dirty="0" smtClean="0"/>
              <a:t>recurrence</a:t>
            </a:r>
          </a:p>
          <a:p>
            <a:pPr>
              <a:buFont typeface="Wingdings" charset="2"/>
              <a:buChar char=""/>
            </a:pPr>
            <a:r>
              <a:rPr lang="en-US" altLang="zh-TW" sz="2400" dirty="0" smtClean="0"/>
              <a:t>Purpose of this study</a:t>
            </a:r>
          </a:p>
          <a:p>
            <a:pPr lvl="1"/>
            <a:r>
              <a:rPr lang="en-US" altLang="zh-TW" sz="2200" dirty="0"/>
              <a:t>E</a:t>
            </a:r>
            <a:r>
              <a:rPr lang="en-US" altLang="zh-TW" sz="2200" dirty="0" smtClean="0"/>
              <a:t>valuate </a:t>
            </a:r>
            <a:r>
              <a:rPr lang="en-US" altLang="zh-TW" sz="2200" dirty="0"/>
              <a:t>the oncological safety and results of nipple-sparing mastectomy after breast conservation </a:t>
            </a:r>
            <a:r>
              <a:rPr lang="en-US" altLang="zh-TW" sz="2200" dirty="0" smtClean="0"/>
              <a:t>therapy</a:t>
            </a:r>
            <a:endParaRPr lang="zh-TW" altLang="zh-TW" sz="2200" dirty="0"/>
          </a:p>
          <a:p>
            <a:endParaRPr lang="en-US" altLang="zh-TW" sz="2200" dirty="0" smtClean="0"/>
          </a:p>
        </p:txBody>
      </p:sp>
      <p:pic>
        <p:nvPicPr>
          <p:cNvPr id="8" name="圖片 7" descr="長庚醫院logo.jpg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359" y="69407"/>
            <a:ext cx="1575791" cy="94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606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螢幕快照 2015-03-21 上午10.44.16.png"/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9090"/>
            <a:ext cx="9144000" cy="2128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66366" y="321687"/>
            <a:ext cx="6501993" cy="574675"/>
          </a:xfrm>
        </p:spPr>
        <p:txBody>
          <a:bodyPr/>
          <a:lstStyle/>
          <a:p>
            <a:r>
              <a:rPr lang="en-US" altLang="zh-TW" sz="3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Methods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97903" y="1125538"/>
            <a:ext cx="8207375" cy="5183187"/>
          </a:xfrm>
        </p:spPr>
        <p:txBody>
          <a:bodyPr/>
          <a:lstStyle/>
          <a:p>
            <a:pPr>
              <a:buFont typeface="Wingdings" charset="2"/>
              <a:buChar char=""/>
            </a:pPr>
            <a:r>
              <a:rPr lang="en-US" altLang="zh-TW" sz="2400" dirty="0"/>
              <a:t>Between November 2009 and January </a:t>
            </a:r>
            <a:r>
              <a:rPr lang="en-US" altLang="zh-TW" sz="2400" dirty="0" smtClean="0"/>
              <a:t>2015</a:t>
            </a:r>
          </a:p>
          <a:p>
            <a:pPr lvl="1"/>
            <a:r>
              <a:rPr lang="en-US" altLang="zh-TW" sz="2200" dirty="0" smtClean="0"/>
              <a:t>Total </a:t>
            </a:r>
            <a:r>
              <a:rPr lang="en-US" altLang="zh-TW" sz="2200" dirty="0"/>
              <a:t>of eighteen female patient received nipple-sparing mastectomy and immediate breast reconstruction for local recurrence after breast conservation therapy </a:t>
            </a:r>
            <a:endParaRPr lang="en-US" altLang="zh-TW" sz="2200" dirty="0" smtClean="0"/>
          </a:p>
          <a:p>
            <a:pPr lvl="1"/>
            <a:r>
              <a:rPr lang="en-US" altLang="zh-TW" sz="2200" dirty="0" smtClean="0"/>
              <a:t>Chang </a:t>
            </a:r>
            <a:r>
              <a:rPr lang="en-US" altLang="zh-TW" sz="2200" dirty="0"/>
              <a:t>Gung Memorial </a:t>
            </a:r>
            <a:r>
              <a:rPr lang="en-US" altLang="zh-TW" sz="2200" dirty="0" smtClean="0"/>
              <a:t>Hospital, </a:t>
            </a:r>
            <a:r>
              <a:rPr lang="en-US" altLang="zh-TW" sz="2200" dirty="0" err="1" smtClean="0"/>
              <a:t>Linkou</a:t>
            </a:r>
            <a:r>
              <a:rPr lang="en-US" altLang="zh-TW" sz="2200" dirty="0" smtClean="0"/>
              <a:t>, Taiwan</a:t>
            </a:r>
          </a:p>
          <a:p>
            <a:pPr lvl="1"/>
            <a:r>
              <a:rPr lang="en-US" altLang="zh-TW" sz="2200" dirty="0" smtClean="0"/>
              <a:t>Their </a:t>
            </a:r>
            <a:r>
              <a:rPr lang="en-US" altLang="zh-TW" sz="2200" dirty="0"/>
              <a:t>average age was 44.1±</a:t>
            </a:r>
            <a:r>
              <a:rPr lang="en-US" altLang="zh-TW" sz="2200" dirty="0" smtClean="0"/>
              <a:t>9</a:t>
            </a:r>
          </a:p>
          <a:p>
            <a:endParaRPr kumimoji="1" lang="zh-TW" altLang="en-US" sz="2200" dirty="0"/>
          </a:p>
        </p:txBody>
      </p:sp>
      <p:pic>
        <p:nvPicPr>
          <p:cNvPr id="8" name="圖片 7" descr="長庚醫院logo.jpg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359" y="69407"/>
            <a:ext cx="1575791" cy="94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7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螢幕快照 2015-03-21 上午10.44.16.png"/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9090"/>
            <a:ext cx="9144000" cy="2128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66366" y="321687"/>
            <a:ext cx="6928340" cy="574675"/>
          </a:xfrm>
        </p:spPr>
        <p:txBody>
          <a:bodyPr/>
          <a:lstStyle/>
          <a:p>
            <a:r>
              <a:rPr lang="en-US" altLang="zh-TW" sz="3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Methods</a:t>
            </a:r>
            <a:endParaRPr lang="en-US" altLang="zh-TW" sz="3200" dirty="0"/>
          </a:p>
        </p:txBody>
      </p:sp>
      <p:pic>
        <p:nvPicPr>
          <p:cNvPr id="8" name="圖片 7" descr="長庚醫院logo.jpg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359" y="69407"/>
            <a:ext cx="1575791" cy="947640"/>
          </a:xfrm>
          <a:prstGeom prst="rect">
            <a:avLst/>
          </a:prstGeom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7723" y="1125538"/>
            <a:ext cx="8207375" cy="5183187"/>
          </a:xfrm>
        </p:spPr>
        <p:txBody>
          <a:bodyPr/>
          <a:lstStyle/>
          <a:p>
            <a:pPr>
              <a:buFont typeface="Wingdings" charset="2"/>
              <a:buChar char=""/>
            </a:pPr>
            <a:r>
              <a:rPr lang="en-US" altLang="zh-TW" sz="2400" dirty="0" smtClean="0"/>
              <a:t>Collected data</a:t>
            </a:r>
          </a:p>
          <a:p>
            <a:pPr lvl="1"/>
            <a:r>
              <a:rPr lang="en-US" altLang="zh-TW" sz="2200" dirty="0"/>
              <a:t>D</a:t>
            </a:r>
            <a:r>
              <a:rPr lang="en-US" altLang="zh-TW" sz="2200" dirty="0" smtClean="0"/>
              <a:t>emographic data</a:t>
            </a:r>
          </a:p>
          <a:p>
            <a:pPr lvl="1"/>
            <a:r>
              <a:rPr lang="en-US" altLang="zh-TW" sz="2200" dirty="0" smtClean="0"/>
              <a:t>Use </a:t>
            </a:r>
            <a:r>
              <a:rPr lang="en-US" altLang="zh-TW" sz="2200" dirty="0"/>
              <a:t>and dosage of intraoperative radiotherapy on nipple-areolar </a:t>
            </a:r>
            <a:r>
              <a:rPr lang="en-US" altLang="zh-TW" sz="2200" dirty="0" smtClean="0"/>
              <a:t>complex </a:t>
            </a:r>
          </a:p>
          <a:p>
            <a:pPr lvl="1"/>
            <a:r>
              <a:rPr lang="en-US" altLang="zh-TW" sz="2200" dirty="0"/>
              <a:t>P</a:t>
            </a:r>
            <a:r>
              <a:rPr lang="en-US" altLang="zh-TW" sz="2200" dirty="0" smtClean="0"/>
              <a:t>erioperative complications</a:t>
            </a:r>
          </a:p>
          <a:p>
            <a:pPr lvl="2"/>
            <a:r>
              <a:rPr lang="en-US" altLang="zh-TW" sz="2000" dirty="0"/>
              <a:t>M</a:t>
            </a:r>
            <a:r>
              <a:rPr lang="en-US" altLang="zh-TW" sz="2000" dirty="0" smtClean="0"/>
              <a:t>edical </a:t>
            </a:r>
            <a:r>
              <a:rPr lang="en-US" altLang="zh-TW" sz="2000" dirty="0"/>
              <a:t>and </a:t>
            </a:r>
            <a:r>
              <a:rPr lang="en-US" altLang="zh-TW" sz="2000" dirty="0" smtClean="0"/>
              <a:t>surgical</a:t>
            </a:r>
            <a:r>
              <a:rPr lang="en-US" altLang="zh-TW" sz="2000" dirty="0"/>
              <a:t>-related </a:t>
            </a:r>
            <a:r>
              <a:rPr lang="en-US" altLang="zh-TW" sz="2000" dirty="0" smtClean="0"/>
              <a:t>complication</a:t>
            </a:r>
          </a:p>
          <a:p>
            <a:pPr lvl="2"/>
            <a:r>
              <a:rPr lang="en-US" altLang="zh-TW" sz="2000" dirty="0"/>
              <a:t>A</a:t>
            </a:r>
            <a:r>
              <a:rPr lang="en-US" altLang="zh-TW" sz="2000" dirty="0" smtClean="0"/>
              <a:t>esthetic </a:t>
            </a:r>
            <a:r>
              <a:rPr lang="en-US" altLang="zh-TW" sz="2000" dirty="0"/>
              <a:t>outcome </a:t>
            </a:r>
            <a:endParaRPr lang="en-US" altLang="zh-TW" sz="2000" dirty="0" smtClean="0"/>
          </a:p>
          <a:p>
            <a:pPr lvl="2"/>
            <a:r>
              <a:rPr lang="en-US" altLang="zh-TW" sz="2000" dirty="0"/>
              <a:t>L</a:t>
            </a:r>
            <a:r>
              <a:rPr lang="en-US" altLang="zh-TW" sz="2000" dirty="0" smtClean="0"/>
              <a:t>ocal </a:t>
            </a:r>
            <a:r>
              <a:rPr lang="en-US" altLang="zh-TW" sz="2000" dirty="0"/>
              <a:t>recurrence rate </a:t>
            </a:r>
            <a:endParaRPr lang="en-US" altLang="zh-TW" sz="2000" dirty="0" smtClean="0"/>
          </a:p>
          <a:p>
            <a:pPr>
              <a:buFont typeface="Wingdings" charset="2"/>
              <a:buChar char=""/>
            </a:pPr>
            <a:r>
              <a:rPr lang="en-US" altLang="zh-TW" sz="2400" dirty="0" smtClean="0"/>
              <a:t>Control group</a:t>
            </a:r>
          </a:p>
          <a:p>
            <a:pPr lvl="1"/>
            <a:r>
              <a:rPr lang="en-US" altLang="zh-TW" sz="2200" dirty="0" smtClean="0"/>
              <a:t>Another </a:t>
            </a:r>
            <a:r>
              <a:rPr lang="en-US" altLang="zh-TW" sz="2200" dirty="0"/>
              <a:t>91 patients with nipple-sparing mastectomy and immediate breast reconstruction for primary breast cancer </a:t>
            </a:r>
            <a:r>
              <a:rPr lang="en-US" altLang="zh-TW" sz="2200" dirty="0" smtClean="0"/>
              <a:t>treatment</a:t>
            </a:r>
            <a:endParaRPr lang="en-US" altLang="zh-TW" sz="2200" dirty="0"/>
          </a:p>
          <a:p>
            <a:pPr lvl="1"/>
            <a:endParaRPr lang="en-US" altLang="zh-TW" sz="2200" dirty="0" smtClean="0"/>
          </a:p>
          <a:p>
            <a:endParaRPr kumimoji="1" lang="zh-TW" altLang="en-US" sz="2200" dirty="0"/>
          </a:p>
        </p:txBody>
      </p:sp>
      <p:sp>
        <p:nvSpPr>
          <p:cNvPr id="7" name="內容版面配置區 2"/>
          <p:cNvSpPr txBox="1">
            <a:spLocks/>
          </p:cNvSpPr>
          <p:nvPr/>
        </p:nvSpPr>
        <p:spPr bwMode="auto">
          <a:xfrm>
            <a:off x="4458841" y="1571367"/>
            <a:ext cx="3787852" cy="603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n"/>
              <a:defRPr sz="2000" b="1">
                <a:solidFill>
                  <a:schemeClr val="tx1"/>
                </a:solidFill>
                <a:latin typeface="+mn-lt"/>
                <a:ea typeface="华文细黑" pitchFamily="2" charset="-122"/>
                <a:cs typeface="华文细黑" charset="0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n"/>
              <a:defRPr b="1">
                <a:solidFill>
                  <a:schemeClr val="tx1"/>
                </a:solidFill>
                <a:latin typeface="+mn-lt"/>
                <a:ea typeface="华文细黑" pitchFamily="2" charset="-122"/>
                <a:cs typeface="华文细黑" charset="0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charset="0"/>
              <a:buChar char="n"/>
              <a:defRPr sz="1600" b="1">
                <a:solidFill>
                  <a:schemeClr val="tx1"/>
                </a:solidFill>
                <a:latin typeface="+mn-lt"/>
                <a:ea typeface="华文细黑" pitchFamily="2" charset="-122"/>
                <a:cs typeface="华文细黑" charset="0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charset="0"/>
              <a:buChar char="n"/>
              <a:defRPr sz="1400" b="1">
                <a:solidFill>
                  <a:schemeClr val="tx1"/>
                </a:solidFill>
                <a:latin typeface="+mn-lt"/>
                <a:ea typeface="华文细黑" pitchFamily="2" charset="-122"/>
                <a:cs typeface="华文细黑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华文细黑" pitchFamily="2" charset="-122"/>
                <a:cs typeface="华文细黑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+mn-lt"/>
                <a:ea typeface="+mn-ea"/>
              </a:defRPr>
            </a:lvl9pPr>
          </a:lstStyle>
          <a:p>
            <a:pPr marL="342900" lvl="1" indent="-342900"/>
            <a:r>
              <a:rPr lang="en-US" altLang="zh-TW" sz="2200" dirty="0" smtClean="0"/>
              <a:t>Reconstruction method 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36515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螢幕快照 2015-03-21 上午10.44.16.png"/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9090"/>
            <a:ext cx="9144000" cy="2128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66366" y="321687"/>
            <a:ext cx="6501993" cy="574675"/>
          </a:xfrm>
        </p:spPr>
        <p:txBody>
          <a:bodyPr/>
          <a:lstStyle/>
          <a:p>
            <a:pPr marL="285750" indent="-285750"/>
            <a:r>
              <a:rPr lang="en-US" altLang="zh-TW" sz="3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Results</a:t>
            </a:r>
            <a:endParaRPr lang="en-US" altLang="zh-CN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97903" y="1125538"/>
            <a:ext cx="8207375" cy="5183187"/>
          </a:xfrm>
        </p:spPr>
        <p:txBody>
          <a:bodyPr/>
          <a:lstStyle/>
          <a:p>
            <a:pPr>
              <a:buFont typeface="Wingdings" charset="2"/>
              <a:buChar char=""/>
            </a:pPr>
            <a:r>
              <a:rPr lang="en-US" altLang="zh-TW" sz="2400" dirty="0" smtClean="0"/>
              <a:t>The reconstruction methods included </a:t>
            </a:r>
          </a:p>
          <a:p>
            <a:pPr lvl="1"/>
            <a:r>
              <a:rPr lang="en-US" altLang="zh-TW" sz="2200" dirty="0"/>
              <a:t>F</a:t>
            </a:r>
            <a:r>
              <a:rPr lang="en-US" altLang="zh-TW" sz="2200" dirty="0" smtClean="0"/>
              <a:t>ree </a:t>
            </a:r>
            <a:r>
              <a:rPr lang="en-US" altLang="zh-TW" sz="2200" dirty="0"/>
              <a:t>DIEP flaps (n=6</a:t>
            </a:r>
            <a:r>
              <a:rPr lang="en-US" altLang="zh-TW" sz="2200" dirty="0" smtClean="0"/>
              <a:t>)</a:t>
            </a:r>
          </a:p>
          <a:p>
            <a:pPr lvl="1"/>
            <a:r>
              <a:rPr lang="en-US" altLang="zh-TW" sz="2200" dirty="0"/>
              <a:t>I</a:t>
            </a:r>
            <a:r>
              <a:rPr lang="en-US" altLang="zh-TW" sz="2200" dirty="0" smtClean="0"/>
              <a:t>mplants </a:t>
            </a:r>
            <a:r>
              <a:rPr lang="en-US" altLang="zh-TW" sz="2200" dirty="0"/>
              <a:t>(n=11</a:t>
            </a:r>
            <a:r>
              <a:rPr lang="en-US" altLang="zh-TW" sz="2200" dirty="0" smtClean="0"/>
              <a:t>)</a:t>
            </a:r>
          </a:p>
          <a:p>
            <a:pPr lvl="1"/>
            <a:r>
              <a:rPr lang="en-US" altLang="zh-TW" sz="2200" dirty="0"/>
              <a:t>T</a:t>
            </a:r>
            <a:r>
              <a:rPr lang="en-US" altLang="zh-TW" sz="2200" dirty="0" smtClean="0"/>
              <a:t>issue </a:t>
            </a:r>
            <a:r>
              <a:rPr lang="en-US" altLang="zh-TW" sz="2200" dirty="0"/>
              <a:t>expander (n=1</a:t>
            </a:r>
            <a:r>
              <a:rPr lang="en-US" altLang="zh-TW" sz="2200" dirty="0" smtClean="0"/>
              <a:t>)</a:t>
            </a:r>
          </a:p>
          <a:p>
            <a:pPr>
              <a:buFont typeface="Wingdings" charset="2"/>
              <a:buChar char=""/>
            </a:pPr>
            <a:r>
              <a:rPr lang="en-US" altLang="zh-TW" sz="2400" dirty="0" smtClean="0"/>
              <a:t>Complications</a:t>
            </a:r>
          </a:p>
          <a:p>
            <a:pPr lvl="1"/>
            <a:r>
              <a:rPr lang="en-US" altLang="zh-TW" sz="2200" dirty="0" smtClean="0"/>
              <a:t>Three </a:t>
            </a:r>
            <a:r>
              <a:rPr lang="en-US" altLang="zh-TW" sz="2200" dirty="0"/>
              <a:t>patients (16.7%) developed partial breast pocket </a:t>
            </a:r>
            <a:r>
              <a:rPr lang="en-US" altLang="zh-TW" sz="2200" dirty="0" smtClean="0"/>
              <a:t>necrosis</a:t>
            </a:r>
          </a:p>
          <a:p>
            <a:pPr lvl="1"/>
            <a:r>
              <a:rPr lang="en-US" altLang="zh-TW" sz="2200" dirty="0"/>
              <a:t>T</a:t>
            </a:r>
            <a:r>
              <a:rPr lang="en-US" altLang="zh-TW" sz="2200" dirty="0" smtClean="0"/>
              <a:t>wo </a:t>
            </a:r>
            <a:r>
              <a:rPr lang="en-US" altLang="zh-TW" sz="2200" dirty="0"/>
              <a:t>patients (11.1%) lost their nipple-areolar complex totally due to postoperative </a:t>
            </a:r>
            <a:r>
              <a:rPr lang="en-US" altLang="zh-TW" sz="2200" dirty="0" smtClean="0"/>
              <a:t>necrosis</a:t>
            </a:r>
          </a:p>
          <a:p>
            <a:pPr lvl="1"/>
            <a:r>
              <a:rPr lang="en-US" altLang="zh-TW" sz="2200" dirty="0"/>
              <a:t>Eight patients in the control group developed partial nipple-areolar complex necrosis without total loss of their nipple areolar </a:t>
            </a:r>
            <a:r>
              <a:rPr lang="en-US" altLang="zh-TW" sz="2200" dirty="0" smtClean="0"/>
              <a:t>complex </a:t>
            </a:r>
            <a:endParaRPr lang="en-US" altLang="zh-TW" sz="2200" dirty="0"/>
          </a:p>
          <a:p>
            <a:pPr lvl="1"/>
            <a:endParaRPr kumimoji="1" lang="zh-TW" altLang="en-US" sz="2200" dirty="0"/>
          </a:p>
        </p:txBody>
      </p:sp>
      <p:pic>
        <p:nvPicPr>
          <p:cNvPr id="8" name="圖片 7" descr="長庚醫院logo.jpg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359" y="69407"/>
            <a:ext cx="1575791" cy="94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83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螢幕快照 2015-03-21 上午10.44.16.png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9090"/>
            <a:ext cx="9144000" cy="2128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66366" y="321687"/>
            <a:ext cx="6501993" cy="574675"/>
          </a:xfrm>
        </p:spPr>
        <p:txBody>
          <a:bodyPr/>
          <a:lstStyle/>
          <a:p>
            <a:pPr marL="285750" indent="-285750"/>
            <a:r>
              <a:rPr lang="en-US" altLang="zh-TW" sz="3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Results</a:t>
            </a:r>
            <a:endParaRPr lang="en-US" altLang="zh-CN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97904" y="1206598"/>
            <a:ext cx="7941450" cy="5183187"/>
          </a:xfrm>
        </p:spPr>
        <p:txBody>
          <a:bodyPr/>
          <a:lstStyle/>
          <a:p>
            <a:pPr lvl="1"/>
            <a:r>
              <a:rPr lang="en-US" altLang="zh-TW" sz="2200" dirty="0" smtClean="0"/>
              <a:t>With </a:t>
            </a:r>
            <a:r>
              <a:rPr lang="en-US" altLang="zh-TW" sz="2200" dirty="0"/>
              <a:t>a mean follow up time of </a:t>
            </a:r>
            <a:r>
              <a:rPr lang="en-US" altLang="zh-TW" sz="2200" dirty="0" smtClean="0"/>
              <a:t>21.7 ± 20.6 </a:t>
            </a:r>
            <a:r>
              <a:rPr lang="en-US" altLang="zh-TW" sz="2200" dirty="0"/>
              <a:t>months, </a:t>
            </a:r>
            <a:endParaRPr lang="en-US" altLang="zh-TW" sz="2200" dirty="0" smtClean="0"/>
          </a:p>
          <a:p>
            <a:pPr lvl="2"/>
            <a:r>
              <a:rPr lang="en-US" altLang="zh-TW" sz="2200" dirty="0"/>
              <a:t>N</a:t>
            </a:r>
            <a:r>
              <a:rPr lang="en-US" altLang="zh-TW" sz="2200" dirty="0" smtClean="0"/>
              <a:t>one </a:t>
            </a:r>
            <a:r>
              <a:rPr lang="en-US" altLang="zh-TW" sz="2200" dirty="0"/>
              <a:t>of the patients developed local recurrence or tumor distant </a:t>
            </a:r>
            <a:r>
              <a:rPr lang="en-US" altLang="zh-TW" sz="2200" dirty="0" smtClean="0"/>
              <a:t>metastasis</a:t>
            </a:r>
          </a:p>
          <a:p>
            <a:pPr lvl="2"/>
            <a:r>
              <a:rPr lang="en-US" altLang="zh-TW" sz="2200" dirty="0" smtClean="0"/>
              <a:t>The </a:t>
            </a:r>
            <a:r>
              <a:rPr lang="en-US" altLang="zh-TW" sz="2200" dirty="0"/>
              <a:t>over all local recurrence/distant metastasis were without significant difference comparing to the control </a:t>
            </a:r>
            <a:r>
              <a:rPr lang="en-US" altLang="zh-TW" sz="2200" dirty="0" smtClean="0"/>
              <a:t>group</a:t>
            </a:r>
            <a:endParaRPr kumimoji="1" lang="zh-TW" altLang="en-US" sz="2200" dirty="0"/>
          </a:p>
        </p:txBody>
      </p:sp>
      <p:pic>
        <p:nvPicPr>
          <p:cNvPr id="8" name="圖片 7" descr="長庚醫院logo.jpg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359" y="69407"/>
            <a:ext cx="1575791" cy="94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01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螢幕快照 2015-03-21 上午10.44.16.png"/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9090"/>
            <a:ext cx="9144000" cy="2128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 descr="長庚醫院logo.jpg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359" y="69407"/>
            <a:ext cx="1575791" cy="947640"/>
          </a:xfrm>
          <a:prstGeom prst="rect">
            <a:avLst/>
          </a:prstGeom>
        </p:spPr>
      </p:pic>
      <p:pic>
        <p:nvPicPr>
          <p:cNvPr id="9" name="圖片 8" descr="1463860 王玉美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45" y="855407"/>
            <a:ext cx="3870142" cy="2580093"/>
          </a:xfrm>
          <a:prstGeom prst="rect">
            <a:avLst/>
          </a:prstGeom>
        </p:spPr>
      </p:pic>
      <p:pic>
        <p:nvPicPr>
          <p:cNvPr id="10" name="圖片 9" descr="照片 31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603" y="855406"/>
            <a:ext cx="3872892" cy="2580094"/>
          </a:xfrm>
          <a:prstGeom prst="rect">
            <a:avLst/>
          </a:prstGeom>
        </p:spPr>
      </p:pic>
      <p:pic>
        <p:nvPicPr>
          <p:cNvPr id="11" name="圖片 10" descr="1463860 王玉美 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35" y="3395711"/>
            <a:ext cx="3890636" cy="2591915"/>
          </a:xfrm>
          <a:prstGeom prst="rect">
            <a:avLst/>
          </a:prstGeom>
        </p:spPr>
      </p:pic>
      <p:pic>
        <p:nvPicPr>
          <p:cNvPr id="12" name="圖片 11" descr="照片 314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137" y="3396020"/>
            <a:ext cx="3907662" cy="2603258"/>
          </a:xfrm>
          <a:prstGeom prst="rect">
            <a:avLst/>
          </a:prstGeom>
        </p:spPr>
      </p:pic>
      <p:sp>
        <p:nvSpPr>
          <p:cNvPr id="13" name="TextBox 1"/>
          <p:cNvSpPr txBox="1"/>
          <p:nvPr/>
        </p:nvSpPr>
        <p:spPr>
          <a:xfrm>
            <a:off x="588162" y="125424"/>
            <a:ext cx="870498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Case </a:t>
            </a:r>
            <a:r>
              <a:rPr lang="en-US" altLang="zh-TW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PRESENTATION  </a:t>
            </a:r>
            <a:r>
              <a:rPr kumimoji="1" lang="en-US" altLang="zh-TW" sz="3200" dirty="0" smtClean="0"/>
              <a:t>DIEP</a:t>
            </a:r>
            <a:r>
              <a:rPr kumimoji="1" lang="zh-TW" altLang="en-US" sz="3200" dirty="0" smtClean="0"/>
              <a:t> </a:t>
            </a:r>
            <a:r>
              <a:rPr lang="en-US" altLang="zh-TW" sz="3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</a:t>
            </a:r>
            <a:endParaRPr kumimoji="1" lang="zh-TW" altLang="en-US" sz="3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4" name="內容版面配置區 3"/>
          <p:cNvSpPr>
            <a:spLocks noGrp="1"/>
          </p:cNvSpPr>
          <p:nvPr>
            <p:ph idx="1"/>
          </p:nvPr>
        </p:nvSpPr>
        <p:spPr>
          <a:xfrm>
            <a:off x="736794" y="5943956"/>
            <a:ext cx="8123892" cy="729106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TW" sz="1400" b="0" dirty="0" smtClean="0"/>
              <a:t>A 64 years old female with history of left </a:t>
            </a:r>
            <a:r>
              <a:rPr kumimoji="1" lang="en-US" altLang="zh-TW" sz="1400" b="0" dirty="0"/>
              <a:t>breast </a:t>
            </a:r>
            <a:r>
              <a:rPr kumimoji="1" lang="en-US" altLang="zh-TW" sz="1400" b="0" dirty="0" err="1"/>
              <a:t>intraductal</a:t>
            </a:r>
            <a:r>
              <a:rPr kumimoji="1" lang="en-US" altLang="zh-TW" sz="1400" b="0" dirty="0"/>
              <a:t> </a:t>
            </a:r>
            <a:r>
              <a:rPr kumimoji="1" lang="en-US" altLang="zh-TW" sz="1400" b="0" dirty="0" smtClean="0"/>
              <a:t>papilloma</a:t>
            </a:r>
            <a:r>
              <a:rPr kumimoji="1" lang="en-US" altLang="zh-TW" sz="1400" b="0" dirty="0" smtClean="0"/>
              <a:t>, status post partial mastectomy in 2010</a:t>
            </a:r>
            <a:r>
              <a:rPr kumimoji="1" lang="en-US" altLang="zh-TW" sz="1400" b="0" dirty="0"/>
              <a:t>. </a:t>
            </a:r>
            <a:r>
              <a:rPr kumimoji="1" lang="en-US" altLang="zh-TW" sz="1400" b="0" dirty="0" err="1" smtClean="0"/>
              <a:t>Fig.A</a:t>
            </a:r>
            <a:r>
              <a:rPr kumimoji="1" lang="en-US" altLang="zh-TW" sz="1400" b="0" dirty="0" smtClean="0"/>
              <a:t> </a:t>
            </a:r>
            <a:r>
              <a:rPr kumimoji="1" lang="en-US" altLang="zh-TW" sz="1400" b="0" dirty="0"/>
              <a:t>shows </a:t>
            </a:r>
            <a:r>
              <a:rPr kumimoji="1" lang="en-US" altLang="zh-TW" sz="1400" b="0" dirty="0" smtClean="0"/>
              <a:t>local recurrence of left breast </a:t>
            </a:r>
            <a:r>
              <a:rPr kumimoji="1" lang="en-US" altLang="zh-TW" sz="1400" b="0" dirty="0" err="1" smtClean="0"/>
              <a:t>intraductal</a:t>
            </a:r>
            <a:r>
              <a:rPr kumimoji="1" lang="en-US" altLang="zh-TW" sz="1400" b="0" dirty="0" smtClean="0"/>
              <a:t> papillary carcinoma. The other photos show </a:t>
            </a:r>
            <a:r>
              <a:rPr lang="en-US" altLang="zh-TW" sz="1400" dirty="0" smtClean="0"/>
              <a:t>Nipple</a:t>
            </a:r>
            <a:r>
              <a:rPr lang="en-US" altLang="zh-TW" sz="1400" dirty="0"/>
              <a:t>-sparing </a:t>
            </a:r>
            <a:r>
              <a:rPr lang="en-US" altLang="zh-TW" sz="1400" dirty="0" smtClean="0"/>
              <a:t>mastectomy </a:t>
            </a:r>
            <a:r>
              <a:rPr lang="en-US" altLang="zh-TW" sz="1400" b="0" dirty="0" smtClean="0"/>
              <a:t>with DIEP reconstruction tend to be good cosmesis</a:t>
            </a:r>
            <a:endParaRPr lang="en-US" altLang="zh-TW" sz="1400" b="0" dirty="0"/>
          </a:p>
          <a:p>
            <a:endParaRPr kumimoji="1" lang="zh-TW" altLang="en-US" sz="1400" b="0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891769" y="3034917"/>
            <a:ext cx="351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chemeClr val="bg1"/>
                </a:solidFill>
              </a:rPr>
              <a:t>A</a:t>
            </a:r>
            <a:endParaRPr kumimoji="1" lang="zh-TW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76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螢幕快照 2015-03-21 上午10.44.16.png"/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9090"/>
            <a:ext cx="9144000" cy="2128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 descr="長庚醫院logo.jpg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359" y="69407"/>
            <a:ext cx="1575791" cy="947640"/>
          </a:xfrm>
          <a:prstGeom prst="rect">
            <a:avLst/>
          </a:prstGeom>
        </p:spPr>
      </p:pic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764537" y="5941943"/>
            <a:ext cx="7796219" cy="729106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TW" sz="1400" b="0" dirty="0" smtClean="0"/>
              <a:t>A 53 years old female with history of right breast DCIS, T2N0M0, status post partial mastectomy and radiotherapy on Sep, 2011. </a:t>
            </a:r>
            <a:r>
              <a:rPr kumimoji="1" lang="en-US" altLang="zh-TW" sz="1400" b="0" dirty="0" err="1" smtClean="0"/>
              <a:t>Fig.B</a:t>
            </a:r>
            <a:r>
              <a:rPr kumimoji="1" lang="en-US" altLang="zh-TW" sz="1400" b="0" dirty="0" smtClean="0"/>
              <a:t> shows local recurrence of right breast DCIS. </a:t>
            </a:r>
            <a:r>
              <a:rPr kumimoji="1" lang="en-US" altLang="zh-TW" sz="1400" b="0" dirty="0"/>
              <a:t>T</a:t>
            </a:r>
            <a:r>
              <a:rPr kumimoji="1" lang="en-US" altLang="zh-TW" sz="1400" b="0" dirty="0" smtClean="0"/>
              <a:t>he others show </a:t>
            </a:r>
            <a:r>
              <a:rPr lang="en-US" altLang="zh-TW" sz="1400" dirty="0" smtClean="0"/>
              <a:t>Nipple</a:t>
            </a:r>
            <a:r>
              <a:rPr lang="en-US" altLang="zh-TW" sz="1400" dirty="0"/>
              <a:t>-sparing </a:t>
            </a:r>
            <a:r>
              <a:rPr lang="en-US" altLang="zh-TW" sz="1400" dirty="0" smtClean="0"/>
              <a:t>mastectomy with </a:t>
            </a:r>
            <a:r>
              <a:rPr kumimoji="1" lang="en-US" altLang="zh-TW" sz="1400" b="0" dirty="0" smtClean="0"/>
              <a:t>DIEP </a:t>
            </a:r>
            <a:r>
              <a:rPr kumimoji="1" lang="en-US" altLang="zh-TW" sz="1400" b="0" dirty="0"/>
              <a:t>reconstruction </a:t>
            </a:r>
            <a:r>
              <a:rPr lang="en-US" altLang="zh-TW" sz="1400" b="0" dirty="0" smtClean="0"/>
              <a:t>can still have good cosmesis</a:t>
            </a:r>
            <a:endParaRPr lang="en-US" altLang="zh-TW" sz="1400" b="0" dirty="0"/>
          </a:p>
          <a:p>
            <a:endParaRPr kumimoji="1" lang="zh-TW" altLang="en-US" sz="1400" b="0" dirty="0"/>
          </a:p>
        </p:txBody>
      </p:sp>
      <p:pic>
        <p:nvPicPr>
          <p:cNvPr id="14" name="圖片 13" descr="21751380 劉彩切 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82" y="3394330"/>
            <a:ext cx="3839748" cy="2558906"/>
          </a:xfrm>
          <a:prstGeom prst="rect">
            <a:avLst/>
          </a:prstGeom>
        </p:spPr>
      </p:pic>
      <p:pic>
        <p:nvPicPr>
          <p:cNvPr id="15" name="圖片 14" descr="21751380 劉彩切 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518" y="3398800"/>
            <a:ext cx="3815726" cy="2543359"/>
          </a:xfrm>
          <a:prstGeom prst="rect">
            <a:avLst/>
          </a:prstGeom>
        </p:spPr>
      </p:pic>
      <p:pic>
        <p:nvPicPr>
          <p:cNvPr id="16" name="圖片 15" descr="21751380 劉彩切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81" y="852866"/>
            <a:ext cx="3839748" cy="2559402"/>
          </a:xfrm>
          <a:prstGeom prst="rect">
            <a:avLst/>
          </a:prstGeom>
        </p:spPr>
      </p:pic>
      <p:pic>
        <p:nvPicPr>
          <p:cNvPr id="17" name="圖片 16" descr="21751380 劉彩切 4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518" y="866377"/>
            <a:ext cx="3827819" cy="2551382"/>
          </a:xfrm>
          <a:prstGeom prst="rect">
            <a:avLst/>
          </a:prstGeom>
        </p:spPr>
      </p:pic>
      <p:sp>
        <p:nvSpPr>
          <p:cNvPr id="18" name="TextBox 1"/>
          <p:cNvSpPr txBox="1"/>
          <p:nvPr/>
        </p:nvSpPr>
        <p:spPr>
          <a:xfrm>
            <a:off x="588162" y="125424"/>
            <a:ext cx="870498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Case </a:t>
            </a:r>
            <a:r>
              <a:rPr lang="en-US" altLang="zh-TW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PRESENTATION  </a:t>
            </a:r>
            <a:r>
              <a:rPr kumimoji="1" lang="en-US" altLang="zh-TW" sz="3200" dirty="0" smtClean="0"/>
              <a:t>DIEP</a:t>
            </a:r>
            <a:r>
              <a:rPr kumimoji="1" lang="zh-TW" altLang="en-US" sz="3200" dirty="0" smtClean="0"/>
              <a:t> </a:t>
            </a:r>
            <a:r>
              <a:rPr lang="en-US" altLang="zh-TW" sz="3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</a:t>
            </a:r>
            <a:endParaRPr kumimoji="1" lang="zh-TW" altLang="en-US" sz="3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91769" y="3034917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chemeClr val="bg1"/>
                </a:solidFill>
              </a:rPr>
              <a:t>B</a:t>
            </a:r>
            <a:endParaRPr kumimoji="1" lang="zh-TW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851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螢幕快照 2015-03-21 上午10.44.16.png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9090"/>
            <a:ext cx="9144000" cy="2128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66366" y="321687"/>
            <a:ext cx="6501993" cy="574675"/>
          </a:xfrm>
        </p:spPr>
        <p:txBody>
          <a:bodyPr/>
          <a:lstStyle/>
          <a:p>
            <a:pPr marL="285750" indent="-285750"/>
            <a:r>
              <a:rPr lang="en-US" altLang="zh-TW" sz="3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Conclusion</a:t>
            </a:r>
            <a:endParaRPr lang="en-US" altLang="zh-CN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97903" y="1125538"/>
            <a:ext cx="8207375" cy="5183187"/>
          </a:xfrm>
        </p:spPr>
        <p:txBody>
          <a:bodyPr/>
          <a:lstStyle/>
          <a:p>
            <a:pPr>
              <a:buFont typeface="Wingdings" charset="2"/>
              <a:buChar char=""/>
            </a:pPr>
            <a:r>
              <a:rPr lang="en-US" altLang="zh-TW" sz="2200" dirty="0"/>
              <a:t>According to our study, prior BCT did not contribute to higher surgical complications to patients who received nipple-sparing mastectomy and immediate reconstruction as salvage procedure after tumor local </a:t>
            </a:r>
            <a:r>
              <a:rPr lang="en-US" altLang="zh-TW" sz="2200" dirty="0" smtClean="0"/>
              <a:t>recurrence</a:t>
            </a:r>
          </a:p>
          <a:p>
            <a:pPr>
              <a:buFont typeface="Wingdings" charset="2"/>
              <a:buChar char=""/>
            </a:pPr>
            <a:r>
              <a:rPr lang="en-US" altLang="zh-TW" sz="2200" dirty="0" smtClean="0"/>
              <a:t>Nipple</a:t>
            </a:r>
            <a:r>
              <a:rPr lang="en-US" altLang="zh-TW" sz="2200" dirty="0"/>
              <a:t>-sparing mastectomy can be performed in highly selected patients after cancer </a:t>
            </a:r>
            <a:r>
              <a:rPr lang="en-US" altLang="zh-TW" sz="2200" dirty="0" smtClean="0"/>
              <a:t>recurrence</a:t>
            </a:r>
          </a:p>
          <a:p>
            <a:pPr lvl="1"/>
            <a:r>
              <a:rPr lang="en-US" altLang="zh-TW" sz="2200" dirty="0" smtClean="0"/>
              <a:t>Compatible </a:t>
            </a:r>
            <a:r>
              <a:rPr lang="en-US" altLang="zh-TW" sz="2200" dirty="0"/>
              <a:t>surgical </a:t>
            </a:r>
            <a:r>
              <a:rPr lang="en-US" altLang="zh-TW" sz="2200" dirty="0" smtClean="0"/>
              <a:t>safety</a:t>
            </a:r>
          </a:p>
          <a:p>
            <a:pPr lvl="1"/>
            <a:r>
              <a:rPr lang="en-US" altLang="zh-TW" sz="2200" dirty="0" smtClean="0"/>
              <a:t>Oncological </a:t>
            </a:r>
            <a:r>
              <a:rPr lang="en-US" altLang="zh-TW" sz="2200" dirty="0"/>
              <a:t>safety and </a:t>
            </a:r>
            <a:endParaRPr lang="en-US" altLang="zh-TW" sz="2200" dirty="0" smtClean="0"/>
          </a:p>
          <a:p>
            <a:pPr lvl="1"/>
            <a:r>
              <a:rPr lang="en-US" altLang="zh-TW" sz="2200" dirty="0" smtClean="0"/>
              <a:t>Cosmesis</a:t>
            </a:r>
            <a:r>
              <a:rPr lang="zh-TW" altLang="zh-TW" sz="2200" dirty="0" smtClean="0"/>
              <a:t> </a:t>
            </a:r>
            <a:endParaRPr lang="en-US" altLang="zh-TW" sz="2200" dirty="0" smtClean="0"/>
          </a:p>
        </p:txBody>
      </p:sp>
      <p:pic>
        <p:nvPicPr>
          <p:cNvPr id="8" name="圖片 7" descr="長庚醫院logo.jpg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359" y="69407"/>
            <a:ext cx="1575791" cy="94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536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010121514391013">
  <a:themeElements>
    <a:clrScheme name="nordridesign.c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9021"/>
      </a:accent1>
      <a:accent2>
        <a:srgbClr val="DA5800"/>
      </a:accent2>
      <a:accent3>
        <a:srgbClr val="FFFFFF"/>
      </a:accent3>
      <a:accent4>
        <a:srgbClr val="000000"/>
      </a:accent4>
      <a:accent5>
        <a:srgbClr val="FFC6AB"/>
      </a:accent5>
      <a:accent6>
        <a:srgbClr val="C54F00"/>
      </a:accent6>
      <a:hlink>
        <a:srgbClr val="963D00"/>
      </a:hlink>
      <a:folHlink>
        <a:srgbClr val="FFC78F"/>
      </a:folHlink>
    </a:clrScheme>
    <a:fontScheme name="NordriDesign_免费商务模板系列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NordriDesign_免费商务模板系列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C7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nordridesign.com">
  <a:themeElements>
    <a:clrScheme name="1_nordridesign.c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9021"/>
      </a:accent1>
      <a:accent2>
        <a:srgbClr val="DA5800"/>
      </a:accent2>
      <a:accent3>
        <a:srgbClr val="FFFFFF"/>
      </a:accent3>
      <a:accent4>
        <a:srgbClr val="000000"/>
      </a:accent4>
      <a:accent5>
        <a:srgbClr val="FFC6AB"/>
      </a:accent5>
      <a:accent6>
        <a:srgbClr val="C54F00"/>
      </a:accent6>
      <a:hlink>
        <a:srgbClr val="963D00"/>
      </a:hlink>
      <a:folHlink>
        <a:srgbClr val="FFAD5B"/>
      </a:folHlink>
    </a:clrScheme>
    <a:fontScheme name="1_nordridesign.com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nordridesign.co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AD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nordridesign.com">
  <a:themeElements>
    <a:clrScheme name="2_nordridesign.c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9021"/>
      </a:accent1>
      <a:accent2>
        <a:srgbClr val="DA5800"/>
      </a:accent2>
      <a:accent3>
        <a:srgbClr val="FFFFFF"/>
      </a:accent3>
      <a:accent4>
        <a:srgbClr val="000000"/>
      </a:accent4>
      <a:accent5>
        <a:srgbClr val="FFC6AB"/>
      </a:accent5>
      <a:accent6>
        <a:srgbClr val="C54F00"/>
      </a:accent6>
      <a:hlink>
        <a:srgbClr val="963D00"/>
      </a:hlink>
      <a:folHlink>
        <a:srgbClr val="FFAD5B"/>
      </a:folHlink>
    </a:clrScheme>
    <a:fontScheme name="2_nordridesign.com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ordridesign.co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AD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2010121514391013.thmx</Template>
  <TotalTime>4039</TotalTime>
  <Words>552</Words>
  <Application>Microsoft Macintosh PowerPoint</Application>
  <PresentationFormat>如螢幕大小 (4:3)</PresentationFormat>
  <Paragraphs>64</Paragraphs>
  <Slides>10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3</vt:i4>
      </vt:variant>
      <vt:variant>
        <vt:lpstr>投影片標題</vt:lpstr>
      </vt:variant>
      <vt:variant>
        <vt:i4>10</vt:i4>
      </vt:variant>
    </vt:vector>
  </HeadingPairs>
  <TitlesOfParts>
    <vt:vector size="13" baseType="lpstr">
      <vt:lpstr>2010121514391013</vt:lpstr>
      <vt:lpstr>1_nordridesign.com</vt:lpstr>
      <vt:lpstr>2_nordridesign.com</vt:lpstr>
      <vt:lpstr>Salvage Nipple-Sparing Mastectomy and Immediate Breast Reconstruction after Previous Breast Conservation Therapy: Same Safety, Better Cosmesis </vt:lpstr>
      <vt:lpstr>Purpose </vt:lpstr>
      <vt:lpstr>Purpose </vt:lpstr>
      <vt:lpstr>Methods</vt:lpstr>
      <vt:lpstr>Methods</vt:lpstr>
      <vt:lpstr>Results</vt:lpstr>
      <vt:lpstr>Results</vt:lpstr>
      <vt:lpstr>PowerPoint 簡報</vt:lpstr>
      <vt:lpstr>PowerPoint 簡報</vt:lpstr>
      <vt:lpstr>Conclusion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Pedicle profunda artery perforator flap for vulvar defect reconstruction</dc:title>
  <dc:creator>李哲雄 </dc:creator>
  <cp:lastModifiedBy>李哲雄 </cp:lastModifiedBy>
  <cp:revision>249</cp:revision>
  <dcterms:created xsi:type="dcterms:W3CDTF">2015-02-25T16:39:12Z</dcterms:created>
  <dcterms:modified xsi:type="dcterms:W3CDTF">2015-10-14T09:42:50Z</dcterms:modified>
</cp:coreProperties>
</file>