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notesMasterIdLst>
    <p:notesMasterId r:id="rId15"/>
  </p:notesMasterIdLst>
  <p:sldIdLst>
    <p:sldId id="256" r:id="rId2"/>
    <p:sldId id="259" r:id="rId3"/>
    <p:sldId id="261" r:id="rId4"/>
    <p:sldId id="289" r:id="rId5"/>
    <p:sldId id="290" r:id="rId6"/>
    <p:sldId id="257" r:id="rId7"/>
    <p:sldId id="291" r:id="rId8"/>
    <p:sldId id="302" r:id="rId9"/>
    <p:sldId id="293" r:id="rId10"/>
    <p:sldId id="294" r:id="rId11"/>
    <p:sldId id="295" r:id="rId12"/>
    <p:sldId id="301" r:id="rId13"/>
    <p:sldId id="28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4" d="100"/>
          <a:sy n="44" d="100"/>
        </p:scale>
        <p:origin x="-14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34652-17C3-CC48-A725-21561A3CFE4C}" type="datetimeFigureOut">
              <a:rPr kumimoji="1" lang="zh-TW" altLang="en-US" smtClean="0"/>
              <a:t>15/10/17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77BF2-1D5D-4A40-856B-BD54185E53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506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Garamond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9pPr>
          </a:lstStyle>
          <a:p>
            <a:pPr eaLnBrk="1" hangingPunct="1"/>
            <a:fld id="{6C50C074-6170-4C4A-837B-6CBF2EABBA81}" type="slidenum">
              <a:rPr lang="en-US" altLang="zh-TW">
                <a:latin typeface="Arial" charset="0"/>
              </a:rPr>
              <a:pPr eaLnBrk="1" hangingPunct="1"/>
              <a:t>13</a:t>
            </a:fld>
            <a:endParaRPr lang="en-US" altLang="zh-TW"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 altLang="en-US">
              <a:latin typeface="Arial" charset="0"/>
              <a:ea typeface="新細明體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ED3E41-E2DE-48B7-AD25-2C05D8372D60}" type="datetime4">
              <a:rPr lang="en-US" smtClean="0"/>
              <a:pPr/>
              <a:t>2015年10月17日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02C6-8B37-41F0-B3E4-774551D1C22F}" type="datetime4">
              <a:rPr lang="en-US" smtClean="0"/>
              <a:pPr/>
              <a:t>2015年10月17日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78D1B-BB73-41B2-8202-C6678B761557}" type="datetime4">
              <a:rPr lang="en-US" smtClean="0"/>
              <a:pPr/>
              <a:t>2015年10月17日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按一下以編輯母片子標題樣式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11E46-B9AD-4605-BA48-F4BA770367EA}" type="datetime4">
              <a:rPr lang="en-US" smtClean="0"/>
              <a:pPr/>
              <a:t>2015年10月17日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4492-1D66-40E5-BF5F-8AE5B76A3760}" type="datetime4">
              <a:rPr lang="en-US" smtClean="0"/>
              <a:pPr/>
              <a:t>2015年10月17日 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120655-FBEF-4656-A8A9-E7D9EB4F4DEC}" type="datetime4">
              <a:rPr lang="en-US" smtClean="0"/>
              <a:pPr/>
              <a:t>2015年10月17日 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2BA2-D035-44CD-B6C5-345CD46C68A9}" type="datetime4">
              <a:rPr lang="en-US" smtClean="0"/>
              <a:pPr/>
              <a:t>2015年10月17日 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2544D9-E8EB-4DFC-9BAC-8FC5CFB1A919}" type="datetime4">
              <a:rPr lang="en-US" smtClean="0"/>
              <a:pPr/>
              <a:t>2015年10月17日 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將圖片拖曳至版面配置區或按一下圖示以新增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894904-8048-429B-BF77-F17DA8F8287B}" type="datetime4">
              <a:rPr lang="en-US" smtClean="0"/>
              <a:pPr/>
              <a:t>2015年10月17日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15/10/17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15/10/17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41D7B3-F7C5-4013-AC5D-399DD8DB11FA}" type="datetime4">
              <a:rPr lang="en-US" smtClean="0"/>
              <a:pPr/>
              <a:t>2015年10月17日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microsoft.com/office/2007/relationships/hdphoto" Target="../media/hdphoto1.wdp"/><Relationship Id="rId5" Type="http://schemas.openxmlformats.org/officeDocument/2006/relationships/image" Target="../media/image17.jpeg"/><Relationship Id="rId6" Type="http://schemas.microsoft.com/office/2007/relationships/hdphoto" Target="../media/hdphoto2.wdp"/><Relationship Id="rId7" Type="http://schemas.openxmlformats.org/officeDocument/2006/relationships/image" Target="../media/image18.jpeg"/><Relationship Id="rId8" Type="http://schemas.microsoft.com/office/2007/relationships/hdphoto" Target="../media/hdphoto3.wdp"/><Relationship Id="rId9" Type="http://schemas.openxmlformats.org/officeDocument/2006/relationships/image" Target="../media/image19.jpeg"/><Relationship Id="rId10" Type="http://schemas.microsoft.com/office/2007/relationships/hdphoto" Target="../media/hdphoto4.wdp"/><Relationship Id="rId11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子標題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kumimoji="1" lang="en-US" altLang="zh-TW" dirty="0" smtClean="0"/>
          </a:p>
          <a:p>
            <a:pPr algn="r"/>
            <a:endParaRPr kumimoji="1"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3739896" y="1417319"/>
            <a:ext cx="5120640" cy="4148789"/>
          </a:xfrm>
        </p:spPr>
        <p:txBody>
          <a:bodyPr>
            <a:normAutofit fontScale="90000"/>
          </a:bodyPr>
          <a:lstStyle/>
          <a:p>
            <a:r>
              <a:rPr lang="en-US" altLang="zh-TW" sz="2700" dirty="0"/>
              <a:t>Autologous adipose-derived stem cells attenuates muscular atrophy and protects the spinal cord ventral horn motor neuron in an animal model of burn injury </a:t>
            </a:r>
            <a:r>
              <a:rPr lang="zh-TW" altLang="zh-TW" sz="2000" dirty="0"/>
              <a:t/>
            </a:r>
            <a:br>
              <a:rPr lang="zh-TW" altLang="zh-TW" sz="2000" dirty="0"/>
            </a:b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b="1" u="sng" dirty="0" err="1"/>
              <a:t>Shu</a:t>
            </a:r>
            <a:r>
              <a:rPr lang="en-US" altLang="zh-TW" sz="2400" b="1" u="sng" dirty="0"/>
              <a:t>-Hung </a:t>
            </a:r>
            <a:r>
              <a:rPr lang="en-US" altLang="zh-TW" sz="2400" b="1" u="sng" dirty="0" smtClean="0"/>
              <a:t>Huang</a:t>
            </a:r>
            <a:r>
              <a:rPr lang="en-US" altLang="zh-TW" sz="2400" dirty="0" smtClean="0"/>
              <a:t>; sheng-</a:t>
            </a:r>
            <a:r>
              <a:rPr lang="en-US" altLang="zh-TW" sz="2400" dirty="0" err="1" smtClean="0"/>
              <a:t>Hua</a:t>
            </a:r>
            <a:r>
              <a:rPr lang="en-US" altLang="zh-TW" sz="2400" dirty="0" smtClean="0"/>
              <a:t> </a:t>
            </a:r>
            <a:r>
              <a:rPr lang="zh-TW" altLang="zh-TW" sz="2400" dirty="0" smtClean="0"/>
              <a:t>w</a:t>
            </a:r>
            <a:r>
              <a:rPr lang="en-US" altLang="zh-TW" sz="2400" dirty="0" smtClean="0"/>
              <a:t>u </a:t>
            </a:r>
            <a:br>
              <a:rPr lang="en-US" altLang="zh-TW" sz="2400" dirty="0" smtClean="0"/>
            </a:br>
            <a:r>
              <a:rPr lang="en-US" altLang="zh-TW" sz="2400" dirty="0" smtClean="0"/>
              <a:t>Sin</a:t>
            </a:r>
            <a:r>
              <a:rPr lang="en-US" altLang="zh-TW" sz="2400" dirty="0"/>
              <a:t>-</a:t>
            </a:r>
            <a:r>
              <a:rPr lang="en-US" altLang="zh-TW" sz="2400" dirty="0" err="1"/>
              <a:t>Daw</a:t>
            </a:r>
            <a:r>
              <a:rPr lang="en-US" altLang="zh-TW" sz="2400" dirty="0"/>
              <a:t> Lin; Chung-Sheng Lai</a:t>
            </a:r>
            <a:r>
              <a:rPr lang="zh-TW" altLang="zh-TW" sz="2400" dirty="0"/>
              <a:t> </a:t>
            </a:r>
            <a:r>
              <a:rPr lang="en-US" altLang="zh-TW" sz="2400" dirty="0"/>
              <a:t/>
            </a:r>
            <a:br>
              <a:rPr lang="en-US" altLang="zh-TW" sz="2400" dirty="0"/>
            </a:br>
            <a:r>
              <a:rPr lang="en-US" altLang="zh-TW" sz="2400" dirty="0"/>
              <a:t/>
            </a:r>
            <a:br>
              <a:rPr lang="en-US" altLang="zh-TW" sz="2400" dirty="0"/>
            </a:br>
            <a:r>
              <a:rPr lang="en-US" altLang="zh-TW" sz="2400" dirty="0"/>
              <a:t>Kaohsiung Medical University Hospital</a:t>
            </a:r>
            <a:br>
              <a:rPr lang="en-US" altLang="zh-TW" sz="2400" dirty="0"/>
            </a:br>
            <a:r>
              <a:rPr lang="en-US" altLang="zh-TW" sz="2400" dirty="0"/>
              <a:t>Kaohsiung Medical University</a:t>
            </a:r>
            <a:br>
              <a:rPr lang="en-US" altLang="zh-TW" sz="2400" dirty="0"/>
            </a:br>
            <a:r>
              <a:rPr kumimoji="1" lang="en-US" altLang="zh-TW" sz="2700" b="1" dirty="0"/>
              <a:t>TAIWAN</a:t>
            </a:r>
            <a:endParaRPr kumimoji="1" lang="zh-TW" altLang="en-US" sz="2700" b="1" dirty="0"/>
          </a:p>
        </p:txBody>
      </p:sp>
      <p:pic>
        <p:nvPicPr>
          <p:cNvPr id="4" name="Picture 4" descr="kmu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7220"/>
            <a:ext cx="1816249" cy="181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442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TW" altLang="en-US"/>
          </a:p>
        </p:txBody>
      </p:sp>
      <p:pic>
        <p:nvPicPr>
          <p:cNvPr id="4" name="內容版面配置區 3" descr="screenshot.p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666" r="-82666"/>
          <a:stretch>
            <a:fillRect/>
          </a:stretch>
        </p:blipFill>
        <p:spPr>
          <a:xfrm>
            <a:off x="1285924" y="228600"/>
            <a:ext cx="10855621" cy="6236208"/>
          </a:xfrm>
        </p:spPr>
      </p:pic>
      <p:pic>
        <p:nvPicPr>
          <p:cNvPr id="5" name="內容版面配置區 3" descr="screensho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548" b="-17548"/>
          <a:stretch>
            <a:fillRect/>
          </a:stretch>
        </p:blipFill>
        <p:spPr>
          <a:xfrm>
            <a:off x="0" y="1"/>
            <a:ext cx="4580783" cy="2631514"/>
          </a:xfrm>
          <a:prstGeom prst="rect">
            <a:avLst/>
          </a:prstGeom>
        </p:spPr>
      </p:pic>
      <p:pic>
        <p:nvPicPr>
          <p:cNvPr id="6" name="內容版面配置區 3" descr="screensho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24" r="-16124"/>
          <a:stretch>
            <a:fillRect/>
          </a:stretch>
        </p:blipFill>
        <p:spPr>
          <a:xfrm>
            <a:off x="-860776" y="2631515"/>
            <a:ext cx="6338522" cy="364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72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screenshot.png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50" b="42532"/>
          <a:stretch/>
        </p:blipFill>
        <p:spPr>
          <a:xfrm>
            <a:off x="707842" y="2550853"/>
            <a:ext cx="8436158" cy="1522056"/>
          </a:xfrm>
        </p:spPr>
      </p:pic>
      <p:pic>
        <p:nvPicPr>
          <p:cNvPr id="5" name="圖片 4" descr="screensho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06" y="750251"/>
            <a:ext cx="7451501" cy="1500650"/>
          </a:xfrm>
          <a:prstGeom prst="rect">
            <a:avLst/>
          </a:prstGeom>
        </p:spPr>
      </p:pic>
      <p:pic>
        <p:nvPicPr>
          <p:cNvPr id="6" name="內容版面配置區 3" descr="screensho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" t="2462" r="27980" b="59665"/>
          <a:stretch/>
        </p:blipFill>
        <p:spPr>
          <a:xfrm>
            <a:off x="707842" y="4452211"/>
            <a:ext cx="8436158" cy="1298448"/>
          </a:xfrm>
          <a:prstGeom prst="rect">
            <a:avLst/>
          </a:prstGeom>
        </p:spPr>
      </p:pic>
      <p:pic>
        <p:nvPicPr>
          <p:cNvPr id="3" name="圖片 2" descr="screensho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871" y="5750659"/>
            <a:ext cx="4667129" cy="27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29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screensho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5592"/>
            <a:ext cx="9144000" cy="519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45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>
                <a:sym typeface="Wingdings"/>
              </a:rPr>
              <a:t>Effective of Autologous </a:t>
            </a:r>
            <a:r>
              <a:rPr lang="en-US" altLang="zh-TW" sz="3200" dirty="0">
                <a:sym typeface="Wingdings"/>
              </a:rPr>
              <a:t>adipose-derived stem cells </a:t>
            </a:r>
            <a:r>
              <a:rPr lang="en-US" altLang="zh-TW" sz="3200" dirty="0" smtClean="0">
                <a:sym typeface="Wingdings"/>
              </a:rPr>
              <a:t> (ASCs) 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zh-TW" dirty="0" smtClean="0"/>
              <a:t>great </a:t>
            </a:r>
            <a:r>
              <a:rPr lang="en-US" altLang="zh-TW" dirty="0"/>
              <a:t>potential as therapeutic agents in stroke, autoimmune diseases and motor </a:t>
            </a:r>
            <a:r>
              <a:rPr lang="en-US" altLang="zh-TW" dirty="0" smtClean="0"/>
              <a:t>dysfunction</a:t>
            </a:r>
            <a:r>
              <a:rPr lang="en-US" altLang="zh-TW" smtClean="0"/>
              <a:t>.                              </a:t>
            </a:r>
            <a:r>
              <a:rPr lang="de-DE" altLang="zh-TW" sz="1600" dirty="0" smtClean="0"/>
              <a:t>Mol </a:t>
            </a:r>
            <a:r>
              <a:rPr lang="de-DE" altLang="zh-TW" sz="1600" dirty="0" err="1"/>
              <a:t>Neurobiol</a:t>
            </a:r>
            <a:r>
              <a:rPr lang="de-DE" altLang="zh-TW" sz="1600" dirty="0"/>
              <a:t> </a:t>
            </a:r>
            <a:r>
              <a:rPr lang="de-DE" altLang="zh-TW" sz="1600" dirty="0" smtClean="0"/>
              <a:t>2014</a:t>
            </a:r>
          </a:p>
          <a:p>
            <a:endParaRPr lang="de-DE" altLang="zh-TW" sz="1600" dirty="0"/>
          </a:p>
          <a:p>
            <a:pPr marL="342900" indent="-342900"/>
            <a:r>
              <a:rPr lang="en-US" altLang="zh-TW" dirty="0" smtClean="0"/>
              <a:t>produce </a:t>
            </a:r>
            <a:r>
              <a:rPr lang="en-US" altLang="zh-TW" u="sng" dirty="0"/>
              <a:t>neurotrophic factors</a:t>
            </a:r>
            <a:r>
              <a:rPr lang="en-US" altLang="zh-TW" dirty="0"/>
              <a:t>, such as nerve growth factor, brain-derived neurotrophic factor and </a:t>
            </a:r>
            <a:r>
              <a:rPr lang="en-US" altLang="zh-TW" dirty="0" smtClean="0"/>
              <a:t>hepatocyte </a:t>
            </a:r>
            <a:r>
              <a:rPr lang="en-US" altLang="zh-TW" dirty="0"/>
              <a:t>growth </a:t>
            </a:r>
            <a:r>
              <a:rPr lang="en-US" altLang="zh-TW" dirty="0" smtClean="0"/>
              <a:t>factor                   </a:t>
            </a:r>
          </a:p>
          <a:p>
            <a:pPr marL="0" indent="0">
              <a:buNone/>
            </a:pPr>
            <a:r>
              <a:rPr lang="en-US" altLang="zh-TW" sz="1600" dirty="0"/>
              <a:t> </a:t>
            </a:r>
            <a:r>
              <a:rPr lang="en-US" altLang="zh-TW" sz="1600" dirty="0" smtClean="0"/>
              <a:t>                                                                                                                         Neuropathology 2002</a:t>
            </a:r>
          </a:p>
          <a:p>
            <a:pPr marL="0" indent="0">
              <a:buNone/>
            </a:pPr>
            <a:endParaRPr lang="en-US" altLang="zh-TW" sz="1600" dirty="0"/>
          </a:p>
          <a:p>
            <a:pPr marL="342900" indent="-342900"/>
            <a:r>
              <a:rPr lang="en-US" altLang="zh-TW" dirty="0" smtClean="0"/>
              <a:t> </a:t>
            </a:r>
            <a:r>
              <a:rPr lang="zh-TW" altLang="zh-TW" dirty="0"/>
              <a:t>A</a:t>
            </a:r>
            <a:r>
              <a:rPr lang="en-US" altLang="zh-TW" dirty="0" err="1" smtClean="0"/>
              <a:t>lso</a:t>
            </a:r>
            <a:r>
              <a:rPr lang="en-US" altLang="zh-TW" dirty="0" smtClean="0"/>
              <a:t> responsible </a:t>
            </a:r>
            <a:r>
              <a:rPr lang="en-US" altLang="zh-TW" dirty="0"/>
              <a:t>for </a:t>
            </a:r>
            <a:r>
              <a:rPr lang="en-US" altLang="zh-TW" u="sng" dirty="0"/>
              <a:t>nerve plasticity</a:t>
            </a:r>
            <a:r>
              <a:rPr lang="en-US" altLang="zh-TW" dirty="0"/>
              <a:t> after nerve injury and for </a:t>
            </a:r>
            <a:r>
              <a:rPr lang="en-US" altLang="zh-TW" dirty="0" smtClean="0"/>
              <a:t>functional </a:t>
            </a:r>
            <a:r>
              <a:rPr lang="en-US" altLang="zh-TW" dirty="0"/>
              <a:t>recovery through </a:t>
            </a:r>
            <a:r>
              <a:rPr lang="en-US" altLang="zh-TW" dirty="0" err="1"/>
              <a:t>neuroprotection</a:t>
            </a:r>
            <a:r>
              <a:rPr lang="en-US" altLang="zh-TW" dirty="0"/>
              <a:t>, cell fusion and neural differentiation  </a:t>
            </a:r>
            <a:r>
              <a:rPr lang="en-US" altLang="zh-TW" dirty="0" smtClean="0"/>
              <a:t>                                                  </a:t>
            </a:r>
            <a:r>
              <a:rPr lang="en-US" altLang="zh-TW" sz="1600" dirty="0" err="1" smtClean="0"/>
              <a:t>Acta</a:t>
            </a:r>
            <a:r>
              <a:rPr lang="en-US" altLang="zh-TW" sz="1600" dirty="0" smtClean="0"/>
              <a:t> </a:t>
            </a:r>
            <a:r>
              <a:rPr lang="en-US" altLang="zh-TW" sz="1600" dirty="0" err="1"/>
              <a:t>Neuro</a:t>
            </a:r>
            <a:r>
              <a:rPr lang="en-US" altLang="zh-TW" sz="1600" dirty="0"/>
              <a:t>- </a:t>
            </a:r>
            <a:r>
              <a:rPr lang="en-US" altLang="zh-TW" sz="1600" dirty="0" err="1"/>
              <a:t>biol</a:t>
            </a:r>
            <a:r>
              <a:rPr lang="en-US" altLang="zh-TW" sz="1600" dirty="0"/>
              <a:t> </a:t>
            </a:r>
            <a:r>
              <a:rPr lang="en-US" altLang="zh-TW" sz="1600" dirty="0" err="1"/>
              <a:t>Exp</a:t>
            </a:r>
            <a:r>
              <a:rPr lang="en-US" altLang="zh-TW" sz="1600" dirty="0"/>
              <a:t> (Wars) </a:t>
            </a:r>
            <a:r>
              <a:rPr lang="en-US" altLang="zh-TW" sz="1600" dirty="0" smtClean="0"/>
              <a:t>2013</a:t>
            </a:r>
          </a:p>
          <a:p>
            <a:pPr marL="0" indent="0">
              <a:buNone/>
            </a:pPr>
            <a:endParaRPr lang="en-US" altLang="zh-TW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96161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Aim of this study</a:t>
            </a:r>
            <a:endParaRPr kumimoji="1"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TW" dirty="0" smtClean="0"/>
              <a:t>3</a:t>
            </a:r>
            <a:r>
              <a:rPr lang="en-US" altLang="zh-TW" baseline="30000" dirty="0" smtClean="0"/>
              <a:t>rd</a:t>
            </a:r>
            <a:r>
              <a:rPr lang="en-US" altLang="zh-TW" dirty="0" smtClean="0"/>
              <a:t> </a:t>
            </a:r>
            <a:r>
              <a:rPr lang="en-US" altLang="zh-TW" dirty="0"/>
              <a:t>degree burn injury induced spinal cord </a:t>
            </a:r>
            <a:r>
              <a:rPr lang="en-US" altLang="zh-TW" b="1" dirty="0"/>
              <a:t>ventral horn motor neuron </a:t>
            </a:r>
            <a:r>
              <a:rPr lang="en-US" altLang="zh-TW" b="1" dirty="0" smtClean="0"/>
              <a:t>apoptosis</a:t>
            </a:r>
            <a:r>
              <a:rPr lang="en-US" altLang="zh-TW" dirty="0" smtClean="0"/>
              <a:t> cause</a:t>
            </a:r>
            <a:r>
              <a:rPr lang="en-US" altLang="zh-TW" dirty="0" smtClean="0">
                <a:sym typeface="Wingdings"/>
              </a:rPr>
              <a:t> muscle atrophy   Autologous adipose-derived stem cells can treat </a:t>
            </a:r>
            <a:r>
              <a:rPr lang="zh-TW" altLang="zh-TW" dirty="0" smtClean="0">
                <a:sym typeface="Wingdings"/>
              </a:rPr>
              <a:t>t</a:t>
            </a:r>
            <a:r>
              <a:rPr lang="en-US" altLang="zh-TW" dirty="0" smtClean="0">
                <a:sym typeface="Wingdings"/>
              </a:rPr>
              <a:t>his?</a:t>
            </a:r>
          </a:p>
          <a:p>
            <a:endParaRPr lang="en-US" altLang="zh-TW" dirty="0" smtClean="0">
              <a:sym typeface="Wingdings"/>
            </a:endParaRPr>
          </a:p>
          <a:p>
            <a:endParaRPr lang="zh-TW" altLang="zh-TW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48078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6" descr="P12003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53"/>
          <a:stretch>
            <a:fillRect/>
          </a:stretch>
        </p:blipFill>
        <p:spPr>
          <a:xfrm>
            <a:off x="6141409" y="0"/>
            <a:ext cx="2730500" cy="2883856"/>
          </a:xfrm>
          <a:prstGeom prst="rect">
            <a:avLst/>
          </a:prstGeom>
        </p:spPr>
      </p:pic>
      <p:pic>
        <p:nvPicPr>
          <p:cNvPr id="4" name="圖片 3" descr="imgres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418" y="370518"/>
            <a:ext cx="4272832" cy="2392786"/>
          </a:xfrm>
          <a:prstGeom prst="rect">
            <a:avLst/>
          </a:prstGeom>
        </p:spPr>
      </p:pic>
      <p:pic>
        <p:nvPicPr>
          <p:cNvPr id="5" name="圖片 4" descr="imag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1592304" y="2256554"/>
            <a:ext cx="1194601" cy="627302"/>
          </a:xfrm>
          <a:prstGeom prst="rect">
            <a:avLst/>
          </a:prstGeom>
        </p:spPr>
      </p:pic>
      <p:pic>
        <p:nvPicPr>
          <p:cNvPr id="17" name="圖片 16" descr="fig 1 flow chart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139" y="3044361"/>
            <a:ext cx="6283520" cy="3263305"/>
          </a:xfrm>
          <a:prstGeom prst="rect">
            <a:avLst/>
          </a:prstGeom>
        </p:spPr>
      </p:pic>
      <p:sp>
        <p:nvSpPr>
          <p:cNvPr id="18" name="圓角矩形 17"/>
          <p:cNvSpPr/>
          <p:nvPr/>
        </p:nvSpPr>
        <p:spPr>
          <a:xfrm>
            <a:off x="2148416" y="5777001"/>
            <a:ext cx="613834" cy="412750"/>
          </a:xfrm>
          <a:prstGeom prst="round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圓角矩形 29"/>
          <p:cNvSpPr/>
          <p:nvPr/>
        </p:nvSpPr>
        <p:spPr>
          <a:xfrm>
            <a:off x="2786905" y="5777001"/>
            <a:ext cx="3023345" cy="412750"/>
          </a:xfrm>
          <a:prstGeom prst="round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48597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P1060279 injection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1" t="9722" r="31597" b="18828"/>
          <a:stretch/>
        </p:blipFill>
        <p:spPr>
          <a:xfrm>
            <a:off x="6275545" y="1760496"/>
            <a:ext cx="2515138" cy="3572111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306545" y="237059"/>
            <a:ext cx="5724525" cy="2785004"/>
            <a:chOff x="1789113" y="1268413"/>
            <a:chExt cx="7354887" cy="4321175"/>
          </a:xfrm>
        </p:grpSpPr>
        <p:pic>
          <p:nvPicPr>
            <p:cNvPr id="4" name="Picture 4" descr="PC08223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625" y="1989138"/>
              <a:ext cx="1716088" cy="3600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5651500" y="1268413"/>
              <a:ext cx="1328738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  <a:cs typeface="新細明體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9pPr>
            </a:lstStyle>
            <a:p>
              <a:r>
                <a:rPr kumimoji="0" lang="en-US" altLang="zh-TW" sz="3000" b="1">
                  <a:latin typeface="Times New Roman" charset="0"/>
                  <a:cs typeface="Times New Roman" charset="0"/>
                </a:rPr>
                <a:t>Day 14</a:t>
              </a:r>
            </a:p>
          </p:txBody>
        </p:sp>
        <p:pic>
          <p:nvPicPr>
            <p:cNvPr id="6" name="Picture 4" descr="PC08223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500" y="1989138"/>
              <a:ext cx="1958975" cy="3587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3708400" y="1268413"/>
              <a:ext cx="1136650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  <a:cs typeface="新細明體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9pPr>
            </a:lstStyle>
            <a:p>
              <a:r>
                <a:rPr kumimoji="0" lang="en-US" altLang="zh-TW" sz="3000" b="1">
                  <a:latin typeface="Times New Roman" charset="0"/>
                  <a:cs typeface="Times New Roman" charset="0"/>
                </a:rPr>
                <a:t>Day 7</a:t>
              </a:r>
            </a:p>
          </p:txBody>
        </p:sp>
        <p:pic>
          <p:nvPicPr>
            <p:cNvPr id="8" name="Picture 13" descr="P119074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113" y="1989138"/>
              <a:ext cx="1630362" cy="3600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1979613" y="1268413"/>
              <a:ext cx="1135062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  <a:cs typeface="新細明體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9pPr>
            </a:lstStyle>
            <a:p>
              <a:r>
                <a:rPr kumimoji="0" lang="en-US" altLang="zh-TW" sz="3000" b="1">
                  <a:latin typeface="Times New Roman" charset="0"/>
                  <a:cs typeface="Times New Roman" charset="0"/>
                </a:rPr>
                <a:t>Day 0</a:t>
              </a:r>
            </a:p>
          </p:txBody>
        </p:sp>
        <p:pic>
          <p:nvPicPr>
            <p:cNvPr id="10" name="Picture 2" descr="C:\Users\huangsh63\Dropbox\burn pain\rat photo\P106027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15" t="30753" r="53691" b="28236"/>
            <a:stretch>
              <a:fillRect/>
            </a:stretch>
          </p:blipFill>
          <p:spPr bwMode="auto">
            <a:xfrm>
              <a:off x="7272338" y="1989138"/>
              <a:ext cx="1871662" cy="3600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7524750" y="1268413"/>
              <a:ext cx="1327150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  <a:cs typeface="新細明體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新細明體" charset="0"/>
                </a:defRPr>
              </a:lvl9pPr>
            </a:lstStyle>
            <a:p>
              <a:r>
                <a:rPr kumimoji="0" lang="en-US" altLang="zh-TW" sz="3000" b="1">
                  <a:latin typeface="Times New Roman" charset="0"/>
                  <a:cs typeface="Times New Roman" charset="0"/>
                </a:rPr>
                <a:t>Day 28</a:t>
              </a:r>
            </a:p>
          </p:txBody>
        </p:sp>
      </p:grpSp>
      <p:pic>
        <p:nvPicPr>
          <p:cNvPr id="12" name="內容版面配置區 3" descr="screenshot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63" r="-10163"/>
          <a:stretch>
            <a:fillRect/>
          </a:stretch>
        </p:blipFill>
        <p:spPr>
          <a:xfrm>
            <a:off x="306545" y="3214059"/>
            <a:ext cx="596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19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screensho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6382"/>
            <a:ext cx="9144000" cy="4870357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07055" y="177220"/>
            <a:ext cx="90369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Burn </a:t>
            </a:r>
            <a:r>
              <a:rPr lang="en-US" altLang="zh-TW" sz="2800" dirty="0" smtClean="0"/>
              <a:t>injury induced </a:t>
            </a:r>
            <a:r>
              <a:rPr lang="en-US" altLang="zh-TW" sz="2800" dirty="0"/>
              <a:t>apoptosis of spinal cord VHMNs </a:t>
            </a:r>
          </a:p>
          <a:p>
            <a:r>
              <a:rPr lang="en-US" altLang="zh-TW" sz="2800" dirty="0" smtClean="0"/>
              <a:t> </a:t>
            </a:r>
            <a:r>
              <a:rPr lang="en-US" altLang="zh-TW" sz="2800" dirty="0"/>
              <a:t>and </a:t>
            </a:r>
            <a:r>
              <a:rPr lang="en-US" altLang="zh-TW" sz="2800" dirty="0" smtClean="0"/>
              <a:t>local injection of ASCs </a:t>
            </a:r>
            <a:r>
              <a:rPr lang="en-US" altLang="zh-TW" sz="2800" dirty="0"/>
              <a:t>ameliorated </a:t>
            </a:r>
            <a:r>
              <a:rPr lang="en-US" altLang="zh-TW" sz="2800" dirty="0" smtClean="0"/>
              <a:t>VHMNs apoptosis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86231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6225" y="428279"/>
            <a:ext cx="8591550" cy="1521128"/>
          </a:xfrm>
        </p:spPr>
        <p:txBody>
          <a:bodyPr>
            <a:noAutofit/>
          </a:bodyPr>
          <a:lstStyle/>
          <a:p>
            <a:r>
              <a:rPr lang="en-US" altLang="zh-TW" sz="2800" dirty="0" smtClean="0"/>
              <a:t>Burn injuries decreased the number of Schwann cells and induced apoptosis in the sciatic nerve and ASCs local injection ameliorated </a:t>
            </a:r>
            <a:r>
              <a:rPr lang="en-US" altLang="zh-TW" sz="2800" dirty="0"/>
              <a:t>muscle fiber atrophy</a:t>
            </a:r>
            <a:r>
              <a:rPr lang="zh-TW" altLang="en-US" sz="2800" dirty="0"/>
              <a:t/>
            </a:r>
            <a:br>
              <a:rPr lang="zh-TW" altLang="en-US" sz="2800" dirty="0"/>
            </a:br>
            <a:endParaRPr kumimoji="1" lang="zh-TW" altLang="en-US" sz="2800" dirty="0"/>
          </a:p>
        </p:txBody>
      </p:sp>
      <p:pic>
        <p:nvPicPr>
          <p:cNvPr id="4" name="內容版面配置區 3" descr="screenshot.p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06" r="-10106"/>
          <a:stretch>
            <a:fillRect/>
          </a:stretch>
        </p:blipFill>
        <p:spPr>
          <a:xfrm>
            <a:off x="276225" y="1723680"/>
            <a:ext cx="8630690" cy="4958056"/>
          </a:xfrm>
        </p:spPr>
      </p:pic>
    </p:spTree>
    <p:extLst>
      <p:ext uri="{BB962C8B-B14F-4D97-AF65-F5344CB8AC3E}">
        <p14:creationId xmlns:p14="http://schemas.microsoft.com/office/powerpoint/2010/main" val="2955653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screensho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90" y="3454836"/>
            <a:ext cx="3631336" cy="1664362"/>
          </a:xfrm>
          <a:prstGeom prst="rect">
            <a:avLst/>
          </a:prstGeom>
        </p:spPr>
      </p:pic>
      <p:pic>
        <p:nvPicPr>
          <p:cNvPr id="3" name="圖片 2" descr="screensho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7482"/>
            <a:ext cx="9144000" cy="201956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95919" y="270333"/>
            <a:ext cx="8419531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baseline="30000" dirty="0"/>
              <a:t>Burn injuries induced denervation atrophy of the gastrocnemius muscle fibers and </a:t>
            </a:r>
            <a:r>
              <a:rPr lang="en-US" altLang="zh-TW" sz="3600" baseline="30000" dirty="0" smtClean="0"/>
              <a:t>ASCs local injection </a:t>
            </a:r>
            <a:r>
              <a:rPr lang="en-US" altLang="zh-TW" sz="3600" baseline="30000" dirty="0"/>
              <a:t>ameliorated muscle fiber atrophy</a:t>
            </a:r>
            <a:endParaRPr lang="zh-TW" altLang="en-US" sz="3600" dirty="0"/>
          </a:p>
        </p:txBody>
      </p:sp>
      <p:grpSp>
        <p:nvGrpSpPr>
          <p:cNvPr id="7" name="群組 6"/>
          <p:cNvGrpSpPr/>
          <p:nvPr/>
        </p:nvGrpSpPr>
        <p:grpSpPr>
          <a:xfrm>
            <a:off x="4196131" y="3454836"/>
            <a:ext cx="4520951" cy="3240712"/>
            <a:chOff x="4196131" y="3454836"/>
            <a:chExt cx="4520951" cy="3240712"/>
          </a:xfrm>
        </p:grpSpPr>
        <p:pic>
          <p:nvPicPr>
            <p:cNvPr id="5" name="圖片 4" descr="screenshot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2106" y="3795435"/>
              <a:ext cx="2747698" cy="2900113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4196131" y="3454836"/>
              <a:ext cx="4520951" cy="502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4000" baseline="30000" dirty="0"/>
                <a:t>ASCs homing to hind-paw skin</a:t>
              </a:r>
              <a:endParaRPr lang="zh-TW" altLang="en-US" sz="4000" dirty="0"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8490593" y="474060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4196131" y="3327048"/>
            <a:ext cx="4619319" cy="3368500"/>
          </a:xfrm>
          <a:prstGeom prst="rect">
            <a:avLst/>
          </a:prstGeom>
          <a:noFill/>
          <a:ln w="1905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52309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screensho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88900"/>
            <a:ext cx="9093200" cy="67691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487534" y="2562890"/>
            <a:ext cx="1655330" cy="40824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187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9" name="Picture 2" descr="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49275"/>
            <a:ext cx="7775575" cy="583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8" name="Rectangle 15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 eaLnBrk="0" hangingPunct="0">
              <a:defRPr kumimoji="1">
                <a:solidFill>
                  <a:schemeClr val="tx1"/>
                </a:solidFill>
                <a:latin typeface="Garamond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charset="0"/>
                <a:ea typeface="新細明體" charset="0"/>
              </a:defRPr>
            </a:lvl9pPr>
          </a:lstStyle>
          <a:p>
            <a:pPr eaLnBrk="1" hangingPunct="1"/>
            <a:fld id="{514F0301-C064-EB41-8CE5-EA4EC790737C}" type="slidenum">
              <a:rPr kumimoji="0" lang="en-US" altLang="zh-TW">
                <a:latin typeface="Arial" charset="0"/>
              </a:rPr>
              <a:pPr eaLnBrk="1" hangingPunct="1"/>
              <a:t>13</a:t>
            </a:fld>
            <a:endParaRPr kumimoji="0" lang="en-US" altLang="zh-TW">
              <a:latin typeface="Arial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xfrm>
            <a:off x="4067175" y="4941888"/>
            <a:ext cx="4176713" cy="647700"/>
          </a:xfrm>
        </p:spPr>
        <p:txBody>
          <a:bodyPr>
            <a:normAutofit fontScale="90000"/>
          </a:bodyPr>
          <a:lstStyle/>
          <a:p>
            <a:r>
              <a:rPr lang="en-US" altLang="zh-TW" sz="5400" dirty="0">
                <a:solidFill>
                  <a:srgbClr val="FF0000"/>
                </a:solidFill>
                <a:latin typeface="Garamond" charset="0"/>
                <a:ea typeface="新細明體" charset="0"/>
              </a:rPr>
              <a:t>Thank you </a:t>
            </a:r>
            <a:r>
              <a:rPr lang="en-US" altLang="zh-TW" sz="5400" dirty="0" smtClean="0">
                <a:solidFill>
                  <a:srgbClr val="FF0000"/>
                </a:solidFill>
                <a:latin typeface="Garamond" charset="0"/>
                <a:ea typeface="新細明體" charset="0"/>
              </a:rPr>
              <a:t>!</a:t>
            </a:r>
            <a:br>
              <a:rPr lang="en-US" altLang="zh-TW" sz="5400" dirty="0" smtClean="0">
                <a:solidFill>
                  <a:srgbClr val="FF0000"/>
                </a:solidFill>
                <a:latin typeface="Garamond" charset="0"/>
                <a:ea typeface="新細明體" charset="0"/>
              </a:rPr>
            </a:br>
            <a:r>
              <a:rPr lang="en-US" altLang="zh-TW" sz="2000" b="1" dirty="0"/>
              <a:t>Acknowledgments </a:t>
            </a:r>
            <a:r>
              <a:rPr lang="en-US" altLang="zh-TW" sz="2000" dirty="0"/>
              <a:t/>
            </a:r>
            <a:br>
              <a:rPr lang="en-US" altLang="zh-TW" sz="2000" dirty="0"/>
            </a:br>
            <a:r>
              <a:rPr lang="en-US" altLang="zh-TW" sz="2200" dirty="0" smtClean="0">
                <a:solidFill>
                  <a:schemeClr val="tx1"/>
                </a:solidFill>
                <a:latin typeface="Garamond" charset="0"/>
                <a:ea typeface="新細明體" charset="0"/>
              </a:rPr>
              <a:t>NSC /KMU/KMUH</a:t>
            </a:r>
            <a:endParaRPr lang="en-US" altLang="zh-TW" sz="5400" dirty="0">
              <a:solidFill>
                <a:srgbClr val="FF0000"/>
              </a:solidFill>
              <a:latin typeface="Garamond" charset="0"/>
              <a:ea typeface="新細明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015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1901</TotalTime>
  <Words>213</Words>
  <Application>Microsoft Macintosh PowerPoint</Application>
  <PresentationFormat>如螢幕大小 (4:3)</PresentationFormat>
  <Paragraphs>23</Paragraphs>
  <Slides>13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4" baseType="lpstr">
      <vt:lpstr>SOHO</vt:lpstr>
      <vt:lpstr>Autologous adipose-derived stem cells attenuates muscular atrophy and protects the spinal cord ventral horn motor neuron in an animal model of burn injury   Shu-Hung Huang; sheng-Hua wu  Sin-Daw Lin; Chung-Sheng Lai   Kaohsiung Medical University Hospital Kaohsiung Medical University TAIWAN</vt:lpstr>
      <vt:lpstr>PowerPoint 簡報</vt:lpstr>
      <vt:lpstr>PowerPoint 簡報</vt:lpstr>
      <vt:lpstr>PowerPoint 簡報</vt:lpstr>
      <vt:lpstr>Effective of Autologous adipose-derived stem cells  (ASCs) </vt:lpstr>
      <vt:lpstr>Aim of this study</vt:lpstr>
      <vt:lpstr>PowerPoint 簡報</vt:lpstr>
      <vt:lpstr>PowerPoint 簡報</vt:lpstr>
      <vt:lpstr>PowerPoint 簡報</vt:lpstr>
      <vt:lpstr>Burn injuries decreased the number of Schwann cells and induced apoptosis in the sciatic nerve and ASCs local injection ameliorated muscle fiber atrophy </vt:lpstr>
      <vt:lpstr>PowerPoint 簡報</vt:lpstr>
      <vt:lpstr>PowerPoint 簡報</vt:lpstr>
      <vt:lpstr>Thank you ! Acknowledgments  NSC /KMU/KMUH</vt:lpstr>
    </vt:vector>
  </TitlesOfParts>
  <Company>KMU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MEETING</dc:title>
  <dc:creator>Shu-Hung Huang</dc:creator>
  <cp:lastModifiedBy>MacBookAir HuangSH</cp:lastModifiedBy>
  <cp:revision>49</cp:revision>
  <dcterms:created xsi:type="dcterms:W3CDTF">2014-06-26T16:45:29Z</dcterms:created>
  <dcterms:modified xsi:type="dcterms:W3CDTF">2015-10-17T11:19:25Z</dcterms:modified>
</cp:coreProperties>
</file>