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7" r:id="rId11"/>
    <p:sldId id="270" r:id="rId12"/>
    <p:sldId id="273" r:id="rId13"/>
    <p:sldId id="274" r:id="rId14"/>
    <p:sldId id="275" r:id="rId15"/>
    <p:sldId id="277" r:id="rId16"/>
    <p:sldId id="279" r:id="rId17"/>
    <p:sldId id="280" r:id="rId18"/>
    <p:sldId id="283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3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1371600"/>
            <a:ext cx="7485063" cy="1081088"/>
          </a:xfrm>
        </p:spPr>
        <p:txBody>
          <a:bodyPr anchor="b"/>
          <a:lstStyle>
            <a:lvl1pPr algn="ctr">
              <a:lnSpc>
                <a:spcPct val="110000"/>
              </a:lnSpc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111632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57375" y="2628900"/>
            <a:ext cx="5672138" cy="800100"/>
          </a:xfrm>
        </p:spPr>
        <p:txBody>
          <a:bodyPr tIns="45720" bIns="45720"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731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38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43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10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4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169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09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43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368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04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9725" y="315913"/>
            <a:ext cx="2130425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95275" y="315913"/>
            <a:ext cx="624205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08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TW" smtClean="0"/>
              <a:t>Textmasterformate durch Klicken bearbeiten</a:t>
            </a:r>
          </a:p>
          <a:p>
            <a:pPr lvl="1"/>
            <a:r>
              <a:rPr lang="de-DE" altLang="zh-TW" smtClean="0"/>
              <a:t>Zweite Ebene</a:t>
            </a:r>
          </a:p>
          <a:p>
            <a:pPr lvl="2"/>
            <a:r>
              <a:rPr lang="de-DE" altLang="zh-TW" smtClean="0"/>
              <a:t>Dritte Ebene</a:t>
            </a:r>
          </a:p>
          <a:p>
            <a:pPr lvl="3"/>
            <a:r>
              <a:rPr lang="de-DE" altLang="zh-TW" smtClean="0"/>
              <a:t>Vierte Ebene</a:t>
            </a:r>
          </a:p>
          <a:p>
            <a:pPr lvl="4"/>
            <a:r>
              <a:rPr lang="de-DE" altLang="zh-TW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/>
              <a:t>Page </a:t>
            </a:r>
            <a:r>
              <a:rPr lang="de-DE" sz="1000">
                <a:sym typeface="Wingdings" pitchFamily="2" charset="2"/>
              </a:rPr>
              <a:t></a:t>
            </a:r>
            <a:r>
              <a:rPr lang="de-DE" sz="1000"/>
              <a:t> </a:t>
            </a:r>
            <a:fld id="{26427F57-1336-42B7-8C1A-A39CEC9AB11C}" type="slidenum">
              <a:rPr lang="de-DE" sz="1000"/>
              <a:pPr>
                <a:defRPr/>
              </a:pPr>
              <a:t>‹#›</a:t>
            </a:fld>
            <a:endParaRPr lang="de-DE" sz="1000"/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561975" y="315913"/>
            <a:ext cx="50974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TW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1" fontAlgn="base" hangingPunct="1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720725" indent="-274638" algn="l" rtl="0" eaLnBrk="1" fontAlgn="base" hangingPunct="1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987425" indent="-265113" algn="l" rtl="0" eaLnBrk="1" fontAlgn="base" hangingPunct="1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1254125" indent="-265113" algn="l" rtl="0" eaLnBrk="1" fontAlgn="base" hangingPunct="1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17113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27" y="2492896"/>
            <a:ext cx="6762645" cy="363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485063" cy="1081088"/>
          </a:xfrm>
        </p:spPr>
        <p:txBody>
          <a:bodyPr/>
          <a:lstStyle/>
          <a:p>
            <a:r>
              <a:rPr lang="en-US" altLang="zh-TW" sz="2800" dirty="0">
                <a:solidFill>
                  <a:schemeClr val="tx1"/>
                </a:solidFill>
              </a:rPr>
              <a:t>Aesthetic Evaluation of Facial Attractiveness </a:t>
            </a:r>
            <a:r>
              <a:rPr lang="en-US" altLang="zh-TW" sz="2800" dirty="0" smtClean="0">
                <a:solidFill>
                  <a:schemeClr val="tx1"/>
                </a:solidFill>
              </a:rPr>
              <a:t>in</a:t>
            </a:r>
            <a:r>
              <a:rPr lang="zh-TW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</a:rPr>
              <a:t>Children </a:t>
            </a:r>
            <a:r>
              <a:rPr lang="en-US" altLang="zh-TW" sz="2800" dirty="0">
                <a:solidFill>
                  <a:schemeClr val="tx1"/>
                </a:solidFill>
              </a:rPr>
              <a:t>with Cleft Lip and Palate by Senior </a:t>
            </a:r>
            <a:r>
              <a:rPr lang="zh-TW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</a:rPr>
              <a:t>and </a:t>
            </a:r>
            <a:r>
              <a:rPr lang="en-US" altLang="zh-TW" sz="2800" dirty="0">
                <a:solidFill>
                  <a:schemeClr val="tx1"/>
                </a:solidFill>
              </a:rPr>
              <a:t>Junior Health Professionals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33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Introduction</a:t>
            </a:r>
            <a:r>
              <a:rPr lang="en-US" altLang="zh-TW" sz="2800" dirty="0" smtClean="0"/>
              <a:t> 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Cleft lip and palate </a:t>
            </a:r>
            <a:r>
              <a:rPr lang="en-US" altLang="zh-TW" dirty="0" smtClean="0"/>
              <a:t>can </a:t>
            </a:r>
            <a:r>
              <a:rPr lang="en-US" altLang="zh-TW" dirty="0"/>
              <a:t>cause cognitive </a:t>
            </a:r>
            <a:r>
              <a:rPr lang="en-US" altLang="zh-TW" dirty="0" smtClean="0"/>
              <a:t>and psychological </a:t>
            </a:r>
            <a:r>
              <a:rPr lang="en-US" altLang="zh-TW" dirty="0" err="1" smtClean="0"/>
              <a:t>sequelae</a:t>
            </a:r>
            <a:r>
              <a:rPr lang="en-US" altLang="zh-TW" dirty="0" smtClean="0"/>
              <a:t> </a:t>
            </a:r>
          </a:p>
          <a:p>
            <a:endParaRPr lang="en-US" altLang="zh-TW" dirty="0"/>
          </a:p>
          <a:p>
            <a:r>
              <a:rPr lang="en-US" altLang="zh-TW" dirty="0" smtClean="0">
                <a:solidFill>
                  <a:srgbClr val="FF0000"/>
                </a:solidFill>
              </a:rPr>
              <a:t>Appearance</a:t>
            </a:r>
            <a:r>
              <a:rPr lang="en-US" altLang="zh-TW" dirty="0" smtClean="0"/>
              <a:t> </a:t>
            </a:r>
            <a:r>
              <a:rPr lang="en-US" altLang="zh-TW" dirty="0"/>
              <a:t>of the </a:t>
            </a:r>
            <a:r>
              <a:rPr lang="en-US" altLang="zh-TW" dirty="0">
                <a:solidFill>
                  <a:srgbClr val="FF0000"/>
                </a:solidFill>
              </a:rPr>
              <a:t>nasolabial </a:t>
            </a:r>
            <a:r>
              <a:rPr lang="en-US" altLang="zh-TW" dirty="0"/>
              <a:t>region is one </a:t>
            </a:r>
            <a:r>
              <a:rPr lang="en-US" altLang="zh-TW" dirty="0" smtClean="0"/>
              <a:t>of the </a:t>
            </a:r>
            <a:r>
              <a:rPr lang="en-US" altLang="zh-TW" dirty="0"/>
              <a:t>most </a:t>
            </a:r>
            <a:r>
              <a:rPr lang="en-US" altLang="zh-TW" dirty="0" smtClean="0"/>
              <a:t>important  area </a:t>
            </a:r>
            <a:r>
              <a:rPr lang="en-US" altLang="zh-TW" dirty="0"/>
              <a:t>to evaluate the </a:t>
            </a:r>
            <a:r>
              <a:rPr lang="en-US" altLang="zh-TW" dirty="0" smtClean="0"/>
              <a:t>treatment</a:t>
            </a:r>
          </a:p>
          <a:p>
            <a:endParaRPr lang="en-US" altLang="zh-TW" dirty="0"/>
          </a:p>
          <a:p>
            <a:r>
              <a:rPr lang="en-US" altLang="zh-TW" dirty="0" smtClean="0"/>
              <a:t>Difference exists between experienced professionals and society in general </a:t>
            </a:r>
          </a:p>
        </p:txBody>
      </p:sp>
    </p:spTree>
    <p:extLst>
      <p:ext uri="{BB962C8B-B14F-4D97-AF65-F5344CB8AC3E}">
        <p14:creationId xmlns:p14="http://schemas.microsoft.com/office/powerpoint/2010/main" val="304483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So Far ~~~</a:t>
            </a:r>
            <a:endParaRPr lang="zh-TW" altLang="en-US" sz="3200" dirty="0"/>
          </a:p>
        </p:txBody>
      </p:sp>
      <p:sp>
        <p:nvSpPr>
          <p:cNvPr id="4" name="圓角矩形 3"/>
          <p:cNvSpPr/>
          <p:nvPr/>
        </p:nvSpPr>
        <p:spPr bwMode="auto">
          <a:xfrm>
            <a:off x="683568" y="2645295"/>
            <a:ext cx="305879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Plastic</a:t>
            </a:r>
            <a:r>
              <a:rPr kumimoji="0" lang="en-US" altLang="zh-TW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surgeons 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466881" y="1446503"/>
            <a:ext cx="3861736" cy="902667"/>
          </a:xfrm>
          <a:prstGeom prst="rect">
            <a:avLst/>
          </a:prstGeom>
          <a:solidFill>
            <a:srgbClr val="00B05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Experienced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Professionals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4997419" y="1433164"/>
            <a:ext cx="3750673" cy="902667"/>
          </a:xfrm>
          <a:prstGeom prst="rect">
            <a:avLst/>
          </a:prstGeom>
          <a:solidFill>
            <a:srgbClr val="FF000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Lay people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圓角矩形 8"/>
          <p:cNvSpPr/>
          <p:nvPr/>
        </p:nvSpPr>
        <p:spPr bwMode="auto">
          <a:xfrm>
            <a:off x="5034520" y="2581671"/>
            <a:ext cx="349792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Lay people 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圓角矩形 9"/>
          <p:cNvSpPr/>
          <p:nvPr/>
        </p:nvSpPr>
        <p:spPr bwMode="auto">
          <a:xfrm>
            <a:off x="5034520" y="3293367"/>
            <a:ext cx="349792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Cleft patient himself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721122" y="3365375"/>
            <a:ext cx="305879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>
                <a:latin typeface="Arial" charset="0"/>
              </a:rPr>
              <a:t>Orthodontists</a:t>
            </a:r>
          </a:p>
        </p:txBody>
      </p:sp>
      <p:sp>
        <p:nvSpPr>
          <p:cNvPr id="12" name="圓角矩形 11"/>
          <p:cNvSpPr/>
          <p:nvPr/>
        </p:nvSpPr>
        <p:spPr bwMode="auto">
          <a:xfrm>
            <a:off x="721122" y="4085455"/>
            <a:ext cx="305879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 smtClean="0">
                <a:latin typeface="Arial" charset="0"/>
              </a:rPr>
              <a:t>Psychologists </a:t>
            </a:r>
            <a:endParaRPr lang="en-US" altLang="zh-TW" sz="2800" dirty="0">
              <a:latin typeface="Arial" charset="0"/>
            </a:endParaRPr>
          </a:p>
        </p:txBody>
      </p:sp>
      <p:sp>
        <p:nvSpPr>
          <p:cNvPr id="13" name="圓角矩形 12"/>
          <p:cNvSpPr/>
          <p:nvPr/>
        </p:nvSpPr>
        <p:spPr bwMode="auto">
          <a:xfrm>
            <a:off x="751307" y="4805535"/>
            <a:ext cx="305879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>
                <a:latin typeface="Arial" charset="0"/>
              </a:rPr>
              <a:t>Others</a:t>
            </a:r>
            <a:endParaRPr lang="zh-TW" altLang="en-US" sz="2800" dirty="0">
              <a:latin typeface="Arial" charset="0"/>
            </a:endParaRPr>
          </a:p>
        </p:txBody>
      </p:sp>
      <p:sp>
        <p:nvSpPr>
          <p:cNvPr id="15" name="AutoShape 2" descr="data:image/jpeg;base64,/9j/4AAQSkZJRgABAQAAAQABAAD/2wCEAAkGBxQSEhQUExQVFRUWFBcYGBUUGBgaGBgXGhgXHRkYGBwYHCghGhslGxcXITMkJSkrLy4uGh8zODMsNygtLisBCgoKDgwOGxAQFywcHBw3LCwrLCwsLCwsLC0sOCssLCwsLCssLCsrNywsLCwsLCssKys3KywsLCwsLCssLCwrK//AABEIANMA7gMBIgACEQEDEQH/xAAcAAEAAgMBAQEAAAAAAAAAAAAABwgEBQYDAgH/xABIEAABAwICBQcHCAkDBQEAAAABAAIDBBEFEgYHEyExIkFRYXGBkQgUMnKCkqFCUlRiorHR0hYXI0NTc5OywRUzNCSDo9PwlP/EABgBAQEBAQEAAAAAAAAAAAAAAAABAgME/8QAHREBAQEBAQEBAQEBAAAAAAAAAAERAhIhAzFRMv/aAAwDAQACEQMRAD8A5/WVrRq5aqaGmldBBE90Y2Zs55abF5cN+8g2sRutzrhv0rrvptV/Xl/MthrCwx1FilSxt25ZtpGRusHHO23Ze3crUaNYqKulgqG8JY2u7CRvHcbhBUf9K676bVf15fzJ+ldd9Nqv68v5lcpEFOqfTGvY4ObW1Nx0zPcPBxIKsFqc04fiVO9k9jUQEBzgLZ2OvldbmO4g26OtbbWpgnnmGVMYF3NbtWdOaPlbu0AjvVatC9Lp8MmdNThjnOjMZbKHFpBLTezXA3BaN9+lBcJFCeh2vIyzMiroY2Necu2izBrSSAMzXE8npN93QpsCAiIgKu+tLWhVOq5aeklMMMLjGXR+nI4bnEu5gDcADo8Jy0sxYUlHUVB/dRPcB0utyR3usFV3V1hLq7E6djruBl2spPO1hzuv22t7SDW/pXXfTar+vL+ZP0rrvptV/Xl/MrlIgpr+ldd9Nqv68v5l9w6X17XBwraq4NxeaQjwLrFXHUQ+UXjmzpYaVp3zvL3+pHawPa5w90oM/Urp7LiDJYKk5poWtcJAAM7Du5VvlA2389wpPVQdCtMZsLkfLAyJznsyHatc6wvfdle3oCkrRnXw8yNbWwRhjiAZIMwyXPEte43A57HxQToi+Y5A4BzSCCAQRwIPAhfSAiIgIiICIiAiIgIiIIJ8pDBbPpqwD0gYH9ou5nwL/AdC3vk7Y1tKKWmJ3wS3aPqSb/7w/wAV1mtXBPPMMqIwLvY3as9aPlbu1uYd6grUfjXm2KRtJsyoa6E9FzZzD25mgd56UFokREH4RdU601wbzOuqafmjlOX1Hcpn2XBXGUAeUbgmSogq2jdKzZv9Zm9p7S029kIIdVutWmN+eYbTTH0smR/rxktPja/YQqiqcvJvxu4qaNx4WmYOrc1/xyeKCb0REER+UXjWzpIaYHfPJmd6ke/4vLfdWo8m/BN9TWOHACFh+08/Bg8Vx2u3GvOcUlaDdkAbE3tAu8++XDsAU86rsE8zwymiIs8s2j/WkOax7AQ3uQdWiIgKq2ubG/OsUmsbshtCz2PTPvl3cArJ6V4uKSjqKg/uonuAPO63JHe6wVN5pS9znON3OJJPSSbk+KDzuvpoJ3DeTzBfC67VZgfnmJ00Z9BjxK/1YyHW7Ccre9BaDRSjdDRUsTzd8dPExx62saD8QtqiICIiAiIgIiICIiAiIg/CFT/S3DHYdiM0UZLTDNmiPOG3D4zv42Bb4K4KgLyjsEyz09W0bpGGJ/rMuWntLSR7IQTfgeJNqaeGdvoyxteO8Xt3FZyi3yfMa22Hugcbup5CB/Lfym/azhSkgLh9c2CedYXNYXfDadvay+b7Beu4XxNEHtc1wu1wIIPOCLEeCCkK6vVbjfmeJ00hNmOfsn+rJybm/MCQe5abSXCTSVU9O7jFI5tzxIB5J722K1rTbeEF4Vr9IMTbS009Q7hFE99uktBIHebDvWFoPjQraCmqOd8Yzeu3kvHvNK4nyhMa2NAynaeVUSgH+WzlO8XZB2XQQpobhrsQxOBjuUZZ88p+qDnkO7hcA95Ct6BbgoE8nDBM01RVuG6NgiZ6z7Od4NDR7SnxAREQRF5ReObOlhpWnlTvL3epHbd3uLfdKr0V3eufHPOsUmAN2QWhb7Ppn3y7uAXCFACnjycMDyx1NW4emWxR9jd7z3ktHslQQ0X3DeehXB0AwTzLD6aCwDmxgvt/Edyn/aJHcg6BERAREQEREBERAREQEREBcVrgwPzvC52gXfFaZnay97drC8d67VfMjA4EEXBBBB5weIQVm1D415viYjJsyojdGRzZxymHt3Ee0rM3VPcdo34biMjGGzqafNGT0NcHRk9O7KraYZiDZ4Y5mHkyMa8djgCgzrpdeeZMyuCvPlC4Jsq6OpaOTURgO/mR2b8WZPBRUrM68sG85wxzx6dO8Sj1bFrx2Wdf2QqzKCfvJyxvPBUUjjvieJGeo/c63Y4faC4bXvjfnGJujB5FMxsY6MxGZ58SG+ytRqs0lbh9e2Z5tGY5GP8AVLcw7eWxq1+CUr8SxGNrt7qiozP6gXZnnubfwQWP1Q4N5phdO1ws+QGV/a83aD2MyjuK7K68WANAA3AAADoA4BfWZXB6XWr0oxcUlJUVB/dRPcB0uA5I73WC2GZRN5Q2ObOkhpWnlTyZnfy4/wAXFvulBAE8xe5z3G7nEucekk3J8V5L9KAKDbaLTQx1cElSXbGOQSPDRdzgzlBgH1iA3iOKlbG9fjzcUlKGjmfO6572s/Mo+0Q1f1uIm8MeWLnmlu2PuNruPqgqYNH9RdHEAaqSSodztBMcfdlOb7SCKsR1rYrMTeqMY5mxMYwDqBAzHvJWnk0hxCQ5jU1Zv0SSW+BVqML0PoaYWhpYWdeQF3e51ye8rcxxhu5oA7BZBTz/AFnEB+/rB/3JvxWZTaf4nDubWTi3M85vg8FW5IWJVYTBILSQxPB+cxp+8IK74RrvxGKwmENQOcuZkce+OzR7q77R7XnRzENqY5Kdx+V6cd+sjlD3bda6DFtVOFz3/wCmETvnQOdHb2QcvwUc6UaiJWXfRTCUfwpeS/2XDc7vsgnLDcRiqGCSCRkrDwcxwcPhz9SylT6hxGvwioOUy00rTymOBAcAflNO57evwKn3VvrThxG0MwENVb0b8iXdvMZO++6+U9xKCREREBERAREQV78ovBNnVQ1TRumjyPP14+B72ED2V2OorG9th2ycbup5HM68juU3wuR3BbfXVgfnWFykC74CJm9PJuHDd9Rzvgoh1FYxscQMRNm1EZbb67eUw+Gce0rBY3OmdeGdM63jJXU7Zo3xPF2yMcxw6nAg/eqeYrQOp5pYX+lG9zDzXym1+/irh51XbXjhGxxHbAcmoYH+20Br/uae8rNixHalfyfMHz1U1S4cmGPI313nm7GtPvBRQrLancJ82wyIkWfMTK7scbM+wGnvUkK77OmdeGdM63iPfMqx65Mb86xOUA3ZBaJvRyfTPvl3gFYPSPFhS0s85/dROcB0uA5I73WCqPNKXuc5xu5xLiekk3J8VnpY+FNWqrVIJGsq8QYcps6KnNxccQ6XqPM3nHHoWh1I6EitqDUzNvBTuaQDwkl4taelrdxI59w4Eqyqyr4iiDQGtAa0CwAFgB0ADgvtEQEXxNK1gLnODWjiXEADtJXPVOn2Gxmzq6nv9WRrv7boOkRc1BrAwx/Cupx60gb/AHWW+o62OVodFIyRp4OjcHA97TZB7oiINHpXopTYjEY6iMO+a8bnsPS13+OBVZNOdDqjCagNcSWE5oZ23Gax3b/kvG64Vt1pNMNG4sRpZKeUekLsdzsePRcOw+IuEEcaudckcoZT4gRHKBYVBsI32/ifMcenh2KYWuBAINwd4IVKsXw59NPLBKLPie5jh1g8R1HiDzghSfqe1mOpnso6t96dxDY5HH/ZPM0n+GeH1ezgFh0QFEBERB5zwte1zHC7XNLSDzgixHgqe18EmG4g5ovnpqjceGYNddpNuZzbeKuMq6+UNgeyrY6lo5NRHZ38yPcfFpZ4FBNFJWNlYyRm9r2hw7CLheudR9qdxjbYcxhN3QOMZ9Xiz4G3sruM67z7GGTnUda8cK21C2Vo5UEgcfUdyXfHKe4rvM6xMXpG1EEsLuEkbmHvBF+470vJqruB4camohgbxkka3sBO89gFz3K2cDAxrWNFmtAaB1AWCgjUzgbvP5XyD/jNc09UpOUW7g/4Kcc6zxPi2snOmdY2dM61jKOtfGNZKWKnad8z8zvUZ+Li3wKgldnraxjzjEZADdkIETe0b3n3iR3BcnQxh0kbTwL2g95C49f1uLZas8EFHhtNFazjGJH+vJyj4Xt3BdQviFmVoA5gB4Bfaii0Wmuk8WG0r6iXfbksZexfIb5WjwuTzAEreqD/ACl53WoGXOUmdxHMXDZAHuDj7yCLtLNMavEZC6okJbfkxNNo2DmAbz9p3rnkKAICzcKxWameHwSvid0scRw6bce9YbW33DeVlDDZuOykt6jvwQWA1S60jWuFJWZRUW5EgsBNYbwQNwfbfu3HfuFlK6pPR1MlPKyRl2yRva9t7ghzSCFczBq8VFPDO3hLEyQdj2h3+UGYiIgr55ReCCOpgqmjdMwsfb58drE9Za4e6ohVkPKGpQ7DWP546hhHtBw/yq3FBZTUZpiaylNNK681MAASd74uDT1kWynu6VJyqZqnxk0uKUz72a92yf1tk3C/Y7Ke4K2aAiIgKPNeeB+c4Y97Ry6d4mHW0Xa8dmV1/ZCkNeNZTNljfG8Xa9rmuHSHCx+BQVe1R4oY6p0OazZmGw+u3ePs5vgph2jukqvkkcmHVxafTpp7HmzBrvgHN+9WIhAe1rm72uAIPURcL0/j18xy7n15bR3SU2jukrI2CbBdtjONRhuHCB87mE3ml2ju3K0W8QT3rP2jukrI2CbBT4MfaO6SsPGcTNPBLMSf2bHOtfiQNw7zYLabBR9rjxDZ00cAPKmfc+oz8XFvgVOupJpJtQ/NKXOLnG7nEknpJNyV90kuV7HfNc0+BBXiUC8Tuu7SzB7GuHBzQfEXXpdcLqe0hFXhsIJvJANjIL3PJ3Mce1lu+67bMqPS64nWvoWcUpQ2MgTwuL4i7g64s5hPMHWG/pAXZZkzJgphi2Ez0shjqInxPF+S9pF7c4PBw6xuWEFdDFMMgqWZJ4o5WfNkaHDuvwPYo9xzUnQTXMDpKZ2+2U52X9V5vbscFMGv1b6TYDTRMYwiKUtGeSpZZ7nc9372gX5gbBSzQV8MzQ6GSOVp4GNzXN8WkhV7xjUbWx3MEsU46N8bvB1xfvXG1ejuI0DrugqYCPlsDsvvx8k+KDtPKB0ffFWtqmsOymjaC4DcJGbiHdBIy26d/QVocL1rYlTwxwxysEcTGsaDGwkNaLAXI37l5YfrPxGNuR8zaiMixjqmNlae0kZj4r1xDTKjnp5o3YXTwzPZyJ6ezcrwQQchG4G3MefgUGV+ubFf4sf9Jn4J+ubFf4sf9Jn4KPl+IOu0k1jV1fCYKiRjoy5rrNja03bw3hciUSyD7hlLHNc02c0ggjmINwfFXWwyqEsMUo4SRseOxzQf8qk6uborTujoqSN4s9lNC1w6HNjaD8Qg2iIiAiIgrb5QOB7HEBO0cipjBP8AMZyXfZyHvK7bVNiPnOHRgm74SYndg3s+yQO5bPX3gnnGG7Vo5dNIJOvIbtePiHeyo41CYtkqpaZx5M0eZvrsPDvaXe6Fri5Us1M2wTYLZbFNiuvpjGt2CbBbLYpsU9GNbsFXrWxiu3xCRoPIhAib2gXefeJHcFYfSCtFLTTzu4RROfbpIG4d5sO9VJqJi9znuN3OcXE9JJuT4rHfW/GpHmV+tC+V1OrTBPPMSporXaJBJJ6kfKIPbYN9pc2npq70vfhdXnsTE+zJ4+BLQeI+s3eR3jnVosMxOOoiZNC8PjeLtc3gfwI4Ecyi/W7qrM5dWULf2u8ywAf7m704/r7t7flcePGKtD9M6vC5SGXLL/tKeS4aSOO472O6x33VlFrsyZlxGiesqirgGh4hmP7mUgG/Qx3B/dv6l2GdaR75kzLwzpnTDXvmQuXhnTOmGtTi2iFDU3M1LC5x+XlDX+82x+K4bHNSFJJc00skDuYO/aM+JDh4qT86Z0w1V/SzVxXUF3Pj2sQ/ew3c0D6w4t7xbrXMUGy2jdtn2d+UY7ZwOkZtx7N3aFccuUW6xdVUVQHT0TWxT7y6IbmS9NuZjvgfipeTWuwDU7QVsLZqevlkY7oYy7TztcOLXDoK2X6gaf6XN7jFFGhullThFSXNBsCWzU7iWh1rgg7jlcDwNtyszofpnS4lHnp38oAZ4nbpGdo5x1i4WVczoxqboaSRsrzJUPYczdrYMDhwOVo326yVI6IgIiICIiDGxOibPDJC8XbIxzHdjgQfvVRMKqH4biLHO3Ppqizx0hrsrwO1t/FXEVaNfWAGDETOGnZ1LWuzW3bRoyvb27g72kFi4wHAObvBAIPSDvBX1s1XjBNddXT08UGwhkETGsD3l+ZwaLAmzuNlm/r7q/otP4yfmV1MT1s02agX9fdX9Fp/GT8yfr7q/otP4yfmTTHTeUFjGxo4qdps6eS7unZx7z4uLfAqvZXSac6YTYpO2aVrWZGBjWMvlAuSTvPE3+AXNlRQKc/JwwPdU1jhxtDGeocp5H2B3FQaF3+jOtapoKaOmghgDGZiXODi5znOJLjvHTbsAQWiXC6xdW9PiUb3ta2KqA5MoFsxHBslvSG61+I+Civ9euIfw6f3XfmT9euIfw6f3XfmQRxi+Fy0sr4Z2FkjDYtP3jpB5iFt8B06r6SwiqHlv8OQ52dlnej3WWdpfrBlxJgbUU9PmHoysa4SN6gc28dR3Lk6amfIbRsc8gE2aCTYcTYdCCXMI14uFhU0wPS+F1j7jhY+8F22E6z8On3bcRO6JgWfaPJ+KrQi16qYuFTVjJBmje14POxwcPgvXOqf0lbJEbxSPjPSxzmn4FdhgmtPEKewdIJ2i26YXNvXFnd5urOomLIZ0zqOdFta9LVFrJgaaU7gHm8ZPU+wt7QC74SLcyoyM6Z1j50zq4ai7XXoc18Zr4W2ey23DR6bdwEna3nPR2KHMJxOWmlbNA90cjDcOafgekHnB4q2FRG2RjmOF2uaWuB5wRYqqGM0RgqJoT+7lez3XEX+C59zGpVn9WGnzMUgs6zKmMDaRjgR/EZ9U9HMd3RftlTPRjHpaGpjqYTymHeL7ntPpMd1Ef4PMre4FisdXTxVERuyVgcL8RcbwesG4PYsKz0REBERAWFi+EwVUZiqImSxnfleLi/SOg9YWaiCI9OdUdDHRVMtLE9kzGGRvLcRyeU4Wcbb2ghV6V4HNBFjvB4gqHNJtRMcsrpKSfYtcb7J7MzW345CDcDqsbdKCAUUyfqBqPpcPuP/ABT9QNR9Lh9x/wCKCG0spk/UDUfS4fcf+K/W6gJ+esit1Rv/ABQQ2pJ1X6P0lTBK6oi2jmy2BzEWblBtuPTdbLWLqviwzDBLG900oqGbSVwygRlrwA1oJsM5bzm6wNTFRvqYupjwOy4d97Vv85L19Z6/jsP0Iwz6N9t34p+hGGfRvtu/Fb/Zps16vHP+Ofqubq9CMO2b8tNZ2R1jndxsbc/Sok0IxkUVdT1Lr5Y5Luyi5yEFrgAfquKn/ZqANNMGdS1crCOS5xew8xY43FuzeO5cf14k+xvi6lbENKNHMRdaohML3EDbCMsJJ53Oj48291144pqHDwJKKsDmObmaJWg3BFwRIzcQfVUJqzOoPEjNhYa4kmGV8YJN+TucB1ABy4NoYxrVdidNcupnSNHy4CJB4DlDvAXI1FO+N2WRrmOHFrwWnwKu6sPEcJgqG5Z4YpW9EjGvH2gUFKlLep/TCQ5qSYl4a3NESbloHpMuebeCOjf3bnXDohhNHTOkazY1LrCGOJ1s5uLksNxlAO8i3MOhR9qnpy6uDhwZG8nvsB9/wW+P+onX8Tv/AKmOgp/qY6CsDZps16/McdrP/wBTHQVXrWQQcSqiBa72nxY0n4qdtmoC07mD8QqSOaTL3tAafiCuP7SSN8X60AVhPJyxcvpJ6ZxvsZQ9g6GSDeB1ZmuPtKvYUo+T/XGOtnaDYOpiT2tkjA/vK87osiiIgIiICIiAiIgIiICIiDn9PsHNZh9VA0Xe6JxYPrt5TB1XcAO9Vh0AxfzSuic/cxx2cl+YONrnsNj3FW+VYddWiBoq10zG/sKkl7bDc1/F7D38odR6lZcuiadgmwXIao9LRVwCnld/1ELbb+MkY3B3WRuB7ipC2K9E71y8tZsFodL9EI6+LI7kyNuY5AN7SeY9LTuuF2OxTYpbpirmkeidVROImjOTmlbvYR03HDsNln6G6wavDGPjpzGWPfnLZG5uVYC4IIIuAPBWTdTgixFx0FaCu0DoJSS6liBPEsbkPbybLleP8b9I4Gvqut/sU1+m0n51rq/XVicgIa6GK/PHHvHYXkqRTqow299g7+pJ+ZZ1Jq7w+PhSxu9e7/7jZTxV9IBpKGtxOYkbWokJ5UjySB6znbmgdHgps0I0NbQQkXzSvsZH26ODW/VFz2rs6eibG0NY1rGjg1oDQOwDcvTYrfMnLNutZsE2C2exTYrp6ZxosUnbBDJM/c2NjnHuCrFV1Bke97uL3Oce1xJP3qWtdmlLbChiIJuHTkc1rFsfbezj2BQ+Vx/Tra3zMApH1F05fXS8bCldv/7kVv8AKjgKc/JswzdV1BG4lkQ7rud97PFc2k3oiICIiAiIgIiICIiAiIgLT6WaOxYhTSU8w3OHJcOLHj0Xt6wfEXHOtwiCnuM4VVYRWZXZo5YnZo5G8HDmc087SOI7QVN+rzWRBXhsUxbDVWtlO5kh6Yyef6p39F122l2ilNiUJiqGXtfJI3c+Nx52n/HA86rbp7q9qcKfmd+0gLrMnZu38weOLHfA8x6LLgs7sV+bFV10S1u1lIGsmtVRDdaQnaAfVf8AmBUrYHrfw2osHyOp3nmmact/Xbdo77LXpMdpsU2S/aDEoJwDDNFIDwLHtdfwKzNmnoxhbFNis3Zps09GMLYpskr8Up4ATNNFGBxzvaPvK4fHtcWHQXETn1LxzRNIbf13gAjrF09GO42KjHWTrOjpQ6npHNkqN4c8b2Q9O/5T+rgOfoUdaXa1a2uDmNIp4T8iEnMR0PfxPdYdS4NS9GPuaUucXOJc5xJLibkkm5JPOSV5ov0BZV+gK2+rHR7zDDoIXC0jhtJOF9o+xINugWb7Kh3UdoKaqcVszf2ELv2YI3Syjh7LDY9thzFWMQEREBERAREQEREBERAREQEREBY2I0Ec8T4pWB8b2lrmu4EH/wC4rJRBWnWPqnmoS6amDpqXeTbfJEOh4+U0fOHfbnjRXhUeaY6oqKtLpIwaaY3JdEBkcel7OHeLHtQViY4jeCQekblsafSGrjFmVVQwdDZpB9zl12kGqDEqYnJGKhm/lwkXt1sdZ1+y/auGraKSF2SWN8bvmyNLT4EINn+l9f8ATqv/APRL+ZY1Rj9VILPqZ3jodLIfvctcvyyD6e8neSSevevm6WSyBdLL3pKSSV2WJj5HfNY0ud4NF13Gj2qHEqkgviFOzdy5iAbdTBdxPaB2oOAUm6t9U81cWz1QdDS7iAd0ko+qPkt4co8Rw6RKOhuqKioi2SS9TMLcqQDI0/UZw7zfuUiBB4UNGyGNkUTQyNjQ1rWiwAHMvdEQEREBERAREQEREBERAREQEREBERAREQF41NKyRuWRjXtPyXtDh4FfqIOaxLV/hsgJdRQXPO1uX+2y5qXVhhd/+L/5Z/8A2IiBFqwwu/8Axf8Ayz/+xdJh2r7DWAFtFDcc7m5v7iV+Ig6WkpI4m5Y2Mjb81jQ0eAC90RAREQEREH//2Q=="/>
          <p:cNvSpPr>
            <a:spLocks noChangeAspect="1" noChangeArrowheads="1"/>
          </p:cNvSpPr>
          <p:nvPr/>
        </p:nvSpPr>
        <p:spPr bwMode="auto">
          <a:xfrm>
            <a:off x="155575" y="-1325563"/>
            <a:ext cx="31242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052" name="Picture 4" descr="http://www.lastampa.it/modulo/medialab/webdoc/la-stampa-accademy/progetti/world-data-cup/eng/img/vers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1085842" cy="96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圓角矩形 16"/>
          <p:cNvSpPr/>
          <p:nvPr/>
        </p:nvSpPr>
        <p:spPr bwMode="auto">
          <a:xfrm>
            <a:off x="5034520" y="4013447"/>
            <a:ext cx="3497920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Cleft patient family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988840"/>
            <a:ext cx="8524875" cy="172819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/>
              <a:t>There is no studies compare </a:t>
            </a:r>
            <a:r>
              <a:rPr lang="en-US" altLang="zh-TW" dirty="0"/>
              <a:t>professionals experienced in the </a:t>
            </a:r>
            <a:r>
              <a:rPr lang="en-US" altLang="zh-TW" dirty="0" smtClean="0"/>
              <a:t>treatment of </a:t>
            </a:r>
            <a:r>
              <a:rPr lang="en-US" altLang="zh-TW" dirty="0"/>
              <a:t>cleft lip and </a:t>
            </a:r>
            <a:r>
              <a:rPr lang="en-US" altLang="zh-TW" dirty="0" smtClean="0"/>
              <a:t>palate depending on </a:t>
            </a:r>
            <a:r>
              <a:rPr lang="en-US" altLang="zh-TW" sz="4000" dirty="0" smtClean="0">
                <a:solidFill>
                  <a:srgbClr val="FF0000"/>
                </a:solidFill>
              </a:rPr>
              <a:t>the year of service 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97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Material and M</a:t>
            </a:r>
            <a:r>
              <a:rPr lang="en-US" altLang="zh-TW" sz="3200" dirty="0" smtClean="0"/>
              <a:t>ethods</a:t>
            </a:r>
            <a:r>
              <a:rPr lang="en-US" altLang="zh-TW" sz="3200" dirty="0"/>
              <a:t>:</a:t>
            </a:r>
            <a:endParaRPr lang="zh-TW" altLang="en-US" sz="3200" dirty="0"/>
          </a:p>
        </p:txBody>
      </p:sp>
      <p:pic>
        <p:nvPicPr>
          <p:cNvPr id="3074" name="Picture 2" descr="D:\Plastic Surgery  2015\2014-12 Dr Lai PAPER\文件2\9231712-11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7644"/>
            <a:ext cx="3384376" cy="169218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87437" y="2224424"/>
            <a:ext cx="3600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rgbClr val="FF0000"/>
                </a:solidFill>
              </a:rPr>
              <a:t>538</a:t>
            </a:r>
            <a:r>
              <a:rPr lang="en-US" altLang="zh-TW" dirty="0" smtClean="0"/>
              <a:t> Standardized photographs</a:t>
            </a:r>
            <a:endParaRPr lang="zh-TW" altLang="en-US" dirty="0"/>
          </a:p>
        </p:txBody>
      </p:sp>
      <p:sp>
        <p:nvSpPr>
          <p:cNvPr id="6" name="向右箭號 5"/>
          <p:cNvSpPr/>
          <p:nvPr/>
        </p:nvSpPr>
        <p:spPr bwMode="auto">
          <a:xfrm>
            <a:off x="3851920" y="3599459"/>
            <a:ext cx="792088" cy="342796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5" name="Picture 3" descr="C:\Users\Raphael\Desktop\2015-05-10_2328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071" y="2563067"/>
            <a:ext cx="992931" cy="10098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phael\Desktop\2015-05-10_2329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76" y="980728"/>
            <a:ext cx="937221" cy="11496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aphael\Desktop\2015-05-10_23304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34" y="996672"/>
            <a:ext cx="990894" cy="11078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486" y="1012369"/>
            <a:ext cx="1115820" cy="10764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977" y="1017338"/>
            <a:ext cx="1115820" cy="10764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Raphael\Desktop\2015-05-10_2328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597" y="2563067"/>
            <a:ext cx="992931" cy="10098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5081500" y="213038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Plastic Surgeon x </a:t>
            </a:r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5035332" y="357292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charset="0"/>
              </a:rPr>
              <a:t>Orthodontists</a:t>
            </a:r>
            <a:r>
              <a:rPr lang="en-US" altLang="zh-TW" dirty="0" smtClean="0"/>
              <a:t> x 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3079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513" y="4005418"/>
            <a:ext cx="1130919" cy="11719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Raphael\Desktop\2015-05-10_23383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69" y="5365844"/>
            <a:ext cx="1063001" cy="11152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826" y="3990213"/>
            <a:ext cx="1130919" cy="11719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17" y="4005417"/>
            <a:ext cx="1116247" cy="11567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528" y="4005416"/>
            <a:ext cx="1130919" cy="11719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/>
          <p:cNvSpPr txBox="1"/>
          <p:nvPr/>
        </p:nvSpPr>
        <p:spPr>
          <a:xfrm>
            <a:off x="5087437" y="50851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Nurse  x </a:t>
            </a:r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26" name="Picture 8" descr="C:\Users\Raphael\Desktop\2015-05-10_23383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65" y="5346816"/>
            <a:ext cx="1063001" cy="11152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字方塊 26"/>
          <p:cNvSpPr txBox="1"/>
          <p:nvPr/>
        </p:nvSpPr>
        <p:spPr>
          <a:xfrm>
            <a:off x="4860032" y="6462096"/>
            <a:ext cx="438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Social worker x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 ; Speech therapist x 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79512" y="4575157"/>
            <a:ext cx="360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(Patient with Cleft lip and palate )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 bwMode="auto">
          <a:xfrm>
            <a:off x="4815513" y="1017338"/>
            <a:ext cx="4148975" cy="148238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4815513" y="2499718"/>
            <a:ext cx="4148975" cy="148238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815512" y="3982098"/>
            <a:ext cx="4148975" cy="148238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815513" y="5464478"/>
            <a:ext cx="4148975" cy="13669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3659592" y="3975346"/>
            <a:ext cx="164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Evaluated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76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Standardized photographs</a:t>
            </a:r>
            <a:endParaRPr lang="zh-TW" altLang="en-US" dirty="0"/>
          </a:p>
        </p:txBody>
      </p:sp>
      <p:pic>
        <p:nvPicPr>
          <p:cNvPr id="4" name="Picture 2" descr="D:\Plastic Surgery  2015\2014-12 Dr Lai PAPER\文件2\9231712-11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38094"/>
            <a:ext cx="6675596" cy="333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740720" y="139837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/>
              <a:t>5-point scale based on the </a:t>
            </a:r>
            <a:r>
              <a:rPr lang="en-US" altLang="zh-TW" sz="2400" dirty="0">
                <a:solidFill>
                  <a:srgbClr val="FF0000"/>
                </a:solidFill>
              </a:rPr>
              <a:t>Asher-McDade method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5075892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(a) Front view. (</a:t>
            </a:r>
            <a:r>
              <a:rPr lang="en-US" altLang="zh-TW" dirty="0" smtClean="0"/>
              <a:t>b)Right lateral </a:t>
            </a:r>
            <a:r>
              <a:rPr lang="en-US" altLang="zh-TW" dirty="0"/>
              <a:t>view. (c) Submental oblique view. (d) </a:t>
            </a:r>
            <a:r>
              <a:rPr lang="en-US" altLang="zh-TW" dirty="0" smtClean="0"/>
              <a:t>Left lateral </a:t>
            </a:r>
            <a:r>
              <a:rPr lang="en-US" altLang="zh-TW" dirty="0"/>
              <a:t>view.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43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 bwMode="auto">
          <a:xfrm>
            <a:off x="5004048" y="5402589"/>
            <a:ext cx="3672408" cy="9787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020677" y="3636641"/>
            <a:ext cx="3672408" cy="9787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004048" y="1908449"/>
            <a:ext cx="3672408" cy="9787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Evaluating ~~~</a:t>
            </a:r>
            <a:endParaRPr lang="zh-TW" altLang="en-US" dirty="0"/>
          </a:p>
        </p:txBody>
      </p:sp>
      <p:pic>
        <p:nvPicPr>
          <p:cNvPr id="6" name="Picture 2" descr="D:\Plastic Surgery  2015\2014-12 Dr Lai PAPER\文件2\9231712-11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" y="1301260"/>
            <a:ext cx="3074946" cy="15374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</p:pic>
      <p:pic>
        <p:nvPicPr>
          <p:cNvPr id="7173" name="Picture 5" descr="C:\Users\Raphael\Desktop\2015-05-11_005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866" y="3695118"/>
            <a:ext cx="2808312" cy="26822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圓角矩形 9"/>
          <p:cNvSpPr/>
          <p:nvPr/>
        </p:nvSpPr>
        <p:spPr bwMode="auto">
          <a:xfrm>
            <a:off x="5148064" y="1340768"/>
            <a:ext cx="2129768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Lip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5076056" y="4797152"/>
            <a:ext cx="3672408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Nasolabial </a:t>
            </a:r>
            <a:r>
              <a:rPr kumimoji="0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Region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148064" y="3068960"/>
            <a:ext cx="2129768" cy="5676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800" dirty="0" smtClean="0">
                <a:latin typeface="Arial" charset="0"/>
              </a:rPr>
              <a:t>Nose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331640" y="3544044"/>
            <a:ext cx="1537473" cy="1453449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矩形圖說文字 6"/>
          <p:cNvSpPr/>
          <p:nvPr/>
        </p:nvSpPr>
        <p:spPr bwMode="auto">
          <a:xfrm>
            <a:off x="200910" y="1301260"/>
            <a:ext cx="3218962" cy="1695692"/>
          </a:xfrm>
          <a:prstGeom prst="wedgeRectCallout">
            <a:avLst>
              <a:gd name="adj1" fmla="val 16664"/>
              <a:gd name="adj2" fmla="val 181193"/>
            </a:avLst>
          </a:prstGeom>
          <a:solidFill>
            <a:schemeClr val="bg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2" descr="D:\Plastic Surgery  2015\2014-12 Dr Lai PAPER\文件2\9231712-11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1024"/>
            <a:ext cx="2952328" cy="1476164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004048" y="198884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Bad                              Good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5148064" y="234171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1       2         3        4       5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5090614" y="3706001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Bad                              Good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234630" y="4058879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1       2         3        4       5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5177026" y="544309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Bad                              Good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5321042" y="579597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1       2         3        4       5</a:t>
            </a:r>
            <a:endParaRPr lang="zh-TW" altLang="en-US" dirty="0"/>
          </a:p>
        </p:txBody>
      </p:sp>
      <p:pic>
        <p:nvPicPr>
          <p:cNvPr id="7175" name="Picture 7" descr="C:\Users\Raphael\Desktop\2015-05-11_01135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76" y="1887860"/>
            <a:ext cx="10668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Raphael\Desktop\2015-05-11_01135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76" y="3544044"/>
            <a:ext cx="10668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C:\Users\Raphael\Desktop\2015-05-11_01135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376" y="5373216"/>
            <a:ext cx="10668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5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向左箭號 50"/>
          <p:cNvSpPr/>
          <p:nvPr/>
        </p:nvSpPr>
        <p:spPr bwMode="auto">
          <a:xfrm>
            <a:off x="0" y="6072340"/>
            <a:ext cx="4464496" cy="853043"/>
          </a:xfrm>
          <a:prstGeom prst="leftArrow">
            <a:avLst/>
          </a:prstGeom>
          <a:solidFill>
            <a:srgbClr val="FF0000">
              <a:alpha val="2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Senior group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Evaluator – Year of Service </a:t>
            </a:r>
            <a:endParaRPr lang="zh-TW" altLang="en-US" dirty="0"/>
          </a:p>
        </p:txBody>
      </p:sp>
      <p:pic>
        <p:nvPicPr>
          <p:cNvPr id="6" name="Picture 3" descr="C:\Users\Raphael\Desktop\2015-05-10_2328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0" y="3812942"/>
            <a:ext cx="808490" cy="822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Raphael\Desktop\2015-05-10_2329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85" y="4561912"/>
            <a:ext cx="763128" cy="9361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Raphael\Desktop\2015-05-10_23304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7" y="1124744"/>
            <a:ext cx="806831" cy="9020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219" y="1974089"/>
            <a:ext cx="908552" cy="8764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28" y="3783296"/>
            <a:ext cx="908552" cy="8764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Raphael\Desktop\2015-05-10_2328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07" y="5558195"/>
            <a:ext cx="808490" cy="822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26" y="2858697"/>
            <a:ext cx="920846" cy="954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Raphael\Desktop\2015-05-10_23383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723" y="1033288"/>
            <a:ext cx="865544" cy="9081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53" y="5445224"/>
            <a:ext cx="920846" cy="954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41400"/>
            <a:ext cx="908899" cy="9418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Raphael\Desktop\2015-05-10_23382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53" y="4581128"/>
            <a:ext cx="920846" cy="954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Raphael\Desktop\2015-05-10_23383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304" y="2838532"/>
            <a:ext cx="865544" cy="9081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 bwMode="auto">
          <a:xfrm>
            <a:off x="2824717" y="4887228"/>
            <a:ext cx="1027203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448451" y="1368470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Plastic surgeon</a:t>
            </a:r>
            <a:endParaRPr lang="zh-TW" altLang="en-US" sz="16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1448449" y="4816433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Plastic surgeon</a:t>
            </a:r>
            <a:endParaRPr lang="zh-TW" altLang="en-US" sz="1600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448450" y="2258443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Nurse</a:t>
            </a:r>
            <a:endParaRPr lang="zh-TW" altLang="en-US" sz="16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1452177" y="4052261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Arial" charset="0"/>
              </a:rPr>
              <a:t>Orthodontists</a:t>
            </a:r>
            <a:endParaRPr lang="zh-TW" altLang="en-US" sz="16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1483772" y="3166542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Nurse</a:t>
            </a:r>
            <a:endParaRPr lang="zh-TW" altLang="en-US" sz="16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1464773" y="5849981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Arial" charset="0"/>
              </a:rPr>
              <a:t>Orthodontists</a:t>
            </a:r>
            <a:endParaRPr lang="zh-TW" altLang="en-US" sz="1600" dirty="0"/>
          </a:p>
        </p:txBody>
      </p:sp>
      <p:sp>
        <p:nvSpPr>
          <p:cNvPr id="30" name="矩形 29"/>
          <p:cNvSpPr/>
          <p:nvPr/>
        </p:nvSpPr>
        <p:spPr bwMode="auto">
          <a:xfrm>
            <a:off x="2815374" y="4072667"/>
            <a:ext cx="1036546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 smtClean="0">
                <a:latin typeface="Arial" charset="0"/>
              </a:rPr>
              <a:t>10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2815374" y="3219624"/>
            <a:ext cx="1756626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17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2815374" y="2257005"/>
            <a:ext cx="2160240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20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2816875" y="1487344"/>
            <a:ext cx="2160240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20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2824717" y="5862075"/>
            <a:ext cx="1027203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6" name="直線接點 35"/>
          <p:cNvCxnSpPr/>
          <p:nvPr/>
        </p:nvCxnSpPr>
        <p:spPr bwMode="auto">
          <a:xfrm>
            <a:off x="2815374" y="1196752"/>
            <a:ext cx="9343" cy="51837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矩形 36"/>
          <p:cNvSpPr/>
          <p:nvPr/>
        </p:nvSpPr>
        <p:spPr bwMode="auto">
          <a:xfrm>
            <a:off x="7308304" y="4887228"/>
            <a:ext cx="269209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7308304" y="4053800"/>
            <a:ext cx="522944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 smtClean="0">
                <a:latin typeface="Arial" charset="0"/>
              </a:rPr>
              <a:t>5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7317647" y="3205854"/>
            <a:ext cx="638729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6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7317647" y="2257005"/>
            <a:ext cx="638729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6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7309805" y="1433031"/>
            <a:ext cx="790587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7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7308304" y="5852143"/>
            <a:ext cx="315443" cy="2854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6156178" y="1252275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Speech Therapist</a:t>
            </a:r>
            <a:endParaRPr lang="zh-TW" altLang="en-US" sz="1600" dirty="0"/>
          </a:p>
        </p:txBody>
      </p:sp>
      <p:sp>
        <p:nvSpPr>
          <p:cNvPr id="45" name="文字方塊 44"/>
          <p:cNvSpPr txBox="1"/>
          <p:nvPr/>
        </p:nvSpPr>
        <p:spPr>
          <a:xfrm>
            <a:off x="6156176" y="4700238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Social worker</a:t>
            </a:r>
            <a:endParaRPr lang="zh-TW" altLang="en-US" sz="16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6156177" y="2142248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/>
              <a:t>Plastic surgeon</a:t>
            </a:r>
            <a:endParaRPr lang="zh-TW" altLang="en-US" sz="1600" dirty="0"/>
          </a:p>
        </p:txBody>
      </p:sp>
      <p:sp>
        <p:nvSpPr>
          <p:cNvPr id="47" name="文字方塊 46"/>
          <p:cNvSpPr txBox="1"/>
          <p:nvPr/>
        </p:nvSpPr>
        <p:spPr>
          <a:xfrm>
            <a:off x="6159904" y="3936066"/>
            <a:ext cx="13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/>
              <a:t>Plastic surgeon</a:t>
            </a:r>
            <a:endParaRPr lang="zh-TW" altLang="en-US" sz="1600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6191499" y="3050347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Nurse</a:t>
            </a:r>
            <a:endParaRPr lang="zh-TW" altLang="en-US" sz="16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6172500" y="5733786"/>
            <a:ext cx="139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Arial" charset="0"/>
              </a:rPr>
              <a:t>Nurse</a:t>
            </a:r>
            <a:endParaRPr lang="zh-TW" altLang="en-US" sz="1600" dirty="0"/>
          </a:p>
        </p:txBody>
      </p:sp>
      <p:cxnSp>
        <p:nvCxnSpPr>
          <p:cNvPr id="50" name="直線接點 49"/>
          <p:cNvCxnSpPr/>
          <p:nvPr/>
        </p:nvCxnSpPr>
        <p:spPr bwMode="auto">
          <a:xfrm>
            <a:off x="7298961" y="1080557"/>
            <a:ext cx="9343" cy="51837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向左箭號 51"/>
          <p:cNvSpPr/>
          <p:nvPr/>
        </p:nvSpPr>
        <p:spPr bwMode="auto">
          <a:xfrm flipH="1">
            <a:off x="5148064" y="6072339"/>
            <a:ext cx="3995936" cy="853043"/>
          </a:xfrm>
          <a:prstGeom prst="leftArrow">
            <a:avLst/>
          </a:prstGeom>
          <a:solidFill>
            <a:srgbClr val="FF0000">
              <a:alpha val="2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Junior Group</a:t>
            </a:r>
            <a:endParaRPr kumimoji="0" lang="zh-TW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Results -</a:t>
            </a:r>
            <a:r>
              <a:rPr lang="zh-TW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Interrater</a:t>
            </a:r>
            <a:r>
              <a:rPr lang="en-US" altLang="zh-TW" dirty="0" smtClean="0"/>
              <a:t> </a:t>
            </a:r>
            <a:r>
              <a:rPr lang="en-US" altLang="zh-TW" dirty="0"/>
              <a:t>analysis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86987536"/>
              </p:ext>
            </p:extLst>
          </p:nvPr>
        </p:nvGraphicFramePr>
        <p:xfrm>
          <a:off x="251520" y="1088060"/>
          <a:ext cx="8640960" cy="540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2318"/>
                <a:gridCol w="2139741"/>
                <a:gridCol w="2354724"/>
                <a:gridCol w="2194177"/>
              </a:tblGrid>
              <a:tr h="5539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Regions assessed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Experienced evaluators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Mean ± SD </a:t>
                      </a:r>
                      <a:r>
                        <a:rPr lang="en-US" sz="1400" u="none" strike="noStrike" dirty="0">
                          <a:effectLst/>
                        </a:rPr>
                        <a:t>rating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Cronbach’s alpha coefficient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6925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Lip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1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4.23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0.59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0.62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2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4.59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0.48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3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4.24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0.68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4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3.05 ± </a:t>
                      </a:r>
                      <a:r>
                        <a:rPr lang="en-US" altLang="zh-TW" sz="1400" u="none" strike="noStrike" dirty="0">
                          <a:effectLst/>
                        </a:rPr>
                        <a:t>0.32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5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3.39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0.39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6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4.65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0.45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Nose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1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3.56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0.64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0.65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2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4.29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0.49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3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4.18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0.67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4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3.02 ± </a:t>
                      </a:r>
                      <a:r>
                        <a:rPr lang="en-US" altLang="zh-TW" sz="1400" u="none" strike="noStrike" dirty="0">
                          <a:effectLst/>
                        </a:rPr>
                        <a:t>0,41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5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3.37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0.38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6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4.31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0.43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NLR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1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3.82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0.56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0.67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2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4.40 ± 0.47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3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3.81</a:t>
                      </a:r>
                      <a:r>
                        <a:rPr lang="en-US" altLang="zh-TW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altLang="zh-TW" sz="1400" u="none" strike="noStrike" dirty="0" smtClean="0">
                          <a:effectLst/>
                        </a:rPr>
                        <a:t>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0,62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4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3.07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0,28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5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3.47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0.39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400" u="none" strike="noStrike" dirty="0" smtClean="0">
                          <a:effectLst/>
                        </a:rPr>
                        <a:t>6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4.24  </a:t>
                      </a:r>
                      <a:r>
                        <a:rPr lang="en-US" altLang="zh-TW" sz="1400" u="none" strike="noStrike" dirty="0">
                          <a:effectLst/>
                        </a:rPr>
                        <a:t>± 0.39</a:t>
                      </a:r>
                      <a:endParaRPr lang="en-US" altLang="zh-TW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23528" y="6488668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* Cronbach's alpha   </a:t>
            </a:r>
            <a:r>
              <a:rPr lang="el-GR" altLang="zh-TW" sz="1400" dirty="0"/>
              <a:t>0.6 ≤ α &lt; </a:t>
            </a:r>
            <a:r>
              <a:rPr lang="el-GR" altLang="zh-TW" sz="1400" dirty="0" smtClean="0"/>
              <a:t>0.7</a:t>
            </a:r>
            <a:r>
              <a:rPr lang="en-US" altLang="zh-TW" sz="1400" dirty="0" smtClean="0"/>
              <a:t>  </a:t>
            </a:r>
            <a:r>
              <a:rPr lang="en-US" altLang="zh-TW" sz="1400" dirty="0" smtClean="0">
                <a:sym typeface="Wingdings" panose="05000000000000000000" pitchFamily="2" charset="2"/>
              </a:rPr>
              <a:t>  “</a:t>
            </a:r>
            <a:r>
              <a:rPr lang="en-US" altLang="zh-TW" sz="1400" dirty="0" smtClean="0"/>
              <a:t>Acceptable”  </a:t>
            </a:r>
            <a:r>
              <a:rPr lang="en-US" altLang="zh-TW" sz="1400" dirty="0"/>
              <a:t>Internal consistency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379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Results -</a:t>
            </a:r>
            <a:r>
              <a:rPr lang="zh-TW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Interrater</a:t>
            </a:r>
            <a:r>
              <a:rPr lang="en-US" altLang="zh-TW" dirty="0" smtClean="0"/>
              <a:t> </a:t>
            </a:r>
            <a:r>
              <a:rPr lang="en-US" altLang="zh-TW" dirty="0"/>
              <a:t>analysis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59338624"/>
              </p:ext>
            </p:extLst>
          </p:nvPr>
        </p:nvGraphicFramePr>
        <p:xfrm>
          <a:off x="251520" y="1088060"/>
          <a:ext cx="8640960" cy="540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2318"/>
                <a:gridCol w="2139741"/>
                <a:gridCol w="2354724"/>
                <a:gridCol w="2194177"/>
              </a:tblGrid>
              <a:tr h="5539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Regions assessed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Experienced evaluators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± SD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Cronbach’s alpha coefficient </a:t>
                      </a:r>
                    </a:p>
                  </a:txBody>
                  <a:tcPr marL="9525" marR="9525" marT="9525" marB="0" anchor="ctr"/>
                </a:tc>
              </a:tr>
              <a:tr h="269259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2.91 ±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3.57 ±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2.78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0.49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2.82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0.43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3.61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0.48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3.89 ±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</a:t>
                      </a: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3.41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2.98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0.62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2.69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0.68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3.06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0.33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3.44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0.56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3.62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0.57</a:t>
                      </a: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3.13 ± 0.40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3.34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2.62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3.03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altLang="zh-TW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3.47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9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3.83 </a:t>
                      </a:r>
                      <a:r>
                        <a:rPr lang="en-US" altLang="zh-TW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0.45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23528" y="6488668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* Cronbach's alpha   </a:t>
            </a:r>
            <a:r>
              <a:rPr lang="el-GR" altLang="zh-TW" sz="1400" dirty="0"/>
              <a:t>0.6 ≤ α &lt; </a:t>
            </a:r>
            <a:r>
              <a:rPr lang="el-GR" altLang="zh-TW" sz="1400" dirty="0" smtClean="0"/>
              <a:t>0.7</a:t>
            </a:r>
            <a:r>
              <a:rPr lang="en-US" altLang="zh-TW" sz="1400" dirty="0" smtClean="0"/>
              <a:t>  </a:t>
            </a:r>
            <a:r>
              <a:rPr lang="en-US" altLang="zh-TW" sz="1400" dirty="0" smtClean="0">
                <a:sym typeface="Wingdings" panose="05000000000000000000" pitchFamily="2" charset="2"/>
              </a:rPr>
              <a:t>  “</a:t>
            </a:r>
            <a:r>
              <a:rPr lang="en-US" altLang="zh-TW" sz="1400" dirty="0" smtClean="0"/>
              <a:t>Acceptable”  </a:t>
            </a:r>
            <a:r>
              <a:rPr lang="en-US" altLang="zh-TW" sz="1400" dirty="0"/>
              <a:t>Internal consistency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528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1975" y="315913"/>
            <a:ext cx="7898457" cy="647700"/>
          </a:xfrm>
        </p:spPr>
        <p:txBody>
          <a:bodyPr/>
          <a:lstStyle/>
          <a:p>
            <a:r>
              <a:rPr lang="en-US" altLang="zh-TW" dirty="0"/>
              <a:t>Results - the differences between  2 groups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345783"/>
              </p:ext>
            </p:extLst>
          </p:nvPr>
        </p:nvGraphicFramePr>
        <p:xfrm>
          <a:off x="251520" y="1772816"/>
          <a:ext cx="8712968" cy="3843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5525"/>
                <a:gridCol w="285497"/>
                <a:gridCol w="1141991"/>
                <a:gridCol w="1141991"/>
                <a:gridCol w="1141991"/>
                <a:gridCol w="1141991"/>
                <a:gridCol w="1141991"/>
                <a:gridCol w="1141991"/>
              </a:tblGrid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Variable </a:t>
                      </a:r>
                      <a:r>
                        <a:rPr lang="en-US" sz="1600" u="none" strike="noStrike" dirty="0" smtClean="0">
                          <a:effectLst/>
                        </a:rPr>
                        <a:t>pairs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Senior)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(Junior)</a:t>
                      </a:r>
                    </a:p>
                  </a:txBody>
                  <a:tcPr marL="9525" marR="9525" marT="9525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Number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mean rating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4.03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3.26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3.79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3.19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3.24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0.26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0.36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0.29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0.36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0.24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minimum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2.08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3.17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2.16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3.33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2.17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maximum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4.667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4.25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4.5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4.08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>
                          <a:effectLst/>
                        </a:rPr>
                        <a:t>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i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P</a:t>
                      </a:r>
                      <a:r>
                        <a:rPr lang="en-US" altLang="zh-TW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&lt;0.001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&lt;0.001</a:t>
                      </a:r>
                      <a:endParaRPr lang="en-US" altLang="zh-TW" sz="1600" b="0" i="0" u="none" strike="noStrike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&lt;0.001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51520" y="6312108"/>
            <a:ext cx="37625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Wilcoxon signed-rank post hoc test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 bwMode="auto">
          <a:xfrm>
            <a:off x="4427984" y="1772816"/>
            <a:ext cx="4536504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668" y="1052736"/>
            <a:ext cx="9144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41881"/>
            <a:ext cx="864096" cy="8335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14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1975" y="315913"/>
            <a:ext cx="7898457" cy="647700"/>
          </a:xfrm>
        </p:spPr>
        <p:txBody>
          <a:bodyPr/>
          <a:lstStyle/>
          <a:p>
            <a:r>
              <a:rPr lang="en-US" altLang="zh-TW" dirty="0"/>
              <a:t>Results - the differences between  2 groups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69344"/>
              </p:ext>
            </p:extLst>
          </p:nvPr>
        </p:nvGraphicFramePr>
        <p:xfrm>
          <a:off x="251520" y="1772816"/>
          <a:ext cx="8712968" cy="3843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5525"/>
                <a:gridCol w="285497"/>
                <a:gridCol w="1141991"/>
                <a:gridCol w="1141991"/>
                <a:gridCol w="1141991"/>
                <a:gridCol w="1141991"/>
                <a:gridCol w="1141991"/>
                <a:gridCol w="1141991"/>
              </a:tblGrid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Variable </a:t>
                      </a:r>
                      <a:r>
                        <a:rPr lang="en-US" sz="1600" u="none" strike="noStrike" dirty="0" smtClean="0">
                          <a:effectLst/>
                        </a:rPr>
                        <a:t>pairs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(Senior)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(Junior)</a:t>
                      </a:r>
                    </a:p>
                  </a:txBody>
                  <a:tcPr marL="9525" marR="9525" marT="9525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Number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mean rating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4.03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3.26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3.79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3.19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3.24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0.36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0.29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0.36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0.24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minimum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2.08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3.17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2.16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3.33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2.17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maximum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4.667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4.25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4.08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>
                          <a:effectLst/>
                        </a:rPr>
                        <a:t>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&lt;0.001</a:t>
                      </a:r>
                      <a:endParaRPr lang="en-US" altLang="zh-TW" sz="1600" b="0" i="0" u="none" strike="noStrike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i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P</a:t>
                      </a:r>
                      <a:r>
                        <a:rPr lang="en-US" altLang="zh-TW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&lt;0.001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&lt;0.001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 bwMode="auto">
          <a:xfrm>
            <a:off x="6696236" y="1772816"/>
            <a:ext cx="2268252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91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000"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132804" y="1787964"/>
            <a:ext cx="2268252" cy="3801276"/>
          </a:xfrm>
          <a:prstGeom prst="rect">
            <a:avLst/>
          </a:prstGeom>
          <a:solidFill>
            <a:schemeClr val="tx1">
              <a:lumMod val="85000"/>
              <a:lumOff val="15000"/>
              <a:alpha val="91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1520" y="6312108"/>
            <a:ext cx="37625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Wilcoxon signed-rank post hoc test</a:t>
            </a:r>
            <a:endParaRPr lang="zh-TW" alt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924" y="1033881"/>
            <a:ext cx="9144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23026"/>
            <a:ext cx="864096" cy="8335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Raphael\Desktop\128x128x1f4a6-google-android.png.pagespeed.ic.3YLZ5t7L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34" y="956970"/>
            <a:ext cx="349894" cy="3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4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1975" y="315913"/>
            <a:ext cx="7898457" cy="647700"/>
          </a:xfrm>
        </p:spPr>
        <p:txBody>
          <a:bodyPr/>
          <a:lstStyle/>
          <a:p>
            <a:r>
              <a:rPr lang="en-US" altLang="zh-TW" dirty="0"/>
              <a:t>Results - the differences between  2 groups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86693"/>
              </p:ext>
            </p:extLst>
          </p:nvPr>
        </p:nvGraphicFramePr>
        <p:xfrm>
          <a:off x="251520" y="1772816"/>
          <a:ext cx="8712968" cy="3843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5525"/>
                <a:gridCol w="285497"/>
                <a:gridCol w="1141991"/>
                <a:gridCol w="1141991"/>
                <a:gridCol w="1141991"/>
                <a:gridCol w="1141991"/>
                <a:gridCol w="1141991"/>
                <a:gridCol w="1141991"/>
              </a:tblGrid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Variable </a:t>
                      </a:r>
                      <a:r>
                        <a:rPr lang="en-US" sz="1600" u="none" strike="noStrike" dirty="0" smtClean="0">
                          <a:effectLst/>
                        </a:rPr>
                        <a:t>pairs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 </a:t>
                      </a:r>
                      <a:endParaRPr lang="en-U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(Senior)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Nose (Junior)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(Senior)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NLR (Junior)</a:t>
                      </a:r>
                    </a:p>
                  </a:txBody>
                  <a:tcPr marL="9525" marR="9525" marT="9525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Number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538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538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mean rating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4.03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3.26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3.79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3.19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3.8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3.24</a:t>
                      </a:r>
                      <a:endParaRPr lang="en-US" altLang="zh-TW" sz="24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0.36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0.29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0.36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0.24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0.27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minimum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3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2.08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3.17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2.16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3.33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2.17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maximum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4.667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4.25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4.5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4.17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4.5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4.08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</a:tr>
              <a:tr h="5490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>
                          <a:effectLst/>
                        </a:rPr>
                        <a:t>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&lt;0.001</a:t>
                      </a:r>
                      <a:endParaRPr lang="en-US" altLang="zh-TW" sz="1600" b="0" i="0" u="none" strike="noStrike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&lt;0.001</a:t>
                      </a:r>
                      <a:endParaRPr lang="en-US" altLang="zh-TW" sz="1600" b="0" i="0" u="none" strike="noStrike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600" i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P</a:t>
                      </a:r>
                      <a:r>
                        <a:rPr lang="en-US" altLang="zh-TW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&lt;0.001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7759" marR="7759" marT="7759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 bwMode="auto">
          <a:xfrm>
            <a:off x="2138974" y="1772816"/>
            <a:ext cx="4536504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91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000"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520" y="6312108"/>
            <a:ext cx="37625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Wilcoxon signed-rank post hoc test</a:t>
            </a:r>
            <a:endParaRPr lang="zh-TW" altLang="en-US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180" y="1033881"/>
            <a:ext cx="9144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 descr="C:\Users\Raphael\Desktop\2015-05-10_2333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023026"/>
            <a:ext cx="864096" cy="8335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Raphael\Desktop\128x128x1f4a6-google-android.png.pagespeed.ic.3YLZ5t7L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3447">
            <a:off x="8581902" y="744247"/>
            <a:ext cx="349894" cy="3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Raphael\Desktop\128x128x1f4a6-google-android.png.pagespeed.ic.3YLZ5t7L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848" y="1131917"/>
            <a:ext cx="349894" cy="3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4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5097463" cy="647700"/>
          </a:xfrm>
        </p:spPr>
        <p:txBody>
          <a:bodyPr/>
          <a:lstStyle/>
          <a:p>
            <a:r>
              <a:rPr lang="en-US" altLang="zh-TW" dirty="0" smtClean="0"/>
              <a:t>Discussion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275" y="1489075"/>
            <a:ext cx="7301061" cy="1795909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In our study </a:t>
            </a:r>
          </a:p>
          <a:p>
            <a:r>
              <a:rPr lang="en-US" altLang="zh-TW" dirty="0" smtClean="0">
                <a:solidFill>
                  <a:srgbClr val="00B050"/>
                </a:solidFill>
              </a:rPr>
              <a:t>Junior professionals 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00B050"/>
                </a:solidFill>
              </a:rPr>
              <a:t>  </a:t>
            </a:r>
            <a:r>
              <a:rPr lang="en-US" altLang="zh-TW" dirty="0" smtClean="0"/>
              <a:t>is </a:t>
            </a:r>
            <a:r>
              <a:rPr lang="en-US" altLang="zh-TW" sz="3200" dirty="0" smtClean="0">
                <a:solidFill>
                  <a:srgbClr val="FF0000"/>
                </a:solidFill>
              </a:rPr>
              <a:t>more Critical </a:t>
            </a:r>
            <a:r>
              <a:rPr lang="en-US" altLang="zh-TW" dirty="0" smtClean="0"/>
              <a:t>than </a:t>
            </a:r>
            <a:r>
              <a:rPr lang="en-US" altLang="zh-TW" dirty="0" smtClean="0">
                <a:solidFill>
                  <a:srgbClr val="00B050"/>
                </a:solidFill>
              </a:rPr>
              <a:t>Senior professionals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5362" name="Picture 2" descr="C:\Users\Raphael\Desktop\Old Doctor you wa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2178"/>
            <a:ext cx="2160240" cy="31663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Raphael\Desktop\doctor9-147x2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58005"/>
            <a:ext cx="2031509" cy="331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 bwMode="auto">
          <a:xfrm>
            <a:off x="5112060" y="6448672"/>
            <a:ext cx="1800200" cy="139770"/>
          </a:xfrm>
          <a:prstGeom prst="ellipse">
            <a:avLst/>
          </a:prstGeom>
          <a:solidFill>
            <a:schemeClr val="accent4">
              <a:lumMod val="75000"/>
              <a:lumOff val="25000"/>
              <a:alpha val="64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  <a:softEdge rad="0"/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1331640" y="6378787"/>
            <a:ext cx="1224137" cy="139770"/>
          </a:xfrm>
          <a:prstGeom prst="ellipse">
            <a:avLst/>
          </a:prstGeom>
          <a:solidFill>
            <a:schemeClr val="accent4">
              <a:lumMod val="75000"/>
              <a:lumOff val="25000"/>
              <a:alpha val="64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  <a:softEdge rad="0"/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>
          <a:xfrm rot="20771393">
            <a:off x="1068052" y="5222624"/>
            <a:ext cx="262924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  <a:latin typeface="AR JULIAN" panose="02000000000000000000" pitchFamily="2" charset="0"/>
              </a:rPr>
              <a:t>M</a:t>
            </a:r>
            <a:r>
              <a:rPr lang="en-US" altLang="zh-TW" sz="2800" dirty="0" smtClean="0">
                <a:solidFill>
                  <a:srgbClr val="FF0000"/>
                </a:solidFill>
                <a:latin typeface="AR JULIAN" panose="02000000000000000000" pitchFamily="2" charset="0"/>
              </a:rPr>
              <a:t>ore </a:t>
            </a:r>
            <a:r>
              <a:rPr lang="en-US" altLang="zh-TW" sz="2800" dirty="0">
                <a:solidFill>
                  <a:srgbClr val="FF0000"/>
                </a:solidFill>
                <a:latin typeface="AR JULIAN" panose="02000000000000000000" pitchFamily="2" charset="0"/>
              </a:rPr>
              <a:t>Critical </a:t>
            </a:r>
            <a:endParaRPr lang="zh-TW" altLang="en-US" sz="2800" dirty="0">
              <a:latin typeface="AR JULI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8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 The Literature </a:t>
            </a:r>
            <a:endParaRPr lang="zh-TW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1080120" cy="1489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979712" y="1484784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Evaluation of Facial Appearance in Patients With Cleft Lip and Palate </a:t>
            </a:r>
            <a:r>
              <a:rPr lang="en-US" altLang="zh-TW" dirty="0" smtClean="0"/>
              <a:t>by Laypeople </a:t>
            </a:r>
            <a:r>
              <a:rPr lang="en-US" altLang="zh-TW" dirty="0"/>
              <a:t>and Professionals: A Systematic Literature Review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79712" y="2463920"/>
            <a:ext cx="59766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i="1" dirty="0"/>
              <a:t>The Cleft Palate–Craniofacial </a:t>
            </a:r>
            <a:r>
              <a:rPr lang="en-US" altLang="zh-TW" sz="1400" i="1" dirty="0" smtClean="0"/>
              <a:t>Journal ,Month </a:t>
            </a:r>
            <a:r>
              <a:rPr lang="en-US" altLang="zh-TW" sz="1400" i="1" dirty="0"/>
              <a:t>2015</a:t>
            </a:r>
            <a:endParaRPr lang="zh-TW" altLang="en-US" sz="1400" i="1" dirty="0"/>
          </a:p>
        </p:txBody>
      </p:sp>
      <p:sp>
        <p:nvSpPr>
          <p:cNvPr id="6" name="矩形 5"/>
          <p:cNvSpPr/>
          <p:nvPr/>
        </p:nvSpPr>
        <p:spPr>
          <a:xfrm>
            <a:off x="611678" y="3070608"/>
            <a:ext cx="1618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/>
              <a:t>11 article</a:t>
            </a:r>
            <a:endParaRPr lang="zh-TW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683568" y="3593828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3 Studies :  Laypeople </a:t>
            </a:r>
            <a:r>
              <a:rPr lang="en-US" altLang="zh-TW" sz="2400" dirty="0"/>
              <a:t>were found to be more </a:t>
            </a:r>
            <a:r>
              <a:rPr lang="en-US" altLang="zh-TW" sz="2400" dirty="0" smtClean="0"/>
              <a:t>critical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3 </a:t>
            </a:r>
            <a:r>
              <a:rPr lang="en-US" altLang="zh-TW" sz="2400" dirty="0"/>
              <a:t>Studies </a:t>
            </a:r>
            <a:r>
              <a:rPr lang="en-US" altLang="zh-TW" sz="2400" dirty="0" smtClean="0"/>
              <a:t>:  No difference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5 </a:t>
            </a:r>
            <a:r>
              <a:rPr lang="en-US" altLang="zh-TW" sz="2400" dirty="0"/>
              <a:t>Studies : </a:t>
            </a:r>
            <a:r>
              <a:rPr lang="en-US" altLang="zh-TW" sz="2400" dirty="0" smtClean="0"/>
              <a:t> Professionals </a:t>
            </a:r>
            <a:r>
              <a:rPr lang="en-US" altLang="zh-TW" sz="2400" dirty="0"/>
              <a:t>were found to be more critical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967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 our Study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" y="980728"/>
            <a:ext cx="9145349" cy="684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-1349" y="1628800"/>
            <a:ext cx="9135922" cy="1368152"/>
          </a:xfrm>
          <a:prstGeom prst="rect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/>
              <a:t>4 professionals in Senior Group (4/6 ) have experience </a:t>
            </a:r>
            <a:endParaRPr lang="en-US" altLang="zh-TW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 smtClean="0"/>
              <a:t>of  </a:t>
            </a:r>
            <a:r>
              <a:rPr lang="en-US" altLang="zh-TW" sz="2800" dirty="0"/>
              <a:t>treating patients </a:t>
            </a:r>
            <a:r>
              <a:rPr lang="en-US" altLang="zh-TW" sz="2800" dirty="0" smtClean="0"/>
              <a:t>in other </a:t>
            </a:r>
            <a:r>
              <a:rPr lang="en-US" altLang="zh-TW" sz="2800" dirty="0"/>
              <a:t>country </a:t>
            </a:r>
            <a:r>
              <a:rPr lang="en-US" altLang="zh-TW" sz="2800" dirty="0" smtClean="0"/>
              <a:t>( </a:t>
            </a:r>
            <a:r>
              <a:rPr lang="zh-TW" altLang="en-US" sz="2800" dirty="0" smtClean="0"/>
              <a:t>國際義診</a:t>
            </a:r>
            <a:r>
              <a:rPr lang="en-US" altLang="zh-TW" sz="2800" dirty="0" smtClean="0"/>
              <a:t>)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7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 our Study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" y="980728"/>
            <a:ext cx="9145349" cy="684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-1349" y="1628800"/>
            <a:ext cx="9135922" cy="1368152"/>
          </a:xfrm>
          <a:prstGeom prst="rect">
            <a:avLst/>
          </a:prstGeom>
          <a:solidFill>
            <a:schemeClr val="tx2">
              <a:lumMod val="40000"/>
              <a:lumOff val="60000"/>
              <a:alpha val="11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/>
              <a:t>4 professionals in Senior Group (4/6 ) have experience </a:t>
            </a:r>
            <a:endParaRPr lang="en-US" altLang="zh-TW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 smtClean="0"/>
              <a:t>of  </a:t>
            </a:r>
            <a:r>
              <a:rPr lang="en-US" altLang="zh-TW" sz="2800" dirty="0"/>
              <a:t>treating patients </a:t>
            </a:r>
            <a:r>
              <a:rPr lang="en-US" altLang="zh-TW" sz="2800" dirty="0" smtClean="0"/>
              <a:t>in other </a:t>
            </a:r>
            <a:r>
              <a:rPr lang="en-US" altLang="zh-TW" sz="2800" dirty="0"/>
              <a:t>country </a:t>
            </a:r>
            <a:r>
              <a:rPr lang="en-US" altLang="zh-TW" sz="2800" dirty="0" smtClean="0"/>
              <a:t>( </a:t>
            </a:r>
            <a:r>
              <a:rPr lang="zh-TW" altLang="en-US" sz="2800" dirty="0" smtClean="0"/>
              <a:t>國際義診</a:t>
            </a:r>
            <a:r>
              <a:rPr lang="en-US" altLang="zh-TW" sz="2800" dirty="0" smtClean="0"/>
              <a:t>)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-13948" y="4725144"/>
            <a:ext cx="9157947" cy="1368152"/>
          </a:xfrm>
          <a:prstGeom prst="rect">
            <a:avLst/>
          </a:prstGeom>
          <a:solidFill>
            <a:srgbClr val="FF0000">
              <a:alpha val="56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/>
              <a:t>Only 1 professionals in  Junior Group (1/6) have </a:t>
            </a:r>
            <a:endParaRPr lang="en-US" altLang="zh-TW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 smtClean="0"/>
              <a:t>experience </a:t>
            </a:r>
            <a:r>
              <a:rPr lang="en-US" altLang="zh-TW" sz="2800" dirty="0"/>
              <a:t>of treating patients in other country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國際義診</a:t>
            </a:r>
            <a:r>
              <a:rPr lang="en-US" altLang="zh-TW" sz="2800" dirty="0" smtClean="0"/>
              <a:t>)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1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484784"/>
            <a:ext cx="8524875" cy="43132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>
                <a:solidFill>
                  <a:srgbClr val="00B050"/>
                </a:solidFill>
              </a:rPr>
              <a:t>Senior professionals </a:t>
            </a:r>
            <a:r>
              <a:rPr lang="en-US" altLang="zh-TW" dirty="0"/>
              <a:t>were </a:t>
            </a:r>
            <a:r>
              <a:rPr lang="en-US" altLang="zh-TW" sz="4000" dirty="0">
                <a:solidFill>
                  <a:srgbClr val="FF0000"/>
                </a:solidFill>
              </a:rPr>
              <a:t>more familiar with the esthetic outcomes and difficulties</a:t>
            </a:r>
            <a:r>
              <a:rPr lang="en-US" altLang="zh-TW" sz="4000" dirty="0"/>
              <a:t> </a:t>
            </a:r>
            <a:r>
              <a:rPr lang="en-US" altLang="zh-TW" dirty="0"/>
              <a:t>of treating </a:t>
            </a:r>
            <a:r>
              <a:rPr lang="en-US" altLang="zh-TW" dirty="0" smtClean="0"/>
              <a:t>patients with </a:t>
            </a:r>
            <a:r>
              <a:rPr lang="en-US" altLang="zh-TW" dirty="0"/>
              <a:t>cleft lip and palate, 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en-US" altLang="zh-TW" dirty="0" smtClean="0"/>
              <a:t>They rated </a:t>
            </a:r>
            <a:r>
              <a:rPr lang="en-US" altLang="zh-TW" dirty="0">
                <a:solidFill>
                  <a:srgbClr val="FF0000"/>
                </a:solidFill>
              </a:rPr>
              <a:t>less critically </a:t>
            </a:r>
            <a:r>
              <a:rPr lang="en-US" altLang="zh-TW" dirty="0" smtClean="0"/>
              <a:t>than </a:t>
            </a:r>
            <a:r>
              <a:rPr lang="en-US" altLang="zh-TW" dirty="0" smtClean="0">
                <a:solidFill>
                  <a:srgbClr val="00B050"/>
                </a:solidFill>
              </a:rPr>
              <a:t>Junior professionals</a:t>
            </a:r>
            <a:endParaRPr lang="zh-TW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佈景主題3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40000"/>
            <a:lumOff val="60000"/>
          </a:schemeClr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佈景主題3</Template>
  <TotalTime>1524</TotalTime>
  <Words>859</Words>
  <Application>Microsoft Office PowerPoint</Application>
  <PresentationFormat>如螢幕大小 (4:3)</PresentationFormat>
  <Paragraphs>336</Paragraphs>
  <Slides>18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佈景主題3</vt:lpstr>
      <vt:lpstr>Aesthetic Evaluation of Facial Attractiveness in Children with Cleft Lip and Palate by Senior  and Junior Health Professionals</vt:lpstr>
      <vt:lpstr>Introduction </vt:lpstr>
      <vt:lpstr>So Far ~~~</vt:lpstr>
      <vt:lpstr>PowerPoint 簡報</vt:lpstr>
      <vt:lpstr>Material and Methods:</vt:lpstr>
      <vt:lpstr>Standardized photographs</vt:lpstr>
      <vt:lpstr>Evaluating ~~~</vt:lpstr>
      <vt:lpstr>Evaluator – Year of Service </vt:lpstr>
      <vt:lpstr>Results -  Interrater analysis</vt:lpstr>
      <vt:lpstr>Results -  Interrater analysis</vt:lpstr>
      <vt:lpstr>Results - the differences between  2 groups</vt:lpstr>
      <vt:lpstr>Results - the differences between  2 groups</vt:lpstr>
      <vt:lpstr>Results - the differences between  2 groups</vt:lpstr>
      <vt:lpstr>Discussion </vt:lpstr>
      <vt:lpstr>In The Literature </vt:lpstr>
      <vt:lpstr>In our Study </vt:lpstr>
      <vt:lpstr>In our Study 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Aesthetic Evaluation of Facial Attractiveness in Children with Cleft Lip and Palate by Senior  and Junior Health Professionals</dc:title>
  <dc:creator>Raphael</dc:creator>
  <cp:lastModifiedBy>Raphael</cp:lastModifiedBy>
  <cp:revision>29</cp:revision>
  <dcterms:created xsi:type="dcterms:W3CDTF">2015-05-10T14:38:21Z</dcterms:created>
  <dcterms:modified xsi:type="dcterms:W3CDTF">2015-10-05T16:43:34Z</dcterms:modified>
</cp:coreProperties>
</file>