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19"/>
  </p:notesMasterIdLst>
  <p:sldIdLst>
    <p:sldId id="257" r:id="rId3"/>
    <p:sldId id="286" r:id="rId4"/>
    <p:sldId id="259" r:id="rId5"/>
    <p:sldId id="258" r:id="rId6"/>
    <p:sldId id="260" r:id="rId7"/>
    <p:sldId id="262" r:id="rId8"/>
    <p:sldId id="278" r:id="rId9"/>
    <p:sldId id="264" r:id="rId10"/>
    <p:sldId id="263" r:id="rId11"/>
    <p:sldId id="279" r:id="rId12"/>
    <p:sldId id="266" r:id="rId13"/>
    <p:sldId id="267" r:id="rId14"/>
    <p:sldId id="283" r:id="rId15"/>
    <p:sldId id="275" r:id="rId16"/>
    <p:sldId id="271" r:id="rId17"/>
    <p:sldId id="287" r:id="rId18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79" autoAdjust="0"/>
    <p:restoredTop sz="94660"/>
  </p:normalViewPr>
  <p:slideViewPr>
    <p:cSldViewPr>
      <p:cViewPr varScale="1">
        <p:scale>
          <a:sx n="73" d="100"/>
          <a:sy n="73" d="100"/>
        </p:scale>
        <p:origin x="35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0540FB6-7334-4A83-B154-80C0FF523A46}" type="datetimeFigureOut">
              <a:rPr lang="zh-TW" altLang="en-US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 smtClean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Calibri" panose="020F0502020204030204" pitchFamily="34" charset="0"/>
              </a:defRPr>
            </a:lvl1pPr>
          </a:lstStyle>
          <a:p>
            <a:fld id="{A20F5FBB-3BB6-49F4-867A-334D0395B071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21823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829878"/>
            <a:ext cx="6858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7A7562-0008-419E-8762-79B1B56F30A3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EC11-ADC0-4DB9-BFB1-26A96F01C1B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6426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37C150-778C-4304-B35B-D9D036DE72D2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EB7D1-4FD1-4144-9783-CBBC6F7C9F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3302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3964D9-4AAA-4865-A33A-3383EDD83174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89D4-84B1-41DC-8B7C-77628B94F93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4445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ECCB10-29A3-4625-B549-8D7E661FA810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00DA-CD08-4074-970F-4CA9A85FFA4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332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675076-40E7-4684-9BA9-251372449F48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5F2F-C7B3-4F66-893E-567A7BB789E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5123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5AB44E-D5C9-4075-8EFB-0F41CE3A9D59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9051F-3E32-4564-A83F-756501E4BF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396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0468BC-439D-4EB1-9C55-704D847D5DBD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8B60-9D89-4E14-9F45-C815A28D66E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5296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7FFDC-DD4C-44BC-9AA7-412E8136C70A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5A1BC-5456-489A-810F-259DD3A558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3702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5748ED-6DC6-4396-BE3D-28FC676BEC47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D58A-A4D1-4AAB-935F-49702B39BAE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4967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3964D9-4AAA-4865-A33A-3383EDD83174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89D4-84B1-41DC-8B7C-77628B94F93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7584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3964D9-4AAA-4865-A33A-3383EDD83174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89D4-84B1-41DC-8B7C-77628B94F93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6621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3964D9-4AAA-4865-A33A-3383EDD83174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89D4-84B1-41DC-8B7C-77628B94F93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169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3964D9-4AAA-4865-A33A-3383EDD83174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89D4-84B1-41DC-8B7C-77628B94F93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035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3964D9-4AAA-4865-A33A-3383EDD83174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89D4-84B1-41DC-8B7C-77628B94F93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4816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3964D9-4AAA-4865-A33A-3383EDD83174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89D4-84B1-41DC-8B7C-77628B94F93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753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8AE0B2-321E-46A0-B2F4-BBA9FE105104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3070D-09B9-496A-B558-0E54E1B6B33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7963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6C1D20-2635-45FA-BA01-C094C79BDCE7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E27E5-493B-42E5-AE94-F1CFBB9C95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82092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9"/>
          <p:cNvSpPr>
            <a:spLocks noChangeArrowheads="1"/>
          </p:cNvSpPr>
          <p:nvPr/>
        </p:nvSpPr>
        <p:spPr bwMode="auto">
          <a:xfrm rot="10800000">
            <a:off x="5354638" y="6230938"/>
            <a:ext cx="927100" cy="514350"/>
          </a:xfrm>
          <a:prstGeom prst="leftArrow">
            <a:avLst>
              <a:gd name="adj1" fmla="val 51620"/>
              <a:gd name="adj2" fmla="val 51229"/>
            </a:avLst>
          </a:prstGeom>
          <a:gradFill rotWithShape="1">
            <a:gsLst>
              <a:gs pos="0">
                <a:srgbClr val="B7B7B7"/>
              </a:gs>
              <a:gs pos="100000">
                <a:srgbClr val="B7B7B7">
                  <a:gamma/>
                  <a:tint val="48627"/>
                  <a:invGamma/>
                  <a:alpha val="2000"/>
                </a:srgb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de-DE" altLang="zh-TW" sz="1400">
                <a:solidFill>
                  <a:srgbClr val="FFFFFF"/>
                </a:solidFill>
                <a:latin typeface="Arial"/>
              </a:rPr>
              <a:t>Ihr Logo</a:t>
            </a:r>
          </a:p>
        </p:txBody>
      </p:sp>
      <p:pic>
        <p:nvPicPr>
          <p:cNvPr id="5" name="Picture 13" descr="PP 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32"/>
          <a:stretch>
            <a:fillRect/>
          </a:stretch>
        </p:blipFill>
        <p:spPr bwMode="auto">
          <a:xfrm>
            <a:off x="6499225" y="6324600"/>
            <a:ext cx="241935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550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11213" y="2263775"/>
            <a:ext cx="7315200" cy="1323975"/>
          </a:xfrm>
        </p:spPr>
        <p:txBody>
          <a:bodyPr lIns="91440" rIns="91440" anchor="b"/>
          <a:lstStyle>
            <a:lvl1pPr algn="ctr">
              <a:lnSpc>
                <a:spcPct val="115000"/>
              </a:lnSpc>
              <a:defRPr sz="4000" i="1"/>
            </a:lvl1pPr>
          </a:lstStyle>
          <a:p>
            <a:r>
              <a:rPr lang="zh-TW" altLang="en-US" smtClean="0"/>
              <a:t>按一下以編輯母片標題樣式</a:t>
            </a:r>
            <a:endParaRPr lang="de-DE" altLang="zh-TW"/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11213" y="3829050"/>
            <a:ext cx="7323137" cy="904875"/>
          </a:xfrm>
        </p:spPr>
        <p:txBody>
          <a:bodyPr lIns="91440" tIns="45720" rIns="91440" bIns="45720"/>
          <a:lstStyle>
            <a:lvl1pPr marL="0" indent="0" algn="ctr">
              <a:spcBef>
                <a:spcPct val="0"/>
              </a:spcBef>
              <a:buFont typeface="Wingdings" pitchFamily="2" charset="2"/>
              <a:buNone/>
              <a:defRPr sz="2000" b="1"/>
            </a:lvl1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123067"/>
      </p:ext>
    </p:extLst>
  </p:cSld>
  <p:clrMapOvr>
    <a:masterClrMapping/>
  </p:clrMapOvr>
  <p:transition spd="med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1153053"/>
      </p:ext>
    </p:extLst>
  </p:cSld>
  <p:clrMapOvr>
    <a:masterClrMapping/>
  </p:clrMapOvr>
  <p:transition spd="med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4558230"/>
      </p:ext>
    </p:extLst>
  </p:cSld>
  <p:clrMapOvr>
    <a:masterClrMapping/>
  </p:clrMapOvr>
  <p:transition spd="med"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23863" y="1755775"/>
            <a:ext cx="4011612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87875" y="1755775"/>
            <a:ext cx="40132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0171367"/>
      </p:ext>
    </p:extLst>
  </p:cSld>
  <p:clrMapOvr>
    <a:masterClrMapping/>
  </p:clrMapOvr>
  <p:transition spd="med"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3150600"/>
      </p:ext>
    </p:extLst>
  </p:cSld>
  <p:clrMapOvr>
    <a:masterClrMapping/>
  </p:clrMapOvr>
  <p:transition spd="med"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8020716"/>
      </p:ext>
    </p:extLst>
  </p:cSld>
  <p:clrMapOvr>
    <a:masterClrMapping/>
  </p:clrMapOvr>
  <p:transition spd="med"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2351906"/>
      </p:ext>
    </p:extLst>
  </p:cSld>
  <p:clrMapOvr>
    <a:masterClrMapping/>
  </p:clrMapOvr>
  <p:transition spd="med"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4599045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8618499"/>
      </p:ext>
    </p:extLst>
  </p:cSld>
  <p:clrMapOvr>
    <a:masterClrMapping/>
  </p:clrMapOvr>
  <p:transition spd="med"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6815244"/>
      </p:ext>
    </p:extLst>
  </p:cSld>
  <p:clrMapOvr>
    <a:masterClrMapping/>
  </p:clrMapOvr>
  <p:transition spd="med"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56375" y="1031875"/>
            <a:ext cx="2044700" cy="47625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19100" y="1031875"/>
            <a:ext cx="5984875" cy="47625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5787962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>
              <a:defRPr/>
            </a:pPr>
            <a:fld id="{813964D9-4AAA-4865-A33A-3383EDD83174}" type="datetimeFigureOut">
              <a:rPr lang="zh-TW" altLang="en-US" smtClean="0"/>
              <a:pPr>
                <a:defRPr/>
              </a:pPr>
              <a:t>2015/10/10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DE6489D4-84B1-41DC-8B7C-77628B94F93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00488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1031875"/>
            <a:ext cx="81819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de-DE" altLang="zh-TW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3863" y="1755775"/>
            <a:ext cx="8177212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90000" rIns="72000" bIns="90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 smtClean="0"/>
          </a:p>
        </p:txBody>
      </p:sp>
      <p:sp>
        <p:nvSpPr>
          <p:cNvPr id="1044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0025" y="6437313"/>
            <a:ext cx="30480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44494" name="AutoShape 14"/>
          <p:cNvSpPr>
            <a:spLocks noChangeArrowheads="1"/>
          </p:cNvSpPr>
          <p:nvPr/>
        </p:nvSpPr>
        <p:spPr bwMode="auto">
          <a:xfrm rot="10800000">
            <a:off x="5354638" y="6230938"/>
            <a:ext cx="927100" cy="514350"/>
          </a:xfrm>
          <a:prstGeom prst="leftArrow">
            <a:avLst>
              <a:gd name="adj1" fmla="val 51620"/>
              <a:gd name="adj2" fmla="val 51229"/>
            </a:avLst>
          </a:prstGeom>
          <a:gradFill rotWithShape="1">
            <a:gsLst>
              <a:gs pos="0">
                <a:srgbClr val="B7B7B7"/>
              </a:gs>
              <a:gs pos="100000">
                <a:srgbClr val="B7B7B7">
                  <a:gamma/>
                  <a:tint val="48627"/>
                  <a:invGamma/>
                  <a:alpha val="2000"/>
                </a:srgb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de-DE" altLang="zh-TW" sz="1400">
                <a:solidFill>
                  <a:srgbClr val="FFFFFF"/>
                </a:solidFill>
                <a:latin typeface="Arial"/>
              </a:rPr>
              <a:t>Your Logo</a:t>
            </a:r>
          </a:p>
        </p:txBody>
      </p:sp>
      <p:pic>
        <p:nvPicPr>
          <p:cNvPr id="3078" name="Picture 17" descr="PP small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32"/>
          <a:stretch>
            <a:fillRect/>
          </a:stretch>
        </p:blipFill>
        <p:spPr bwMode="auto">
          <a:xfrm>
            <a:off x="6499225" y="6324600"/>
            <a:ext cx="241935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9201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ransition spd="med">
    <p:wipe dir="r"/>
  </p:transition>
  <p:txStyles>
    <p:titleStyle>
      <a:lvl1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347663" indent="-347663" algn="l" defTabSz="801688" rtl="0" fontAlgn="base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Char char="p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365125" indent="333375" algn="l" defTabSz="801688" rtl="0" fontAlgn="base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Char char="p"/>
        <a:defRPr>
          <a:solidFill>
            <a:schemeClr val="tx1"/>
          </a:solidFill>
          <a:latin typeface="+mn-lt"/>
        </a:defRPr>
      </a:lvl2pPr>
      <a:lvl3pPr marL="1149350" indent="-433388" algn="l" defTabSz="801688" rtl="0" fontAlgn="base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Char char="p"/>
        <a:defRPr>
          <a:solidFill>
            <a:schemeClr val="tx1"/>
          </a:solidFill>
          <a:latin typeface="+mn-lt"/>
        </a:defRPr>
      </a:lvl3pPr>
      <a:lvl4pPr marL="1530350" indent="-363538" algn="l" defTabSz="801688" rtl="0" fontAlgn="base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defRPr>
          <a:solidFill>
            <a:schemeClr val="tx1"/>
          </a:solidFill>
          <a:latin typeface="+mn-lt"/>
        </a:defRPr>
      </a:lvl4pPr>
      <a:lvl5pPr marL="1887538" algn="l" defTabSz="801688" rtl="0" fontAlgn="base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defRPr>
          <a:solidFill>
            <a:schemeClr val="tx1"/>
          </a:solidFill>
          <a:latin typeface="+mn-lt"/>
        </a:defRPr>
      </a:lvl5pPr>
      <a:lvl6pPr marL="2344738" algn="l" defTabSz="801688" rtl="0" eaLnBrk="1" fontAlgn="base" hangingPunct="1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defRPr>
          <a:solidFill>
            <a:schemeClr val="tx1"/>
          </a:solidFill>
          <a:latin typeface="+mn-lt"/>
        </a:defRPr>
      </a:lvl6pPr>
      <a:lvl7pPr marL="2801938" algn="l" defTabSz="801688" rtl="0" eaLnBrk="1" fontAlgn="base" hangingPunct="1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defRPr>
          <a:solidFill>
            <a:schemeClr val="tx1"/>
          </a:solidFill>
          <a:latin typeface="+mn-lt"/>
        </a:defRPr>
      </a:lvl7pPr>
      <a:lvl8pPr marL="3259138" algn="l" defTabSz="801688" rtl="0" eaLnBrk="1" fontAlgn="base" hangingPunct="1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defRPr>
          <a:solidFill>
            <a:schemeClr val="tx1"/>
          </a:solidFill>
          <a:latin typeface="+mn-lt"/>
        </a:defRPr>
      </a:lvl8pPr>
      <a:lvl9pPr marL="3716338" algn="l" defTabSz="801688" rtl="0" eaLnBrk="1" fontAlgn="base" hangingPunct="1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defRPr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 1"/>
          <p:cNvSpPr>
            <a:spLocks noGrp="1"/>
          </p:cNvSpPr>
          <p:nvPr>
            <p:ph type="ctrTitle"/>
          </p:nvPr>
        </p:nvSpPr>
        <p:spPr>
          <a:xfrm>
            <a:off x="197784" y="1232757"/>
            <a:ext cx="8784976" cy="3168351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b="1" dirty="0"/>
              <a:t>Management and breast reconstruction </a:t>
            </a:r>
            <a:br>
              <a:rPr lang="en-US" altLang="zh-TW" sz="4000" b="1" dirty="0"/>
            </a:br>
            <a:r>
              <a:rPr lang="en-US" altLang="zh-TW" sz="4000" b="1" dirty="0"/>
              <a:t>for post-augmentation </a:t>
            </a:r>
            <a:r>
              <a:rPr lang="en-US" altLang="zh-TW" sz="4000" b="1" dirty="0" smtClean="0"/>
              <a:t/>
            </a:r>
            <a:br>
              <a:rPr lang="en-US" altLang="zh-TW" sz="4000" b="1" dirty="0" smtClean="0"/>
            </a:br>
            <a:r>
              <a:rPr lang="en-US" altLang="zh-TW" sz="4000" b="1" dirty="0" smtClean="0"/>
              <a:t>with </a:t>
            </a:r>
            <a:r>
              <a:rPr lang="en-US" altLang="zh-TW" sz="4000" b="1" dirty="0"/>
              <a:t>“AMAZING GEL” </a:t>
            </a:r>
            <a:r>
              <a:rPr lang="en-US" altLang="zh-TW" sz="3200" dirty="0"/>
              <a:t>(PAAG, Polyacrylamide Gel) </a:t>
            </a:r>
            <a:r>
              <a:rPr lang="en-US" altLang="zh-TW" sz="4000" b="1" dirty="0" smtClean="0"/>
              <a:t/>
            </a:r>
            <a:br>
              <a:rPr lang="en-US" altLang="zh-TW" sz="4000" b="1" dirty="0" smtClean="0"/>
            </a:br>
            <a:r>
              <a:rPr lang="en-US" altLang="zh-TW" sz="4000" b="1" dirty="0" smtClean="0"/>
              <a:t>deformity </a:t>
            </a:r>
            <a:br>
              <a:rPr lang="en-US" altLang="zh-TW" sz="4000" b="1" dirty="0" smtClean="0"/>
            </a:br>
            <a:r>
              <a:rPr lang="en-US" altLang="zh-TW" sz="4000" b="1" dirty="0" smtClean="0"/>
              <a:t>and </a:t>
            </a:r>
            <a:r>
              <a:rPr lang="en-US" altLang="zh-TW" sz="4000" b="1" dirty="0"/>
              <a:t>herniation down to abdominal </a:t>
            </a:r>
            <a:r>
              <a:rPr lang="en-US" altLang="zh-TW" sz="4000" b="1" dirty="0" smtClean="0"/>
              <a:t>wall</a:t>
            </a:r>
            <a:endParaRPr lang="en-US" altLang="zh-TW" b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89872" y="4563125"/>
            <a:ext cx="6400800" cy="888504"/>
          </a:xfrm>
        </p:spPr>
        <p:txBody>
          <a:bodyPr rtlCol="0">
            <a:normAutofit fontScale="92500"/>
          </a:bodyPr>
          <a:lstStyle/>
          <a:p>
            <a:pPr algn="ctr">
              <a:defRPr/>
            </a:pPr>
            <a:r>
              <a:rPr lang="en-US" altLang="zh-TW" sz="2800" b="1" u="sng" dirty="0">
                <a:solidFill>
                  <a:schemeClr val="accent5"/>
                </a:solidFill>
              </a:rPr>
              <a:t>Yi-Shin Lu</a:t>
            </a:r>
            <a:r>
              <a:rPr lang="en-US" altLang="zh-TW" b="1" dirty="0"/>
              <a:t>, Yu-Hsien Lin, Hwang-Chi Lin, 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en-US" altLang="zh-TW" b="1" dirty="0" smtClean="0"/>
              <a:t>Chu-Hsu </a:t>
            </a:r>
            <a:r>
              <a:rPr lang="en-US" altLang="zh-TW" b="1" dirty="0" err="1"/>
              <a:t>Jeng</a:t>
            </a:r>
            <a:r>
              <a:rPr lang="en-US" altLang="zh-TW" b="1" dirty="0"/>
              <a:t>, Cheng-Han Hsieh, Cha-Chun Chen</a:t>
            </a:r>
            <a:endParaRPr lang="zh-TW" altLang="en-US" dirty="0"/>
          </a:p>
        </p:txBody>
      </p:sp>
      <p:sp>
        <p:nvSpPr>
          <p:cNvPr id="2" name="矩形 1"/>
          <p:cNvSpPr/>
          <p:nvPr/>
        </p:nvSpPr>
        <p:spPr>
          <a:xfrm>
            <a:off x="690988" y="5733256"/>
            <a:ext cx="7798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b="1" dirty="0" smtClean="0"/>
              <a:t>Department of Surgery, Division of plastic and reconstructive surgery</a:t>
            </a:r>
            <a:br>
              <a:rPr lang="en-US" altLang="zh-TW" b="1" dirty="0" smtClean="0"/>
            </a:br>
            <a:r>
              <a:rPr lang="en-US" altLang="zh-TW" b="1" dirty="0" smtClean="0"/>
              <a:t>Shin Kong Wu Ho-Su memorial hospital, </a:t>
            </a:r>
            <a:r>
              <a:rPr lang="en-US" altLang="zh-TW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Taipei</a:t>
            </a:r>
            <a:r>
              <a:rPr lang="en-US" altLang="zh-TW" b="1" dirty="0" smtClean="0"/>
              <a:t>, </a:t>
            </a:r>
            <a:r>
              <a:rPr lang="en-US" altLang="zh-TW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Taiwan</a:t>
            </a:r>
            <a:endParaRPr lang="zh-TW" alt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>
              <a:ea typeface="新細明體" panose="02020500000000000000" pitchFamily="18" charset="-120"/>
            </a:endParaRPr>
          </a:p>
        </p:txBody>
      </p:sp>
      <p:sp>
        <p:nvSpPr>
          <p:cNvPr id="11267" name="內容版面配置區 2"/>
          <p:cNvSpPr>
            <a:spLocks noGrp="1"/>
          </p:cNvSpPr>
          <p:nvPr>
            <p:ph idx="1"/>
          </p:nvPr>
        </p:nvSpPr>
        <p:spPr>
          <a:xfrm>
            <a:off x="1187450" y="2060575"/>
            <a:ext cx="6624638" cy="3097213"/>
          </a:xfrm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</a:pPr>
            <a:r>
              <a:rPr lang="en-US" altLang="zh-TW" sz="2800" smtClean="0">
                <a:latin typeface="Britannic Bold" panose="020B0903060703020204" pitchFamily="34" charset="0"/>
                <a:ea typeface="新細明體" panose="02020500000000000000" pitchFamily="18" charset="-120"/>
              </a:rPr>
              <a:t>    The author have no commercial associations or financial disclosure </a:t>
            </a:r>
            <a:br>
              <a:rPr lang="en-US" altLang="zh-TW" sz="2800" smtClean="0">
                <a:latin typeface="Britannic Bold" panose="020B0903060703020204" pitchFamily="34" charset="0"/>
                <a:ea typeface="新細明體" panose="02020500000000000000" pitchFamily="18" charset="-120"/>
              </a:rPr>
            </a:br>
            <a:r>
              <a:rPr lang="en-US" altLang="zh-TW" sz="2800" smtClean="0">
                <a:latin typeface="Britannic Bold" panose="020B0903060703020204" pitchFamily="34" charset="0"/>
                <a:ea typeface="新細明體" panose="02020500000000000000" pitchFamily="18" charset="-120"/>
              </a:rPr>
              <a:t>that might pose or create a conflict </a:t>
            </a:r>
            <a:br>
              <a:rPr lang="en-US" altLang="zh-TW" sz="2800" smtClean="0">
                <a:latin typeface="Britannic Bold" panose="020B0903060703020204" pitchFamily="34" charset="0"/>
                <a:ea typeface="新細明體" panose="02020500000000000000" pitchFamily="18" charset="-120"/>
              </a:rPr>
            </a:br>
            <a:r>
              <a:rPr lang="en-US" altLang="zh-TW" sz="2800" smtClean="0">
                <a:latin typeface="Britannic Bold" panose="020B0903060703020204" pitchFamily="34" charset="0"/>
                <a:ea typeface="新細明體" panose="02020500000000000000" pitchFamily="18" charset="-120"/>
              </a:rPr>
              <a:t>of interest with information presented </a:t>
            </a:r>
            <a:br>
              <a:rPr lang="en-US" altLang="zh-TW" sz="2800" smtClean="0">
                <a:latin typeface="Britannic Bold" panose="020B0903060703020204" pitchFamily="34" charset="0"/>
                <a:ea typeface="新細明體" panose="02020500000000000000" pitchFamily="18" charset="-120"/>
              </a:rPr>
            </a:br>
            <a:r>
              <a:rPr lang="en-US" altLang="zh-TW" sz="2800" smtClean="0">
                <a:latin typeface="Britannic Bold" panose="020B0903060703020204" pitchFamily="34" charset="0"/>
                <a:ea typeface="新細明體" panose="02020500000000000000" pitchFamily="18" charset="-120"/>
              </a:rPr>
              <a:t>in this article. </a:t>
            </a:r>
          </a:p>
          <a:p>
            <a:pPr marL="0" indent="0" algn="ctr">
              <a:buFont typeface="Wingdings" panose="05000000000000000000" pitchFamily="2" charset="2"/>
              <a:buNone/>
            </a:pPr>
            <a:r>
              <a:rPr lang="en-US" altLang="zh-TW" sz="2800" smtClean="0">
                <a:latin typeface="Britannic Bold" panose="020B0903060703020204" pitchFamily="34" charset="0"/>
                <a:ea typeface="新細明體" panose="02020500000000000000" pitchFamily="18" charset="-120"/>
              </a:rPr>
              <a:t>No funding was received for this work. </a:t>
            </a:r>
            <a:endParaRPr lang="zh-TW" altLang="en-US" sz="2800" smtClean="0">
              <a:latin typeface="Britannic Bold" panose="020B0903060703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6237288"/>
            <a:ext cx="9144000" cy="6207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706436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r>
              <a:rPr lang="en-US" altLang="zh-TW" smtClean="0"/>
              <a:t>History</a:t>
            </a:r>
            <a:endParaRPr lang="zh-TW" altLang="en-US" smtClean="0"/>
          </a:p>
        </p:txBody>
      </p:sp>
      <p:sp>
        <p:nvSpPr>
          <p:cNvPr id="3075" name="內容版面配置區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r>
              <a:rPr lang="en-US" altLang="zh-TW" sz="2800" dirty="0" smtClean="0">
                <a:solidFill>
                  <a:schemeClr val="accent5"/>
                </a:solidFill>
              </a:rPr>
              <a:t>47</a:t>
            </a:r>
            <a:r>
              <a:rPr lang="en-US" altLang="zh-TW" sz="2800" dirty="0" smtClean="0"/>
              <a:t>-year-old female</a:t>
            </a:r>
          </a:p>
          <a:p>
            <a:r>
              <a:rPr lang="en-US" altLang="zh-TW" sz="2800" dirty="0" smtClean="0">
                <a:solidFill>
                  <a:schemeClr val="accent5"/>
                </a:solidFill>
              </a:rPr>
              <a:t>shrinkage of </a:t>
            </a:r>
            <a:r>
              <a:rPr lang="en-US" altLang="zh-TW" sz="2800" dirty="0" err="1" smtClean="0">
                <a:solidFill>
                  <a:schemeClr val="accent5"/>
                </a:solidFill>
              </a:rPr>
              <a:t>R't</a:t>
            </a:r>
            <a:r>
              <a:rPr lang="en-US" altLang="zh-TW" sz="2800" dirty="0" smtClean="0">
                <a:solidFill>
                  <a:schemeClr val="accent5"/>
                </a:solidFill>
              </a:rPr>
              <a:t> breast with development of RUQ mass </a:t>
            </a:r>
            <a:r>
              <a:rPr lang="en-US" altLang="zh-TW" sz="2800" dirty="0" smtClean="0"/>
              <a:t>for 1 month. </a:t>
            </a:r>
          </a:p>
          <a:p>
            <a:r>
              <a:rPr lang="en-US" altLang="zh-TW" sz="2800" dirty="0" smtClean="0"/>
              <a:t>bilateral breasts silicon injection(?) at China in </a:t>
            </a:r>
            <a:r>
              <a:rPr lang="en-US" altLang="zh-TW" sz="2800" dirty="0" smtClean="0">
                <a:solidFill>
                  <a:schemeClr val="accent5"/>
                </a:solidFill>
              </a:rPr>
              <a:t>2002</a:t>
            </a:r>
            <a:r>
              <a:rPr lang="en-US" altLang="zh-TW" sz="2800" dirty="0" smtClean="0"/>
              <a:t>. </a:t>
            </a:r>
          </a:p>
          <a:p>
            <a:r>
              <a:rPr lang="en-US" altLang="zh-TW" sz="2800" dirty="0" smtClean="0"/>
              <a:t>right breast swelling with pain with developed RUQ pain for 3 months. </a:t>
            </a:r>
          </a:p>
          <a:p>
            <a:endParaRPr lang="en-US" altLang="zh-TW" sz="2800" dirty="0" smtClean="0"/>
          </a:p>
          <a:p>
            <a:r>
              <a:rPr lang="en-US" altLang="zh-TW" sz="2800" dirty="0" smtClean="0"/>
              <a:t>==&gt; admitted for surgical removal of the foreign body</a:t>
            </a:r>
            <a:endParaRPr lang="zh-TW" altLang="zh-TW" sz="2800" dirty="0" smtClean="0"/>
          </a:p>
          <a:p>
            <a:endParaRPr lang="zh-TW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endParaRPr lang="zh-TW" altLang="en-US" smtClean="0"/>
          </a:p>
        </p:txBody>
      </p:sp>
      <p:sp>
        <p:nvSpPr>
          <p:cNvPr id="4099" name="內容版面配置區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r>
              <a:rPr lang="en-US" altLang="zh-TW" sz="2800" b="1" dirty="0" smtClean="0"/>
              <a:t>2012/10/23-27</a:t>
            </a:r>
          </a:p>
          <a:p>
            <a:r>
              <a:rPr lang="en-US" altLang="zh-TW" sz="2400" dirty="0" smtClean="0">
                <a:solidFill>
                  <a:schemeClr val="accent5"/>
                </a:solidFill>
              </a:rPr>
              <a:t>Laparoscope-assisted</a:t>
            </a:r>
            <a:r>
              <a:rPr lang="en-US" altLang="zh-TW" sz="2400" dirty="0" smtClean="0"/>
              <a:t> removal of </a:t>
            </a:r>
            <a:r>
              <a:rPr lang="en-US" altLang="zh-TW" sz="2400" dirty="0" err="1" smtClean="0"/>
              <a:t>preperitoneal</a:t>
            </a:r>
            <a:r>
              <a:rPr lang="en-US" altLang="zh-TW" sz="2400" dirty="0" smtClean="0"/>
              <a:t> </a:t>
            </a:r>
            <a:r>
              <a:rPr lang="en-US" altLang="zh-TW" sz="2400" dirty="0" err="1" smtClean="0"/>
              <a:t>prothesis</a:t>
            </a:r>
            <a:r>
              <a:rPr lang="en-US" altLang="zh-TW" sz="2400" dirty="0" smtClean="0"/>
              <a:t> and bilateral breast </a:t>
            </a:r>
            <a:r>
              <a:rPr lang="en-US" altLang="zh-TW" sz="2400" dirty="0" err="1" smtClean="0"/>
              <a:t>prothesis</a:t>
            </a:r>
            <a:r>
              <a:rPr lang="en-US" altLang="zh-TW" sz="2400" dirty="0" smtClean="0"/>
              <a:t> on 2012/10/24</a:t>
            </a:r>
          </a:p>
          <a:p>
            <a:endParaRPr lang="en-US" altLang="zh-TW" sz="2400" dirty="0" smtClean="0"/>
          </a:p>
          <a:p>
            <a:r>
              <a:rPr lang="en-US" altLang="zh-TW" sz="2800" b="1" dirty="0" smtClean="0"/>
              <a:t>2012/11/20-23</a:t>
            </a:r>
          </a:p>
          <a:p>
            <a:r>
              <a:rPr lang="en-US" altLang="zh-TW" sz="2400" dirty="0" smtClean="0"/>
              <a:t>Removal of residual gel and granuloma at </a:t>
            </a:r>
            <a:r>
              <a:rPr lang="en-US" altLang="zh-TW" sz="2400" dirty="0" err="1" smtClean="0"/>
              <a:t>R’t</a:t>
            </a:r>
            <a:r>
              <a:rPr lang="en-US" altLang="zh-TW" sz="2400" dirty="0" smtClean="0"/>
              <a:t> breast and RUQ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abdominal wall</a:t>
            </a:r>
          </a:p>
          <a:p>
            <a:endParaRPr lang="en-US" altLang="zh-TW" sz="2400" dirty="0" smtClean="0"/>
          </a:p>
          <a:p>
            <a:r>
              <a:rPr lang="en-US" altLang="zh-TW" sz="2800" b="1" dirty="0" smtClean="0"/>
              <a:t>2013/6/4-5</a:t>
            </a:r>
          </a:p>
          <a:p>
            <a:r>
              <a:rPr lang="en-US" altLang="zh-TW" sz="2400" dirty="0" smtClean="0"/>
              <a:t>Bilateral breast deformity </a:t>
            </a:r>
            <a:r>
              <a:rPr lang="en-US" altLang="zh-TW" sz="2400" dirty="0" smtClean="0">
                <a:solidFill>
                  <a:schemeClr val="accent5"/>
                </a:solidFill>
              </a:rPr>
              <a:t>s/p Augmentation mammoplasty </a:t>
            </a:r>
            <a:r>
              <a:rPr lang="en-US" altLang="zh-TW" sz="2400" dirty="0" smtClean="0"/>
              <a:t>with cohesive gel</a:t>
            </a:r>
            <a:endParaRPr lang="zh-TW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en-US" altLang="zh-TW" dirty="0" smtClean="0"/>
              <a:t>2012/10/22  photo</a:t>
            </a:r>
            <a:endParaRPr lang="zh-TW" altLang="en-US" dirty="0" smtClean="0"/>
          </a:p>
        </p:txBody>
      </p:sp>
      <p:pic>
        <p:nvPicPr>
          <p:cNvPr id="5123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412875"/>
            <a:ext cx="4295775" cy="5003800"/>
          </a:xfrm>
        </p:spPr>
      </p:pic>
      <p:pic>
        <p:nvPicPr>
          <p:cNvPr id="5124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4" r="17667"/>
          <a:stretch>
            <a:fillRect/>
          </a:stretch>
        </p:blipFill>
        <p:spPr bwMode="auto">
          <a:xfrm>
            <a:off x="4737100" y="1412875"/>
            <a:ext cx="440690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直線單箭頭接點 6"/>
          <p:cNvCxnSpPr/>
          <p:nvPr/>
        </p:nvCxnSpPr>
        <p:spPr>
          <a:xfrm flipH="1" flipV="1">
            <a:off x="4356100" y="5373688"/>
            <a:ext cx="576263" cy="107950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3927475"/>
            <a:ext cx="854075" cy="134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直線接點 8"/>
          <p:cNvCxnSpPr/>
          <p:nvPr/>
        </p:nvCxnSpPr>
        <p:spPr>
          <a:xfrm>
            <a:off x="4932363" y="3762375"/>
            <a:ext cx="381635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標題 1"/>
          <p:cNvSpPr>
            <a:spLocks noGrp="1"/>
          </p:cNvSpPr>
          <p:nvPr>
            <p:ph type="title"/>
          </p:nvPr>
        </p:nvSpPr>
        <p:spPr>
          <a:xfrm>
            <a:off x="-34607" y="4005064"/>
            <a:ext cx="1368425" cy="792163"/>
          </a:xfrm>
        </p:spPr>
        <p:txBody>
          <a:bodyPr/>
          <a:lstStyle/>
          <a:p>
            <a:pPr algn="ctr"/>
            <a:r>
              <a:rPr lang="en-US" altLang="zh-TW" smtClean="0"/>
              <a:t>MRI</a:t>
            </a:r>
            <a:endParaRPr lang="zh-TW" altLang="en-US" smtClean="0"/>
          </a:p>
        </p:txBody>
      </p:sp>
      <p:pic>
        <p:nvPicPr>
          <p:cNvPr id="6147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113" y="28575"/>
            <a:ext cx="3311525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8575"/>
            <a:ext cx="3311525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200" y="3578225"/>
            <a:ext cx="3313113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113" y="3597275"/>
            <a:ext cx="3311525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標題 1"/>
          <p:cNvSpPr txBox="1">
            <a:spLocks/>
          </p:cNvSpPr>
          <p:nvPr/>
        </p:nvSpPr>
        <p:spPr bwMode="auto">
          <a:xfrm>
            <a:off x="22225" y="3072502"/>
            <a:ext cx="1666875" cy="777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defRPr/>
            </a:pPr>
            <a:r>
              <a:rPr kumimoji="0" lang="en-US" altLang="zh-TW" dirty="0" smtClean="0">
                <a:solidFill>
                  <a:schemeClr val="accent5"/>
                </a:solidFill>
              </a:rPr>
              <a:t>10/22</a:t>
            </a:r>
            <a:endParaRPr kumimoji="0" lang="zh-TW" altLang="en-US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pic>
        <p:nvPicPr>
          <p:cNvPr id="7172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492" y="9519"/>
            <a:ext cx="2247950" cy="224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內容版面配置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3497" y="9520"/>
            <a:ext cx="2242316" cy="2242316"/>
          </a:xfrm>
        </p:spPr>
      </p:pic>
      <p:pic>
        <p:nvPicPr>
          <p:cNvPr id="7173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517" y="10292"/>
            <a:ext cx="2240464" cy="224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101" y="9520"/>
            <a:ext cx="2243284" cy="224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45" y="9519"/>
            <a:ext cx="2232248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圖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04" y="4374881"/>
            <a:ext cx="1870658" cy="249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圖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661" y="4353136"/>
            <a:ext cx="1878891" cy="250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圖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444" y="2640492"/>
            <a:ext cx="2520280" cy="1890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圖片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408773"/>
            <a:ext cx="2621524" cy="1966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圖片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247" y="4463875"/>
            <a:ext cx="2548977" cy="19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圖片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247" y="2640491"/>
            <a:ext cx="2548977" cy="191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標題 1"/>
          <p:cNvSpPr txBox="1">
            <a:spLocks/>
          </p:cNvSpPr>
          <p:nvPr/>
        </p:nvSpPr>
        <p:spPr bwMode="auto">
          <a:xfrm>
            <a:off x="1261223" y="2931138"/>
            <a:ext cx="1666875" cy="777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defRPr/>
            </a:pPr>
            <a:r>
              <a:rPr kumimoji="0" lang="en-US" altLang="zh-TW" dirty="0" smtClean="0">
                <a:solidFill>
                  <a:schemeClr val="accent5"/>
                </a:solidFill>
              </a:rPr>
              <a:t>10/22</a:t>
            </a:r>
            <a:endParaRPr kumimoji="0" lang="zh-TW" altLang="en-US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10245" name="內容版面配置區 8"/>
          <p:cNvSpPr>
            <a:spLocks noGrp="1"/>
          </p:cNvSpPr>
          <p:nvPr>
            <p:ph idx="1"/>
          </p:nvPr>
        </p:nvSpPr>
        <p:spPr>
          <a:xfrm>
            <a:off x="508001" y="4581525"/>
            <a:ext cx="3251200" cy="792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 smtClean="0"/>
              <a:t>2012/10/24   </a:t>
            </a:r>
            <a:r>
              <a:rPr lang="en-US" altLang="zh-TW" sz="3600" dirty="0" smtClean="0">
                <a:solidFill>
                  <a:schemeClr val="accent5"/>
                </a:solidFill>
              </a:rPr>
              <a:t>op</a:t>
            </a:r>
            <a:endParaRPr lang="zh-TW" altLang="en-US" sz="3600" dirty="0" smtClean="0">
              <a:solidFill>
                <a:schemeClr val="accent5"/>
              </a:solidFill>
            </a:endParaRPr>
          </a:p>
        </p:txBody>
      </p:sp>
      <p:pic>
        <p:nvPicPr>
          <p:cNvPr id="10243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663" y="20638"/>
            <a:ext cx="5113337" cy="338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825" y="3454400"/>
            <a:ext cx="5053013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5250"/>
            <a:ext cx="3508375" cy="364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直線單箭頭接點 10"/>
          <p:cNvCxnSpPr/>
          <p:nvPr/>
        </p:nvCxnSpPr>
        <p:spPr>
          <a:xfrm flipV="1">
            <a:off x="2005013" y="5805488"/>
            <a:ext cx="3143250" cy="43180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>
            <a:off x="2005013" y="6237288"/>
            <a:ext cx="6022975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內容版面配置區 8"/>
          <p:cNvSpPr txBox="1">
            <a:spLocks/>
          </p:cNvSpPr>
          <p:nvPr/>
        </p:nvSpPr>
        <p:spPr>
          <a:xfrm>
            <a:off x="456205" y="5920978"/>
            <a:ext cx="1397995" cy="591344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kumimoji="0" lang="en-US" altLang="zh-TW" sz="3600" dirty="0" smtClean="0">
                <a:solidFill>
                  <a:schemeClr val="accent5"/>
                </a:solidFill>
              </a:rPr>
              <a:t>PAAG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>
          <a:xfrm>
            <a:off x="5292725" y="274638"/>
            <a:ext cx="3394075" cy="114300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POD 32 </a:t>
            </a:r>
            <a:r>
              <a:rPr lang="zh-TW" altLang="en-US" dirty="0" smtClean="0"/>
              <a:t> </a:t>
            </a:r>
            <a:r>
              <a:rPr lang="en-US" altLang="zh-TW" dirty="0" smtClean="0">
                <a:solidFill>
                  <a:schemeClr val="accent5"/>
                </a:solidFill>
              </a:rPr>
              <a:t>F/U</a:t>
            </a:r>
            <a:endParaRPr lang="zh-TW" altLang="en-US" dirty="0" smtClean="0">
              <a:solidFill>
                <a:schemeClr val="accent5"/>
              </a:solidFill>
            </a:endParaRPr>
          </a:p>
        </p:txBody>
      </p:sp>
      <p:pic>
        <p:nvPicPr>
          <p:cNvPr id="11267" name="內容版面配置區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3338" y="0"/>
            <a:ext cx="3716338" cy="3716338"/>
          </a:xfrm>
        </p:spPr>
      </p:pic>
      <p:pic>
        <p:nvPicPr>
          <p:cNvPr id="11268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9138"/>
            <a:ext cx="3221037" cy="322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25" y="3429000"/>
            <a:ext cx="3470275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標題 1"/>
          <p:cNvSpPr txBox="1">
            <a:spLocks/>
          </p:cNvSpPr>
          <p:nvPr/>
        </p:nvSpPr>
        <p:spPr bwMode="auto">
          <a:xfrm>
            <a:off x="6575424" y="1700808"/>
            <a:ext cx="1666875" cy="777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defRPr/>
            </a:pPr>
            <a:r>
              <a:rPr kumimoji="0" lang="en-US" altLang="zh-TW" dirty="0" smtClean="0">
                <a:solidFill>
                  <a:schemeClr val="accent5"/>
                </a:solidFill>
              </a:rPr>
              <a:t>11/20</a:t>
            </a:r>
            <a:endParaRPr kumimoji="0" lang="zh-TW" altLang="en-US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標題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4607743" cy="706437"/>
          </a:xfrm>
        </p:spPr>
        <p:txBody>
          <a:bodyPr/>
          <a:lstStyle/>
          <a:p>
            <a:r>
              <a:rPr lang="en-US" altLang="zh-TW" dirty="0" smtClean="0"/>
              <a:t>2013/5/28   </a:t>
            </a:r>
            <a:r>
              <a:rPr lang="en-US" altLang="zh-TW" dirty="0" smtClean="0">
                <a:solidFill>
                  <a:schemeClr val="accent5"/>
                </a:solidFill>
              </a:rPr>
              <a:t>F/U</a:t>
            </a:r>
            <a:r>
              <a:rPr lang="en-US" altLang="zh-TW" dirty="0" smtClean="0"/>
              <a:t> MRI</a:t>
            </a:r>
            <a:endParaRPr lang="zh-TW" altLang="en-US" dirty="0" smtClean="0"/>
          </a:p>
        </p:txBody>
      </p:sp>
      <p:pic>
        <p:nvPicPr>
          <p:cNvPr id="13315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26"/>
          <a:stretch>
            <a:fillRect/>
          </a:stretch>
        </p:blipFill>
        <p:spPr>
          <a:xfrm>
            <a:off x="395288" y="784225"/>
            <a:ext cx="3924300" cy="2965450"/>
          </a:xfrm>
        </p:spPr>
      </p:pic>
      <p:pic>
        <p:nvPicPr>
          <p:cNvPr id="13316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33" b="2045"/>
          <a:stretch>
            <a:fillRect/>
          </a:stretch>
        </p:blipFill>
        <p:spPr bwMode="auto">
          <a:xfrm>
            <a:off x="4716463" y="784225"/>
            <a:ext cx="3986212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122613"/>
            <a:ext cx="3735388" cy="373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232150"/>
            <a:ext cx="3795713" cy="37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3425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>
                <a:solidFill>
                  <a:schemeClr val="accent5"/>
                </a:solidFill>
              </a:rPr>
              <a:t>20130604</a:t>
            </a:r>
            <a:r>
              <a:rPr lang="en-US" altLang="zh-TW" dirty="0" smtClean="0"/>
              <a:t> reconstruction with implant</a:t>
            </a:r>
            <a:endParaRPr lang="zh-TW" altLang="en-US" dirty="0" smtClean="0"/>
          </a:p>
        </p:txBody>
      </p:sp>
      <p:pic>
        <p:nvPicPr>
          <p:cNvPr id="14339" name="內容版面配置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25538"/>
            <a:ext cx="4316413" cy="2879725"/>
          </a:xfrm>
        </p:spPr>
      </p:pic>
      <p:pic>
        <p:nvPicPr>
          <p:cNvPr id="14340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3" y="1096963"/>
            <a:ext cx="43815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63" y="4179888"/>
            <a:ext cx="3960812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181475"/>
            <a:ext cx="3906837" cy="260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endParaRPr lang="zh-TW" altLang="en-US" dirty="0" smtClean="0"/>
          </a:p>
        </p:txBody>
      </p:sp>
      <p:pic>
        <p:nvPicPr>
          <p:cNvPr id="15363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930400"/>
            <a:ext cx="4705261" cy="3528541"/>
          </a:xfrm>
        </p:spPr>
      </p:pic>
      <p:pic>
        <p:nvPicPr>
          <p:cNvPr id="15364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0"/>
          <a:stretch>
            <a:fillRect/>
          </a:stretch>
        </p:blipFill>
        <p:spPr bwMode="auto">
          <a:xfrm>
            <a:off x="4730750" y="1196975"/>
            <a:ext cx="4414838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標題 1"/>
          <p:cNvSpPr txBox="1">
            <a:spLocks/>
          </p:cNvSpPr>
          <p:nvPr/>
        </p:nvSpPr>
        <p:spPr bwMode="auto">
          <a:xfrm>
            <a:off x="0" y="1066800"/>
            <a:ext cx="1666875" cy="777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defRPr/>
            </a:pPr>
            <a:r>
              <a:rPr kumimoji="0" lang="en-US" altLang="zh-TW" dirty="0" smtClean="0">
                <a:solidFill>
                  <a:schemeClr val="accent5"/>
                </a:solidFill>
              </a:rPr>
              <a:t>6/4</a:t>
            </a:r>
            <a:endParaRPr kumimoji="0" lang="zh-TW" altLang="en-US" dirty="0">
              <a:solidFill>
                <a:schemeClr val="accent5"/>
              </a:solidFill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 bwMode="auto">
          <a:xfrm>
            <a:off x="4730750" y="1066800"/>
            <a:ext cx="1666875" cy="777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defRPr/>
            </a:pPr>
            <a:r>
              <a:rPr kumimoji="0" lang="en-US" altLang="zh-TW" dirty="0" smtClean="0">
                <a:solidFill>
                  <a:schemeClr val="accent5"/>
                </a:solidFill>
              </a:rPr>
              <a:t>6/22</a:t>
            </a:r>
            <a:endParaRPr kumimoji="0" lang="zh-TW" altLang="en-US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標題 1"/>
          <p:cNvSpPr>
            <a:spLocks noGrp="1"/>
          </p:cNvSpPr>
          <p:nvPr>
            <p:ph type="title"/>
          </p:nvPr>
        </p:nvSpPr>
        <p:spPr>
          <a:xfrm>
            <a:off x="251520" y="2390950"/>
            <a:ext cx="5481637" cy="417512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>
                <a:solidFill>
                  <a:schemeClr val="accent5"/>
                </a:solidFill>
              </a:rPr>
              <a:t>Discussion</a:t>
            </a:r>
            <a:endParaRPr lang="zh-TW" altLang="en-US" dirty="0" smtClean="0">
              <a:solidFill>
                <a:schemeClr val="accent5"/>
              </a:solidFill>
            </a:endParaRPr>
          </a:p>
        </p:txBody>
      </p:sp>
      <p:sp>
        <p:nvSpPr>
          <p:cNvPr id="17411" name="內容版面配置區 2"/>
          <p:cNvSpPr>
            <a:spLocks noGrp="1"/>
          </p:cNvSpPr>
          <p:nvPr>
            <p:ph idx="1"/>
          </p:nvPr>
        </p:nvSpPr>
        <p:spPr>
          <a:xfrm>
            <a:off x="467544" y="2938901"/>
            <a:ext cx="8229600" cy="3816350"/>
          </a:xfrm>
        </p:spPr>
        <p:txBody>
          <a:bodyPr/>
          <a:lstStyle/>
          <a:p>
            <a:r>
              <a:rPr lang="en-US" altLang="zh-TW" sz="2400" dirty="0" smtClean="0"/>
              <a:t>PAAG is a transparent jelly-type material </a:t>
            </a:r>
          </a:p>
          <a:p>
            <a:r>
              <a:rPr lang="en-US" altLang="zh-TW" sz="2400" dirty="0" smtClean="0"/>
              <a:t>consists of 2.5% cross-linked polyacrylamide </a:t>
            </a:r>
            <a:br>
              <a:rPr lang="en-US" altLang="zh-TW" sz="2400" dirty="0" smtClean="0"/>
            </a:br>
            <a:r>
              <a:rPr lang="en-US" altLang="zh-TW" sz="2400" dirty="0" smtClean="0"/>
              <a:t>and 97.5% non-pyrogenic water. </a:t>
            </a:r>
          </a:p>
          <a:p>
            <a:r>
              <a:rPr lang="en-US" altLang="zh-TW" sz="2400" dirty="0" smtClean="0"/>
              <a:t>PAAG is a nontoxic, non-allergenic synthetic biomaterial and is relatively safe for implants due to its hydrophilic and non-degradable characteristics. </a:t>
            </a:r>
          </a:p>
          <a:p>
            <a:r>
              <a:rPr lang="en-US" altLang="zh-TW" sz="2400" dirty="0" smtClean="0"/>
              <a:t>PAAG was first introduced for aesthetic purposes in the Ukraine in the 1980s </a:t>
            </a:r>
          </a:p>
          <a:p>
            <a:r>
              <a:rPr lang="en-US" altLang="zh-TW" sz="2400" dirty="0" smtClean="0"/>
              <a:t>In 1997, PAAG was approved by the Chinese FDA </a:t>
            </a:r>
            <a:r>
              <a:rPr lang="en-US" altLang="zh-TW" sz="2400" dirty="0" smtClean="0">
                <a:sym typeface="Wingdings" panose="05000000000000000000" pitchFamily="2" charset="2"/>
              </a:rPr>
              <a:t> China</a:t>
            </a:r>
            <a:endParaRPr lang="en-US" altLang="zh-TW" sz="2400" dirty="0" smtClean="0"/>
          </a:p>
        </p:txBody>
      </p:sp>
      <p:pic>
        <p:nvPicPr>
          <p:cNvPr id="17412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40" y="7615"/>
            <a:ext cx="3062724" cy="225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矩形 4"/>
          <p:cNvSpPr>
            <a:spLocks noChangeArrowheads="1"/>
          </p:cNvSpPr>
          <p:nvPr/>
        </p:nvSpPr>
        <p:spPr bwMode="auto">
          <a:xfrm>
            <a:off x="2699792" y="6487645"/>
            <a:ext cx="6337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r>
              <a:rPr lang="en-US" altLang="zh-TW" dirty="0">
                <a:solidFill>
                  <a:schemeClr val="accent5"/>
                </a:solidFill>
              </a:rPr>
              <a:t>Arch </a:t>
            </a:r>
            <a:r>
              <a:rPr lang="en-US" altLang="zh-TW" dirty="0" err="1">
                <a:solidFill>
                  <a:schemeClr val="accent5"/>
                </a:solidFill>
              </a:rPr>
              <a:t>Plast</a:t>
            </a:r>
            <a:r>
              <a:rPr lang="en-US" altLang="zh-TW" dirty="0">
                <a:solidFill>
                  <a:schemeClr val="accent5"/>
                </a:solidFill>
              </a:rPr>
              <a:t> Surg. 2012 May;39(3):267-269. English.</a:t>
            </a:r>
            <a:endParaRPr lang="zh-TW" altLang="en-US" dirty="0">
              <a:solidFill>
                <a:schemeClr val="accent5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957" y="-10065"/>
            <a:ext cx="5596044" cy="28185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pic>
        <p:nvPicPr>
          <p:cNvPr id="2" name="內容版面配置區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43" y="1631710"/>
            <a:ext cx="5371042" cy="3523793"/>
          </a:xfrm>
          <a:prstGeom prst="rect">
            <a:avLst/>
          </a:prstGeom>
        </p:spPr>
      </p:pic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" y="14726"/>
            <a:ext cx="9036050" cy="149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09634"/>
            <a:ext cx="6482140" cy="154836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0574" y="1613806"/>
            <a:ext cx="3723426" cy="136778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5510" y="3092427"/>
            <a:ext cx="3922942" cy="1482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pic>
        <p:nvPicPr>
          <p:cNvPr id="2253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4" y="218265"/>
            <a:ext cx="6132140" cy="148545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內容版面配置區 2"/>
          <p:cNvSpPr txBox="1">
            <a:spLocks/>
          </p:cNvSpPr>
          <p:nvPr/>
        </p:nvSpPr>
        <p:spPr bwMode="auto">
          <a:xfrm>
            <a:off x="450850" y="2968625"/>
            <a:ext cx="822960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kumimoji="0" lang="en-US" altLang="zh-TW" sz="24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16" y="5902957"/>
            <a:ext cx="7436325" cy="86950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2564904"/>
            <a:ext cx="7455500" cy="331590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2113" y="218265"/>
            <a:ext cx="2857076" cy="24518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02297" y="116632"/>
            <a:ext cx="8304447" cy="1224136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Thanks for your attentions!</a:t>
            </a:r>
            <a:br>
              <a:rPr lang="en-US" altLang="zh-TW" dirty="0" smtClean="0"/>
            </a:br>
            <a:r>
              <a:rPr lang="en-US" altLang="zh-TW" dirty="0" smtClean="0"/>
              <a:t>and  </a:t>
            </a:r>
            <a:r>
              <a:rPr lang="en-US" altLang="zh-TW" dirty="0" smtClean="0">
                <a:solidFill>
                  <a:srgbClr val="FFFF00"/>
                </a:solidFill>
              </a:rPr>
              <a:t>Welcome to Taiwan </a:t>
            </a:r>
            <a:r>
              <a:rPr lang="en-US" altLang="zh-TW" dirty="0" smtClean="0"/>
              <a:t>~^^~ 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8275847" cy="5517232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180" y="-22448"/>
            <a:ext cx="1663820" cy="289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5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深度">
  <a:themeElements>
    <a:clrScheme name="深度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深度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深度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1_佈景主題1">
  <a:themeElements>
    <a:clrScheme name="Standarddesign 1">
      <a:dk1>
        <a:srgbClr val="000000"/>
      </a:dk1>
      <a:lt1>
        <a:srgbClr val="FFFFFF"/>
      </a:lt1>
      <a:dk2>
        <a:srgbClr val="F49B17"/>
      </a:dk2>
      <a:lt2>
        <a:srgbClr val="B5412C"/>
      </a:lt2>
      <a:accent1>
        <a:srgbClr val="496954"/>
      </a:accent1>
      <a:accent2>
        <a:srgbClr val="658570"/>
      </a:accent2>
      <a:accent3>
        <a:srgbClr val="FFFFFF"/>
      </a:accent3>
      <a:accent4>
        <a:srgbClr val="000000"/>
      </a:accent4>
      <a:accent5>
        <a:srgbClr val="B1B9B3"/>
      </a:accent5>
      <a:accent6>
        <a:srgbClr val="5B7865"/>
      </a:accent6>
      <a:hlink>
        <a:srgbClr val="9EBEA9"/>
      </a:hlink>
      <a:folHlink>
        <a:srgbClr val="CAEAD5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F49B17"/>
        </a:dk2>
        <a:lt2>
          <a:srgbClr val="B5412C"/>
        </a:lt2>
        <a:accent1>
          <a:srgbClr val="496954"/>
        </a:accent1>
        <a:accent2>
          <a:srgbClr val="658570"/>
        </a:accent2>
        <a:accent3>
          <a:srgbClr val="FFFFFF"/>
        </a:accent3>
        <a:accent4>
          <a:srgbClr val="000000"/>
        </a:accent4>
        <a:accent5>
          <a:srgbClr val="B1B9B3"/>
        </a:accent5>
        <a:accent6>
          <a:srgbClr val="5B7865"/>
        </a:accent6>
        <a:hlink>
          <a:srgbClr val="9EBEA9"/>
        </a:hlink>
        <a:folHlink>
          <a:srgbClr val="CAEAD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TM04033923[[fn=深度]]</Template>
  <TotalTime>4656</TotalTime>
  <Words>167</Words>
  <Application>Microsoft Office PowerPoint</Application>
  <PresentationFormat>如螢幕大小 (4:3)</PresentationFormat>
  <Paragraphs>40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16</vt:i4>
      </vt:variant>
    </vt:vector>
  </HeadingPairs>
  <TitlesOfParts>
    <vt:vector size="23" baseType="lpstr">
      <vt:lpstr>Arial</vt:lpstr>
      <vt:lpstr>新細明體</vt:lpstr>
      <vt:lpstr>Calibri</vt:lpstr>
      <vt:lpstr>標楷體</vt:lpstr>
      <vt:lpstr>Wingdings</vt:lpstr>
      <vt:lpstr>深度</vt:lpstr>
      <vt:lpstr>1_佈景主題1</vt:lpstr>
      <vt:lpstr>Management and breast reconstruction  for post-augmentation  with “AMAZING GEL” (PAAG, Polyacrylamide Gel)  deformity  and herniation down to abdominal wall</vt:lpstr>
      <vt:lpstr>PowerPoint 簡報</vt:lpstr>
      <vt:lpstr>History</vt:lpstr>
      <vt:lpstr>PowerPoint 簡報</vt:lpstr>
      <vt:lpstr>2012/10/22  photo</vt:lpstr>
      <vt:lpstr>MRI</vt:lpstr>
      <vt:lpstr>PowerPoint 簡報</vt:lpstr>
      <vt:lpstr>PowerPoint 簡報</vt:lpstr>
      <vt:lpstr>POD 32  F/U</vt:lpstr>
      <vt:lpstr>2013/5/28   F/U MRI</vt:lpstr>
      <vt:lpstr>20130604 reconstruction with implant</vt:lpstr>
      <vt:lpstr>PowerPoint 簡報</vt:lpstr>
      <vt:lpstr>Discussion</vt:lpstr>
      <vt:lpstr>PowerPoint 簡報</vt:lpstr>
      <vt:lpstr>PowerPoint 簡報</vt:lpstr>
      <vt:lpstr>Thanks for your attentions! and  Welcome to Taiwan ~^^~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Reconstruction of complicated composite mandibular defect with the free fibula osteoseptocutaneous flap</dc:title>
  <dc:creator>user</dc:creator>
  <cp:lastModifiedBy>呂小欣</cp:lastModifiedBy>
  <cp:revision>119</cp:revision>
  <dcterms:created xsi:type="dcterms:W3CDTF">2012-10-23T04:23:10Z</dcterms:created>
  <dcterms:modified xsi:type="dcterms:W3CDTF">2015-10-09T22:03:39Z</dcterms:modified>
</cp:coreProperties>
</file>