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3" r:id="rId6"/>
    <p:sldId id="262" r:id="rId7"/>
    <p:sldId id="264" r:id="rId8"/>
    <p:sldId id="260" r:id="rId9"/>
    <p:sldId id="261" r:id="rId10"/>
    <p:sldId id="265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7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56F47-FA5C-4B89-85F6-8CCCD06CB550}" type="datetimeFigureOut">
              <a:rPr lang="zh-TW" altLang="en-US" smtClean="0"/>
              <a:pPr/>
              <a:t>2015/9/26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3BB22-C1F8-43BB-B6F3-E8123D7B6C3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F5051-9D63-47E9-8E00-D15AC668095D}" type="datetime1">
              <a:rPr lang="zh-TW" altLang="en-US" smtClean="0"/>
              <a:pPr/>
              <a:t>2015/9/26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AD006-4FDB-49E2-8157-969847E5F76A}" type="datetime1">
              <a:rPr lang="zh-TW" altLang="en-US" smtClean="0"/>
              <a:pPr/>
              <a:t>2015/9/26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5988F-B13F-48D4-882D-61242B3E120A}" type="datetime1">
              <a:rPr lang="zh-TW" altLang="en-US" smtClean="0"/>
              <a:pPr/>
              <a:t>2015/9/26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08D2-DE60-4539-A5D2-53784308E814}" type="datetime1">
              <a:rPr lang="zh-TW" altLang="en-US" smtClean="0"/>
              <a:pPr/>
              <a:t>2015/9/26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5289-9E1C-4BA9-ACE0-264B83134985}" type="datetime1">
              <a:rPr lang="zh-TW" altLang="en-US" smtClean="0"/>
              <a:pPr/>
              <a:t>2015/9/26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5AC6-CB7A-4991-AAD2-BF54855CAB42}" type="datetime1">
              <a:rPr lang="zh-TW" altLang="en-US" smtClean="0"/>
              <a:pPr/>
              <a:t>2015/9/26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E4B5A-D639-4246-A87B-3A094F0C6018}" type="datetime1">
              <a:rPr lang="zh-TW" altLang="en-US" smtClean="0"/>
              <a:pPr/>
              <a:t>2015/9/26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69A9-34C8-457E-A24F-BAA263731355}" type="datetime1">
              <a:rPr lang="zh-TW" altLang="en-US" smtClean="0"/>
              <a:pPr/>
              <a:t>2015/9/26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並圓角化單一角落矩形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53DF-11BB-4F89-B425-94F2CFCBD769}" type="datetime1">
              <a:rPr lang="zh-TW" altLang="en-US" smtClean="0"/>
              <a:pPr/>
              <a:t>2015/9/26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B9692E6-5023-4085-862D-DBDA253F8D47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手繪多邊形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102F3-79ED-4AD0-85F2-107AC420F7B1}" type="datetime1">
              <a:rPr lang="zh-TW" altLang="en-US" smtClean="0"/>
              <a:pPr/>
              <a:t>2015/9/26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A84B-E8DD-4102-A86E-88BF4E57CF7B}" type="datetime1">
              <a:rPr lang="zh-TW" altLang="en-US" smtClean="0"/>
              <a:pPr/>
              <a:t>2015/9/26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DB40272-F91E-4C58-B931-449D25F2DA92}" type="datetime1">
              <a:rPr lang="zh-TW" altLang="en-US" smtClean="0"/>
              <a:pPr/>
              <a:t>2015/9/26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B9692E6-5023-4085-862D-DBDA253F8D47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手繪多邊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手繪多邊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79512" y="2636912"/>
            <a:ext cx="8385048" cy="2232248"/>
          </a:xfrm>
        </p:spPr>
        <p:txBody>
          <a:bodyPr>
            <a:normAutofit fontScale="90000"/>
          </a:bodyPr>
          <a:lstStyle/>
          <a:p>
            <a:r>
              <a:rPr lang="en-US" altLang="zh-TW" sz="4900" dirty="0" smtClean="0">
                <a:effectLst/>
              </a:rPr>
              <a:t>Upper </a:t>
            </a:r>
            <a:r>
              <a:rPr lang="en-US" altLang="zh-TW" sz="4900" dirty="0" err="1" smtClean="0">
                <a:effectLst/>
              </a:rPr>
              <a:t>blepharoplasty</a:t>
            </a:r>
            <a:r>
              <a:rPr lang="en-US" altLang="zh-TW" sz="4900" dirty="0" smtClean="0">
                <a:effectLst/>
              </a:rPr>
              <a:t> combined with </a:t>
            </a:r>
            <a:r>
              <a:rPr lang="en-US" altLang="zh-TW" sz="4900" dirty="0" err="1" smtClean="0">
                <a:effectLst/>
              </a:rPr>
              <a:t>preop</a:t>
            </a:r>
            <a:r>
              <a:rPr lang="en-US" altLang="zh-TW" sz="4900" dirty="0" smtClean="0">
                <a:effectLst/>
              </a:rPr>
              <a:t> forehead </a:t>
            </a:r>
            <a:r>
              <a:rPr lang="en-US" altLang="zh-TW" sz="4900" dirty="0" err="1" smtClean="0">
                <a:effectLst/>
              </a:rPr>
              <a:t>botulinum</a:t>
            </a:r>
            <a:r>
              <a:rPr lang="en-US" altLang="zh-TW" sz="4900" dirty="0" smtClean="0">
                <a:effectLst/>
              </a:rPr>
              <a:t> toxin A injection for aging eyelids with asymmetric eyebrows: Case report</a:t>
            </a:r>
            <a:r>
              <a:rPr lang="zh-TW" altLang="zh-TW" b="0" dirty="0" smtClean="0">
                <a:effectLst/>
              </a:rPr>
              <a:t/>
            </a:r>
            <a:br>
              <a:rPr lang="zh-TW" altLang="zh-TW" b="0" dirty="0" smtClean="0">
                <a:effectLst/>
              </a:rPr>
            </a:br>
            <a:r>
              <a:rPr lang="en-US" altLang="zh-TW" sz="2700" dirty="0" smtClean="0">
                <a:solidFill>
                  <a:srgbClr val="FFFF00"/>
                </a:solidFill>
                <a:effectLst/>
              </a:rPr>
              <a:t>Sung-Chuan Chao, MD</a:t>
            </a:r>
            <a:r>
              <a:rPr lang="en-US" altLang="zh-TW" sz="2700" baseline="30000" dirty="0" smtClean="0">
                <a:solidFill>
                  <a:srgbClr val="FFFF00"/>
                </a:solidFill>
                <a:effectLst/>
              </a:rPr>
              <a:t>1</a:t>
            </a:r>
            <a:r>
              <a:rPr lang="en-US" altLang="zh-TW" sz="2700" dirty="0" smtClean="0">
                <a:solidFill>
                  <a:srgbClr val="FFFF00"/>
                </a:solidFill>
                <a:effectLst/>
              </a:rPr>
              <a:t>, </a:t>
            </a:r>
            <a:r>
              <a:rPr lang="en-US" altLang="zh-TW" sz="2700" u="sng" dirty="0" smtClean="0">
                <a:solidFill>
                  <a:srgbClr val="FFFF00"/>
                </a:solidFill>
                <a:effectLst/>
              </a:rPr>
              <a:t>Yuan-Sung </a:t>
            </a:r>
            <a:r>
              <a:rPr lang="en-US" altLang="zh-TW" sz="2700" u="sng" dirty="0" err="1" smtClean="0">
                <a:solidFill>
                  <a:srgbClr val="FFFF00"/>
                </a:solidFill>
                <a:effectLst/>
              </a:rPr>
              <a:t>Kuo</a:t>
            </a:r>
            <a:r>
              <a:rPr lang="en-US" altLang="zh-TW" sz="2700" u="sng" dirty="0" smtClean="0">
                <a:solidFill>
                  <a:srgbClr val="FFFF00"/>
                </a:solidFill>
                <a:effectLst/>
              </a:rPr>
              <a:t>, MD, PhD</a:t>
            </a:r>
            <a:r>
              <a:rPr lang="en-US" altLang="zh-TW" sz="2700" baseline="30000" dirty="0" smtClean="0">
                <a:solidFill>
                  <a:srgbClr val="FFFF00"/>
                </a:solidFill>
                <a:effectLst/>
              </a:rPr>
              <a:t>2</a:t>
            </a:r>
            <a:endParaRPr lang="zh-TW" altLang="en-US" sz="2700" dirty="0">
              <a:solidFill>
                <a:srgbClr val="FFFF00"/>
              </a:solidFill>
              <a:effectLst/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9552" y="5057800"/>
            <a:ext cx="7854696" cy="1800200"/>
          </a:xfrm>
        </p:spPr>
        <p:txBody>
          <a:bodyPr>
            <a:normAutofit fontScale="85000" lnSpcReduction="10000"/>
          </a:bodyPr>
          <a:lstStyle/>
          <a:p>
            <a:r>
              <a:rPr lang="en-US" altLang="zh-TW" dirty="0" smtClean="0"/>
              <a:t>Division of Plastic Surgery, Department of Surgery, National Taiwan University Hospital and College of Medicine, </a:t>
            </a:r>
            <a:r>
              <a:rPr lang="en-US" altLang="zh-TW" dirty="0" err="1" smtClean="0"/>
              <a:t>Hsin</a:t>
            </a:r>
            <a:r>
              <a:rPr lang="en-US" altLang="zh-TW" dirty="0" smtClean="0"/>
              <a:t>-Chu branch</a:t>
            </a:r>
            <a:r>
              <a:rPr lang="en-US" altLang="zh-TW" baseline="30000" dirty="0" smtClean="0"/>
              <a:t>1</a:t>
            </a:r>
            <a:r>
              <a:rPr lang="en-US" altLang="zh-TW" dirty="0" smtClean="0"/>
              <a:t>, Chu-Tong branch</a:t>
            </a:r>
            <a:r>
              <a:rPr lang="en-US" altLang="zh-TW" baseline="30000" dirty="0" smtClean="0"/>
              <a:t>2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Hsinchu</a:t>
            </a:r>
            <a:r>
              <a:rPr lang="en-US" altLang="zh-TW" dirty="0" smtClean="0"/>
              <a:t>, Taiwan</a:t>
            </a:r>
            <a:r>
              <a:rPr lang="zh-TW" altLang="zh-TW" dirty="0" smtClean="0"/>
              <a:t/>
            </a:r>
            <a:br>
              <a:rPr lang="zh-TW" altLang="zh-TW" dirty="0" smtClean="0"/>
            </a:br>
            <a:endParaRPr lang="en-US" altLang="zh-TW" dirty="0" smtClean="0"/>
          </a:p>
          <a:p>
            <a:r>
              <a:rPr lang="en-US" altLang="zh-TW" dirty="0" smtClean="0"/>
              <a:t>Nothing to disclose</a:t>
            </a:r>
            <a:endParaRPr lang="zh-TW" altLang="en-US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 Objective of the </a:t>
            </a:r>
            <a:r>
              <a:rPr lang="en-US" altLang="zh-TW" dirty="0" smtClean="0"/>
              <a:t>study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In addition of upper </a:t>
            </a:r>
            <a:r>
              <a:rPr lang="en-US" altLang="zh-TW" sz="3600" dirty="0" err="1" smtClean="0">
                <a:latin typeface="Arial" pitchFamily="34" charset="0"/>
                <a:cs typeface="Arial" pitchFamily="34" charset="0"/>
              </a:rPr>
              <a:t>blepharoplasy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, for those with associated saggy </a:t>
            </a:r>
            <a:r>
              <a:rPr lang="en-US" altLang="zh-TW" sz="3600" dirty="0" err="1" smtClean="0">
                <a:latin typeface="Arial" pitchFamily="34" charset="0"/>
                <a:cs typeface="Arial" pitchFamily="34" charset="0"/>
              </a:rPr>
              <a:t>frontalis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 muscle, even asymmetric position of eyebrows, auxiliary operations such as </a:t>
            </a:r>
            <a:r>
              <a:rPr lang="en-US" altLang="zh-TW" sz="3600" dirty="0" err="1" smtClean="0">
                <a:latin typeface="Arial" pitchFamily="34" charset="0"/>
                <a:cs typeface="Arial" pitchFamily="34" charset="0"/>
              </a:rPr>
              <a:t>browlift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 are necessary</a:t>
            </a:r>
          </a:p>
          <a:p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We report a simple method to avoid postoperative asymmetric brow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Materials and methods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We inject </a:t>
            </a:r>
            <a:r>
              <a:rPr lang="en-US" altLang="zh-TW" sz="3600" dirty="0" err="1" smtClean="0">
                <a:latin typeface="Arial" pitchFamily="34" charset="0"/>
                <a:cs typeface="Arial" pitchFamily="34" charset="0"/>
              </a:rPr>
              <a:t>botulinum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 toxin A (Botox®), 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evenly 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distributed into 8 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to 10 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points for entire forehead, at a dose of 3 IU 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per shot, 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one week before </a:t>
            </a:r>
            <a:r>
              <a:rPr lang="en-US" altLang="zh-TW" sz="3600" dirty="0" err="1" smtClean="0">
                <a:latin typeface="Arial" pitchFamily="34" charset="0"/>
                <a:cs typeface="Arial" pitchFamily="34" charset="0"/>
              </a:rPr>
              <a:t>blepharoplasty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for a 62-year-old male and a 64-year-old female who sought surgery for their saggy eyelids</a:t>
            </a:r>
            <a:endParaRPr lang="zh-TW" alt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Results(1)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One week following </a:t>
            </a:r>
            <a:r>
              <a:rPr lang="en-US" altLang="zh-TW" sz="3600" dirty="0" err="1" smtClean="0">
                <a:latin typeface="Arial" pitchFamily="34" charset="0"/>
                <a:cs typeface="Arial" pitchFamily="34" charset="0"/>
              </a:rPr>
              <a:t>Botulinum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 toxin A injection, the forehead wrinkles disappeared and their eyelids became symmetric </a:t>
            </a:r>
            <a:endParaRPr lang="zh-TW" alt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5</a:t>
            </a:fld>
            <a:endParaRPr lang="zh-TW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3396"/>
            <a:ext cx="8136904" cy="324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531160"/>
            <a:ext cx="8136904" cy="3231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Results(II)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After </a:t>
            </a:r>
            <a:r>
              <a:rPr lang="en-US" altLang="zh-TW" sz="3600" dirty="0" err="1" smtClean="0">
                <a:latin typeface="Arial" pitchFamily="34" charset="0"/>
                <a:cs typeface="Arial" pitchFamily="34" charset="0"/>
              </a:rPr>
              <a:t>blepharoplasty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, the </a:t>
            </a:r>
            <a:r>
              <a:rPr lang="en-US" altLang="zh-TW" sz="3600" dirty="0" err="1" smtClean="0">
                <a:latin typeface="Arial" pitchFamily="34" charset="0"/>
                <a:cs typeface="Arial" pitchFamily="34" charset="0"/>
              </a:rPr>
              <a:t>ptotic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 eyelids were also corrected</a:t>
            </a:r>
          </a:p>
          <a:p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The two patients were satisfied and had an uneventful recovery in the one-year follow-up</a:t>
            </a:r>
            <a:endParaRPr lang="zh-TW" alt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7</a:t>
            </a:fld>
            <a:endParaRPr lang="zh-TW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88640"/>
            <a:ext cx="813690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3501008"/>
            <a:ext cx="8136904" cy="32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Conclusions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This method can be expanded to treat any aging eyelids associated with saggy forehead with no need of </a:t>
            </a:r>
            <a:r>
              <a:rPr lang="en-US" altLang="zh-TW" sz="3600" dirty="0" err="1" smtClean="0">
                <a:latin typeface="Arial" pitchFamily="34" charset="0"/>
                <a:cs typeface="Arial" pitchFamily="34" charset="0"/>
              </a:rPr>
              <a:t>browlift</a:t>
            </a:r>
            <a:r>
              <a:rPr lang="en-US" altLang="zh-TW" sz="3600" dirty="0" smtClean="0">
                <a:latin typeface="Arial" pitchFamily="34" charset="0"/>
                <a:cs typeface="Arial" pitchFamily="34" charset="0"/>
              </a:rPr>
              <a:t> surgery, regardless of the eyebrow positions</a:t>
            </a:r>
            <a:endParaRPr lang="zh-TW" alt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Significance of the findings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9</a:t>
            </a:fld>
            <a:endParaRPr lang="zh-TW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772816"/>
            <a:ext cx="5832648" cy="425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5949280"/>
            <a:ext cx="598132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92E6-5023-4085-862D-DBDA253F8D47}" type="slidenum">
              <a:rPr lang="zh-TW" altLang="en-US" smtClean="0"/>
              <a:pPr/>
              <a:t>10</a:t>
            </a:fld>
            <a:endParaRPr lang="zh-TW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548680"/>
            <a:ext cx="742165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6113061"/>
            <a:ext cx="7344816" cy="74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85</TotalTime>
  <Words>223</Words>
  <Application>Microsoft Office PowerPoint</Application>
  <PresentationFormat>如螢幕大小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流線</vt:lpstr>
      <vt:lpstr>Upper blepharoplasty combined with preop forehead botulinum toxin A injection for aging eyelids with asymmetric eyebrows: Case report Sung-Chuan Chao, MD1, Yuan-Sung Kuo, MD, PhD2</vt:lpstr>
      <vt:lpstr> Objective of the study</vt:lpstr>
      <vt:lpstr>Materials and methods</vt:lpstr>
      <vt:lpstr>Results(1)</vt:lpstr>
      <vt:lpstr>投影片 5</vt:lpstr>
      <vt:lpstr>Results(II)</vt:lpstr>
      <vt:lpstr>投影片 7</vt:lpstr>
      <vt:lpstr>Conclusions</vt:lpstr>
      <vt:lpstr>Significance of the findings</vt:lpstr>
      <vt:lpstr>投影片 10</vt:lpstr>
    </vt:vector>
  </TitlesOfParts>
  <Company>C.M.T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Postauricular flap based on dermal pedicle for reconstruction of congenital earlobe cleft: Case report Sung-Chuan Chao, MD1, Yuan-Sung Kuo, MD, PhD2</dc:title>
  <dc:creator>ppbear</dc:creator>
  <cp:lastModifiedBy>ppbear</cp:lastModifiedBy>
  <cp:revision>9</cp:revision>
  <dcterms:created xsi:type="dcterms:W3CDTF">2015-09-26T02:49:06Z</dcterms:created>
  <dcterms:modified xsi:type="dcterms:W3CDTF">2015-09-26T12:54:15Z</dcterms:modified>
</cp:coreProperties>
</file>